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41"/>
  </p:notesMasterIdLst>
  <p:sldIdLst>
    <p:sldId id="256" r:id="rId2"/>
    <p:sldId id="281" r:id="rId3"/>
    <p:sldId id="257" r:id="rId4"/>
    <p:sldId id="283" r:id="rId5"/>
    <p:sldId id="258" r:id="rId6"/>
    <p:sldId id="272" r:id="rId7"/>
    <p:sldId id="260" r:id="rId8"/>
    <p:sldId id="286" r:id="rId9"/>
    <p:sldId id="261" r:id="rId10"/>
    <p:sldId id="296" r:id="rId11"/>
    <p:sldId id="282" r:id="rId12"/>
    <p:sldId id="262" r:id="rId13"/>
    <p:sldId id="288" r:id="rId14"/>
    <p:sldId id="265" r:id="rId15"/>
    <p:sldId id="266" r:id="rId16"/>
    <p:sldId id="284" r:id="rId17"/>
    <p:sldId id="285" r:id="rId18"/>
    <p:sldId id="268" r:id="rId19"/>
    <p:sldId id="273" r:id="rId20"/>
    <p:sldId id="259" r:id="rId21"/>
    <p:sldId id="269" r:id="rId22"/>
    <p:sldId id="270" r:id="rId23"/>
    <p:sldId id="271" r:id="rId24"/>
    <p:sldId id="287" r:id="rId25"/>
    <p:sldId id="274" r:id="rId26"/>
    <p:sldId id="275" r:id="rId27"/>
    <p:sldId id="276" r:id="rId28"/>
    <p:sldId id="278" r:id="rId29"/>
    <p:sldId id="277" r:id="rId30"/>
    <p:sldId id="280" r:id="rId31"/>
    <p:sldId id="263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64" r:id="rId40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588" autoAdjust="0"/>
    <p:restoredTop sz="93730" autoAdjust="0"/>
  </p:normalViewPr>
  <p:slideViewPr>
    <p:cSldViewPr>
      <p:cViewPr varScale="1">
        <p:scale>
          <a:sx n="109" d="100"/>
          <a:sy n="109" d="100"/>
        </p:scale>
        <p:origin x="1152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940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6957A4-B954-4AC3-8DF7-64AAC0816A10}" type="datetimeFigureOut">
              <a:rPr lang="tr-TR" smtClean="0"/>
              <a:pPr/>
              <a:t>01/10/2020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E62B3F-9234-4E6F-BE02-BE0CB6B82D0A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707864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62B3F-9234-4E6F-BE02-BE0CB6B82D0A}" type="slidenum">
              <a:rPr lang="tr-TR" smtClean="0"/>
              <a:pPr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65559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Ambroise</a:t>
            </a:r>
            <a:r>
              <a:rPr lang="en-US" dirty="0"/>
              <a:t> Pare; French military surgeon, defined the modern wound care.</a:t>
            </a:r>
          </a:p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62B3F-9234-4E6F-BE02-BE0CB6B82D0A}" type="slidenum">
              <a:rPr lang="tr-TR" smtClean="0"/>
              <a:pPr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96701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Abnormal involution of the right umbilical vein leading to weakening of the body wall</a:t>
            </a:r>
            <a:endParaRPr lang="en-US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62B3F-9234-4E6F-BE02-BE0CB6B82D0A}" type="slidenum">
              <a:rPr lang="tr-TR" smtClean="0"/>
              <a:pPr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8781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62B3F-9234-4E6F-BE02-BE0CB6B82D0A}" type="slidenum">
              <a:rPr lang="tr-TR" smtClean="0"/>
              <a:pPr/>
              <a:t>11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329564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62B3F-9234-4E6F-BE02-BE0CB6B82D0A}" type="slidenum">
              <a:rPr lang="tr-TR" smtClean="0"/>
              <a:pPr/>
              <a:t>23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286921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E62B3F-9234-4E6F-BE02-BE0CB6B82D0A}" type="slidenum">
              <a:rPr lang="tr-TR" smtClean="0"/>
              <a:pPr/>
              <a:t>25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64635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/>
          <p:cNvSpPr>
            <a:spLocks noGrp="1"/>
          </p:cNvSpPr>
          <p:nvPr>
            <p:ph type="ctrTitle"/>
          </p:nvPr>
        </p:nvSpPr>
        <p:spPr>
          <a:xfrm>
            <a:off x="1625600" y="3886200"/>
            <a:ext cx="9144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9" name="Alt Başlık 8"/>
          <p:cNvSpPr>
            <a:spLocks noGrp="1"/>
          </p:cNvSpPr>
          <p:nvPr>
            <p:ph type="subTitle" idx="1"/>
          </p:nvPr>
        </p:nvSpPr>
        <p:spPr>
          <a:xfrm>
            <a:off x="1625600" y="5124450"/>
            <a:ext cx="9144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/>
              <a:t>Asıl alt başlık stilini düzenlemek için tıklatın</a:t>
            </a:r>
            <a:endParaRPr kumimoji="0" lang="en-US"/>
          </a:p>
        </p:txBody>
      </p:sp>
      <p:sp>
        <p:nvSpPr>
          <p:cNvPr id="28" name="Veri Yer Tutucusu 27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>
            <a:lvl1pPr>
              <a:defRPr sz="1400"/>
            </a:lvl1pPr>
          </a:lstStyle>
          <a:p>
            <a:fld id="{F23A7F6B-2660-C64B-A229-A775F016C706}" type="datetime1">
              <a:rPr lang="tr-TR" smtClean="0"/>
              <a:t>01/10/2020</a:t>
            </a:fld>
            <a:endParaRPr lang="tr-TR"/>
          </a:p>
        </p:txBody>
      </p:sp>
      <p:sp>
        <p:nvSpPr>
          <p:cNvPr id="17" name="Altbilgi Yer Tutucusu 16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tr-TR"/>
          </a:p>
        </p:txBody>
      </p:sp>
      <p:sp>
        <p:nvSpPr>
          <p:cNvPr id="29" name="Slayt Numarası Yer Tutucusu 28"/>
          <p:cNvSpPr>
            <a:spLocks noGrp="1"/>
          </p:cNvSpPr>
          <p:nvPr>
            <p:ph type="sldNum" sz="quarter" idx="12"/>
          </p:nvPr>
        </p:nvSpPr>
        <p:spPr>
          <a:xfrm>
            <a:off x="1621536" y="6355080"/>
            <a:ext cx="1625600" cy="365760"/>
          </a:xfrm>
        </p:spPr>
        <p:txBody>
          <a:bodyPr/>
          <a:lstStyle/>
          <a:p>
            <a:fld id="{5A5B0B83-6481-427A-AA4A-6B27DAC74B4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1" name="Dikdörtgen 20"/>
          <p:cNvSpPr/>
          <p:nvPr/>
        </p:nvSpPr>
        <p:spPr>
          <a:xfrm>
            <a:off x="1206500" y="3648075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3" name="Dikdörtgen 32"/>
          <p:cNvSpPr/>
          <p:nvPr/>
        </p:nvSpPr>
        <p:spPr>
          <a:xfrm>
            <a:off x="1219200" y="5048250"/>
            <a:ext cx="97536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2" name="Dikdörtgen 21"/>
          <p:cNvSpPr/>
          <p:nvPr/>
        </p:nvSpPr>
        <p:spPr>
          <a:xfrm>
            <a:off x="1206500" y="3648075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2" name="Dikdörtgen 31"/>
          <p:cNvSpPr/>
          <p:nvPr/>
        </p:nvSpPr>
        <p:spPr>
          <a:xfrm>
            <a:off x="1219200" y="5048250"/>
            <a:ext cx="3048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75045-599C-8244-B6EB-942BCE21BDD4}" type="datetime1">
              <a:rPr lang="tr-TR" smtClean="0"/>
              <a:t>01/10/2020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İçerik Yer Tutucusu 7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/>
          <a:p>
            <a:fld id="{AECD5930-C042-D34B-A743-832FF1D03B30}" type="datetime1">
              <a:rPr lang="tr-TR" smtClean="0"/>
              <a:t>01/10/2020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1426464" y="6355080"/>
            <a:ext cx="2027936" cy="365760"/>
          </a:xfrm>
        </p:spPr>
        <p:txBody>
          <a:bodyPr/>
          <a:lstStyle/>
          <a:p>
            <a:fld id="{5A5B0B83-6481-427A-AA4A-6B27DAC74B4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1219200" y="2819400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Dikdörtgen 7"/>
          <p:cNvSpPr/>
          <p:nvPr/>
        </p:nvSpPr>
        <p:spPr>
          <a:xfrm>
            <a:off x="1219200" y="2819400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EC574-5952-594A-B735-46ACB7C196AA}" type="datetime1">
              <a:rPr lang="tr-TR" smtClean="0"/>
              <a:t>01/10/2020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İçerik Yer Tutucusu 8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1" name="İçerik Yer Tutucusu 10"/>
          <p:cNvSpPr>
            <a:spLocks noGrp="1"/>
          </p:cNvSpPr>
          <p:nvPr>
            <p:ph sz="quarter" idx="2"/>
          </p:nvPr>
        </p:nvSpPr>
        <p:spPr>
          <a:xfrm>
            <a:off x="6176264" y="1216152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09600" y="1285875"/>
            <a:ext cx="5386917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3"/>
          </p:nvPr>
        </p:nvSpPr>
        <p:spPr>
          <a:xfrm>
            <a:off x="6197601" y="1295400"/>
            <a:ext cx="5389033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618246-335A-304C-B546-C1B52B6942E5}" type="datetime1">
              <a:rPr lang="tr-TR" smtClean="0"/>
              <a:t>01/10/2020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İçerik Yer Tutucusu 10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13" name="İçerik Yer Tutucusu 12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F94C3-67E7-B142-877A-710F5DF03303}" type="datetime1">
              <a:rPr lang="tr-TR" smtClean="0"/>
              <a:t>01/10/2020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6" name="İkizkenar Üçgen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D9639-1EAA-964F-B7E1-12C275389D4D}" type="datetime1">
              <a:rPr lang="tr-TR" smtClean="0"/>
              <a:t>01/10/2020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5" name="Düz Bağlayıcı 4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6" name="İkizkenar Üçgen 5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Metin Yer Tutucusu 2"/>
          <p:cNvSpPr>
            <a:spLocks noGrp="1"/>
          </p:cNvSpPr>
          <p:nvPr>
            <p:ph type="body" idx="2"/>
          </p:nvPr>
        </p:nvSpPr>
        <p:spPr>
          <a:xfrm>
            <a:off x="8432800" y="1219201"/>
            <a:ext cx="33528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E4784-B0CC-9F4E-8169-936D4FBBA14D}" type="datetime1">
              <a:rPr lang="tr-TR" smtClean="0"/>
              <a:t>01/10/2020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Düz Bağlayıcı 9"/>
          <p:cNvSpPr>
            <a:spLocks noChangeShapeType="1"/>
          </p:cNvSpPr>
          <p:nvPr/>
        </p:nvSpPr>
        <p:spPr bwMode="auto">
          <a:xfrm rot="5400000">
            <a:off x="5220033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İkizkenar Üçgen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İçerik Yer Tutucusu 11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</p:spPr>
        <p:txBody>
          <a:bodyPr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tr-TR"/>
              <a:t>Resim eklemek için simgeyi tıklatın</a:t>
            </a:r>
            <a:endParaRPr kumimoji="0" lang="en-US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1438F3-8934-C849-89F5-41AACAC59BE2}" type="datetime1">
              <a:rPr lang="tr-TR" smtClean="0"/>
              <a:t>01/10/2020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Düz Bağlayıcı 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İkizkenar Üçgen 8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Dikdörtgen 9"/>
          <p:cNvSpPr/>
          <p:nvPr/>
        </p:nvSpPr>
        <p:spPr>
          <a:xfrm>
            <a:off x="609600" y="500856"/>
            <a:ext cx="24384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D8661-3C4B-F949-984F-CB84466D4C27}" type="datetime1">
              <a:rPr lang="tr-TR" smtClean="0"/>
              <a:t>01/10/2020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tr-TR"/>
              <a:t>Asıl metin stillerini düzenlemek için tıklatın</a:t>
            </a:r>
          </a:p>
          <a:p>
            <a:pPr lvl="1" eaLnBrk="1" latinLnBrk="0" hangingPunct="1"/>
            <a:r>
              <a:rPr lang="tr-TR"/>
              <a:t>İkinci düzey</a:t>
            </a:r>
          </a:p>
          <a:p>
            <a:pPr lvl="2" eaLnBrk="1" latinLnBrk="0" hangingPunct="1"/>
            <a:r>
              <a:rPr lang="tr-TR"/>
              <a:t>Üçüncü düzey</a:t>
            </a:r>
          </a:p>
          <a:p>
            <a:pPr lvl="3" eaLnBrk="1" latinLnBrk="0" hangingPunct="1"/>
            <a:r>
              <a:rPr lang="tr-TR"/>
              <a:t>Dördüncü düzey</a:t>
            </a:r>
          </a:p>
          <a:p>
            <a:pPr lvl="4" eaLnBrk="1" latinLnBrk="0" hangingPunct="1"/>
            <a:r>
              <a:rPr lang="tr-TR"/>
              <a:t>Beşinci düzey</a:t>
            </a:r>
            <a:endParaRPr kumimoji="0" lang="en-US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54BE84-CCB8-0A46-A0BC-9B09FB5EDA3B}" type="datetime1">
              <a:rPr lang="tr-TR" smtClean="0"/>
              <a:t>01/10/2020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7" name="Düz Bağlayıcı 6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8" name="İkizkenar Üçgen 7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Düz Bağlayıcı 8"/>
          <p:cNvSpPr>
            <a:spLocks noChangeShapeType="1"/>
          </p:cNvSpPr>
          <p:nvPr/>
        </p:nvSpPr>
        <p:spPr bwMode="auto">
          <a:xfrm rot="5400000">
            <a:off x="5814836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Başlık Yer Tutucusu 2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tr-TR"/>
              <a:t>Asıl başlık stili için tıklatın</a:t>
            </a:r>
            <a:endParaRPr kumimoji="0" lang="en-US"/>
          </a:p>
        </p:txBody>
      </p:sp>
      <p:sp>
        <p:nvSpPr>
          <p:cNvPr id="13" name="Metin Yer Tutucusu 12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/>
              <a:t>Asıl metin stillerini düzenlemek için tıklatın</a:t>
            </a:r>
          </a:p>
          <a:p>
            <a:pPr lvl="1" eaLnBrk="1" latinLnBrk="0" hangingPunct="1"/>
            <a:r>
              <a:rPr kumimoji="0" lang="tr-TR"/>
              <a:t>İkinci düzey</a:t>
            </a:r>
          </a:p>
          <a:p>
            <a:pPr lvl="2" eaLnBrk="1" latinLnBrk="0" hangingPunct="1"/>
            <a:r>
              <a:rPr kumimoji="0" lang="tr-TR"/>
              <a:t>Üçüncü düzey</a:t>
            </a:r>
          </a:p>
          <a:p>
            <a:pPr lvl="3" eaLnBrk="1" latinLnBrk="0" hangingPunct="1"/>
            <a:r>
              <a:rPr kumimoji="0" lang="tr-TR"/>
              <a:t>Dördüncü düzey</a:t>
            </a:r>
          </a:p>
          <a:p>
            <a:pPr lvl="4" eaLnBrk="1" latinLnBrk="0" hangingPunct="1"/>
            <a:r>
              <a:rPr kumimoji="0" lang="tr-TR"/>
              <a:t>Beşinci düzey</a:t>
            </a:r>
            <a:endParaRPr kumimoji="0" lang="en-US"/>
          </a:p>
        </p:txBody>
      </p:sp>
      <p:sp>
        <p:nvSpPr>
          <p:cNvPr id="14" name="Veri Yer Tutucusu 13"/>
          <p:cNvSpPr>
            <a:spLocks noGrp="1"/>
          </p:cNvSpPr>
          <p:nvPr>
            <p:ph type="dt" sz="half" idx="2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EA22181-60CE-8547-B8E5-B2CC2C91B65F}" type="datetime1">
              <a:rPr lang="tr-TR" smtClean="0"/>
              <a:t>01/10/2020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3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23" name="Slayt Numarası Yer Tutucusu 22"/>
          <p:cNvSpPr>
            <a:spLocks noGrp="1"/>
          </p:cNvSpPr>
          <p:nvPr>
            <p:ph type="sldNum" sz="quarter" idx="4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A5B0B83-6481-427A-AA4A-6B27DAC74B48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8" name="Düz Bağlayıcı 27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9" name="Düz Bağlayıcı 28"/>
          <p:cNvSpPr>
            <a:spLocks noChangeShapeType="1"/>
          </p:cNvSpPr>
          <p:nvPr/>
        </p:nvSpPr>
        <p:spPr bwMode="auto">
          <a:xfrm>
            <a:off x="609600" y="1143000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İkizkenar Üçgen 9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5" Type="http://schemas.microsoft.com/office/2007/relationships/hdphoto" Target="../media/hdphoto3.wdp"/><Relationship Id="rId4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2639616" y="3886200"/>
            <a:ext cx="8064896" cy="990600"/>
          </a:xfrm>
        </p:spPr>
        <p:txBody>
          <a:bodyPr>
            <a:normAutofit/>
          </a:bodyPr>
          <a:lstStyle/>
          <a:p>
            <a:r>
              <a:rPr lang="en-US" b="1" noProof="0" dirty="0"/>
              <a:t>Congenital Abdominal Wall Defects 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991544" y="5085184"/>
            <a:ext cx="8712968" cy="648072"/>
          </a:xfrm>
        </p:spPr>
        <p:txBody>
          <a:bodyPr>
            <a:normAutofit/>
          </a:bodyPr>
          <a:lstStyle/>
          <a:p>
            <a:r>
              <a:rPr lang="en-US" dirty="0"/>
              <a:t> Prof. </a:t>
            </a:r>
            <a:r>
              <a:rPr lang="en-US" dirty="0" err="1"/>
              <a:t>Dr</a:t>
            </a:r>
            <a:r>
              <a:rPr lang="en-US" noProof="0" dirty="0"/>
              <a:t>. Y. </a:t>
            </a:r>
            <a:r>
              <a:rPr lang="en-US" noProof="0"/>
              <a:t>Hakan </a:t>
            </a:r>
            <a:r>
              <a:rPr lang="en-US" noProof="0" smtClean="0"/>
              <a:t>Çavuşoğlu</a:t>
            </a:r>
            <a:endParaRPr lang="en-US" noProof="0" dirty="0"/>
          </a:p>
        </p:txBody>
      </p:sp>
      <p:pic>
        <p:nvPicPr>
          <p:cNvPr id="1026" name="Picture 2" descr="http://gazi.edu.tr/upload/1/2013/9/17/5b2d97b446274882ac26fd50278ef916e1354c2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476673"/>
            <a:ext cx="1524000" cy="1524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9489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History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2</a:t>
            </a:fld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Newborns with abdominal wall defects were reported in the first century AD by </a:t>
            </a:r>
            <a:r>
              <a:rPr lang="en-US" i="1" dirty="0" err="1"/>
              <a:t>Celsus</a:t>
            </a:r>
            <a:r>
              <a:rPr lang="en-US" dirty="0"/>
              <a:t>.</a:t>
            </a:r>
          </a:p>
          <a:p>
            <a:r>
              <a:rPr lang="en-US" dirty="0" err="1"/>
              <a:t>Omphalocele</a:t>
            </a:r>
            <a:r>
              <a:rPr lang="en-US" dirty="0"/>
              <a:t> is described in the sixteenth century printed works of </a:t>
            </a:r>
            <a:r>
              <a:rPr lang="en-US" i="1" dirty="0" err="1"/>
              <a:t>Paré</a:t>
            </a:r>
            <a:r>
              <a:rPr lang="en-US" dirty="0"/>
              <a:t>, and </a:t>
            </a:r>
            <a:r>
              <a:rPr lang="en-US" i="1" dirty="0" err="1"/>
              <a:t>Lycosthenes</a:t>
            </a:r>
            <a:r>
              <a:rPr lang="en-US" dirty="0"/>
              <a:t> may have been the first to describe gastroschisis at about the same time.</a:t>
            </a:r>
          </a:p>
          <a:p>
            <a:r>
              <a:rPr lang="en-US" dirty="0"/>
              <a:t>The first successful repair of </a:t>
            </a:r>
            <a:r>
              <a:rPr lang="en-US" dirty="0" err="1"/>
              <a:t>omphalocele</a:t>
            </a:r>
            <a:r>
              <a:rPr lang="en-US" dirty="0"/>
              <a:t> was reported by </a:t>
            </a:r>
            <a:r>
              <a:rPr lang="en-US" i="1" dirty="0"/>
              <a:t>Hey</a:t>
            </a:r>
            <a:r>
              <a:rPr lang="en-US" dirty="0"/>
              <a:t> in 1802. </a:t>
            </a:r>
          </a:p>
          <a:p>
            <a:r>
              <a:rPr lang="en-US" dirty="0"/>
              <a:t>In 1873 </a:t>
            </a:r>
            <a:r>
              <a:rPr lang="en-US" i="1" dirty="0" err="1"/>
              <a:t>Visick</a:t>
            </a:r>
            <a:r>
              <a:rPr lang="en-US" dirty="0"/>
              <a:t> described the successful repair of gastroschisis.</a:t>
            </a:r>
          </a:p>
          <a:p>
            <a:r>
              <a:rPr lang="en-US" dirty="0"/>
              <a:t>In 1967 </a:t>
            </a:r>
            <a:r>
              <a:rPr lang="en-US" i="1" dirty="0"/>
              <a:t>Schuster</a:t>
            </a:r>
            <a:r>
              <a:rPr lang="en-US" dirty="0"/>
              <a:t> introduced staged reduction of large </a:t>
            </a:r>
            <a:r>
              <a:rPr lang="en-US" dirty="0" err="1"/>
              <a:t>omphaloceles</a:t>
            </a:r>
            <a:r>
              <a:rPr lang="en-US" dirty="0"/>
              <a:t> with prosthetic material.</a:t>
            </a:r>
          </a:p>
        </p:txBody>
      </p:sp>
    </p:spTree>
    <p:extLst>
      <p:ext uri="{BB962C8B-B14F-4D97-AF65-F5344CB8AC3E}">
        <p14:creationId xmlns:p14="http://schemas.microsoft.com/office/powerpoint/2010/main" val="685806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Başlık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 Abdominal wall defects are divided as </a:t>
            </a:r>
            <a:r>
              <a:rPr lang="en-US" noProof="0" dirty="0" err="1"/>
              <a:t>omphalocele</a:t>
            </a:r>
            <a:r>
              <a:rPr lang="en-US" noProof="0" dirty="0"/>
              <a:t> and gastroschisis. 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3</a:t>
            </a:fld>
            <a:endParaRPr lang="tr-TR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81200" y="1846326"/>
            <a:ext cx="8229600" cy="3682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4496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4</a:t>
            </a:fld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/>
              <a:t>Umbilical hernia is distinguished from these anomalies by two features: </a:t>
            </a:r>
          </a:p>
          <a:p>
            <a:pPr lvl="1"/>
            <a:r>
              <a:rPr lang="en-US"/>
              <a:t>The defect is covered by normal skin, and </a:t>
            </a:r>
          </a:p>
          <a:p>
            <a:pPr lvl="1"/>
            <a:r>
              <a:rPr lang="en-US"/>
              <a:t>it is only rarely present at birth, instead usually becoming apparent in the first weeks or months of life.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214" y="3450759"/>
            <a:ext cx="3505572" cy="2886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657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0"/>
              <a:t/>
            </a:r>
            <a:br>
              <a:rPr lang="en-US" noProof="0"/>
            </a:br>
            <a:r>
              <a:rPr lang="en-US" noProof="0"/>
              <a:t> </a:t>
            </a:r>
            <a:r>
              <a:rPr lang="en-US" b="1" noProof="0"/>
              <a:t>Embryology and Etiology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5</a:t>
            </a:fld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noProof="0" dirty="0"/>
              <a:t>The abdominal wall forms during the 4</a:t>
            </a:r>
            <a:r>
              <a:rPr lang="en-US" baseline="30000" noProof="0" dirty="0"/>
              <a:t>th</a:t>
            </a:r>
            <a:r>
              <a:rPr lang="en-US" noProof="0" dirty="0"/>
              <a:t> week of gestation when differential growth of the embryo causes </a:t>
            </a:r>
            <a:r>
              <a:rPr lang="en-US" noProof="0" dirty="0" err="1"/>
              <a:t>infolding</a:t>
            </a:r>
            <a:r>
              <a:rPr lang="en-US" noProof="0" dirty="0"/>
              <a:t> in the </a:t>
            </a:r>
            <a:r>
              <a:rPr lang="en-US" noProof="0" dirty="0" err="1"/>
              <a:t>craniocaudal</a:t>
            </a:r>
            <a:r>
              <a:rPr lang="en-US" noProof="0" dirty="0"/>
              <a:t> and mediolateral directions. </a:t>
            </a:r>
          </a:p>
          <a:p>
            <a:r>
              <a:rPr lang="en-US" noProof="0" dirty="0"/>
              <a:t>During the 6</a:t>
            </a:r>
            <a:r>
              <a:rPr lang="en-US" baseline="30000" noProof="0" dirty="0"/>
              <a:t>th</a:t>
            </a:r>
            <a:r>
              <a:rPr lang="en-US" noProof="0" dirty="0"/>
              <a:t> week, rapid intestinal and liver growth leads to herniation of the midgut into the umbilical cord. </a:t>
            </a:r>
          </a:p>
          <a:p>
            <a:r>
              <a:rPr lang="en-US" noProof="0" dirty="0"/>
              <a:t>By week 10, the midgut returns to the abdominal cavity. </a:t>
            </a:r>
          </a:p>
          <a:p>
            <a:r>
              <a:rPr lang="en-US" noProof="0" dirty="0"/>
              <a:t> It is thought that an </a:t>
            </a:r>
            <a:r>
              <a:rPr lang="en-US" u="sng" noProof="0" dirty="0" err="1"/>
              <a:t>omphalocele</a:t>
            </a:r>
            <a:r>
              <a:rPr lang="en-US" noProof="0" dirty="0"/>
              <a:t> develops due to a failure of the viscera to return to the abdominal cavity. </a:t>
            </a:r>
          </a:p>
          <a:p>
            <a:r>
              <a:rPr lang="en-US" noProof="0" dirty="0"/>
              <a:t> The etiology for </a:t>
            </a:r>
            <a:r>
              <a:rPr lang="en-US" u="sng" noProof="0" dirty="0"/>
              <a:t>gastroschisis</a:t>
            </a:r>
            <a:r>
              <a:rPr lang="en-US" noProof="0" dirty="0"/>
              <a:t> is less clear. One theory suggests that gastroschisis results from failure of the mesoderm to form in the anterior abdominal wall. </a:t>
            </a:r>
          </a:p>
        </p:txBody>
      </p:sp>
    </p:spTree>
    <p:extLst>
      <p:ext uri="{BB962C8B-B14F-4D97-AF65-F5344CB8AC3E}">
        <p14:creationId xmlns:p14="http://schemas.microsoft.com/office/powerpoint/2010/main" val="32076661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 Gastroschisis</a:t>
            </a: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12548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0" dirty="0"/>
              <a:t/>
            </a:r>
            <a:br>
              <a:rPr lang="en-US" noProof="0" dirty="0"/>
            </a:br>
            <a:r>
              <a:rPr lang="en-US" noProof="0" dirty="0"/>
              <a:t> </a:t>
            </a:r>
            <a:r>
              <a:rPr lang="en-US" b="1" noProof="0" dirty="0"/>
              <a:t>Gastroschisis</a:t>
            </a:r>
            <a:r>
              <a:rPr lang="en-US" noProof="0" dirty="0"/>
              <a:t> 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7</a:t>
            </a:fld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noProof="0" dirty="0"/>
              <a:t>In gastroschisis, intraabdominal organs herniate from  a fascial defect right to the umbilicus.</a:t>
            </a:r>
          </a:p>
          <a:p>
            <a:r>
              <a:rPr lang="en-US" noProof="0" dirty="0"/>
              <a:t> A sac is absent and the umbilical cord is attached to the umbilicus.</a:t>
            </a:r>
          </a:p>
          <a:p>
            <a:r>
              <a:rPr lang="en-US" noProof="0" dirty="0"/>
              <a:t>In gastroschisis the liver is never herniated and in addition to the large and small intestine, the stomach and possibly a gonad  can sometimes be herniated as well.</a:t>
            </a:r>
          </a:p>
          <a:p>
            <a:r>
              <a:rPr lang="en-US" dirty="0"/>
              <a:t>At birth the bowel can appear perfectly normal, but more than 20 minutes after birth, the extruded intestine may be thickened and covered with a fibrinous exudate matted together so that individual loops cannot be distinguished.</a:t>
            </a:r>
            <a:r>
              <a:rPr lang="en-US" noProof="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261822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8</a:t>
            </a:fld>
            <a:endParaRPr lang="tr-TR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4477"/>
          <a:stretch/>
        </p:blipFill>
        <p:spPr>
          <a:xfrm>
            <a:off x="1991544" y="1196753"/>
            <a:ext cx="8208912" cy="4649735"/>
          </a:xfrm>
        </p:spPr>
      </p:pic>
    </p:spTree>
    <p:extLst>
      <p:ext uri="{BB962C8B-B14F-4D97-AF65-F5344CB8AC3E}">
        <p14:creationId xmlns:p14="http://schemas.microsoft.com/office/powerpoint/2010/main" val="28004770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Incidence and Diagnosis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9</a:t>
            </a:fld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noProof="0" dirty="0"/>
              <a:t>Gastroschisis occurs in 1 in 4,000 live births.</a:t>
            </a:r>
          </a:p>
          <a:p>
            <a:r>
              <a:rPr lang="en-US" noProof="0" dirty="0"/>
              <a:t>An increased incidence in young mothers has been documented. </a:t>
            </a:r>
          </a:p>
          <a:p>
            <a:r>
              <a:rPr lang="en-US" noProof="0" dirty="0"/>
              <a:t> The majority of pregnancies complicated by gastroschisis are diagnosed </a:t>
            </a:r>
            <a:r>
              <a:rPr lang="en-US" noProof="0" dirty="0" err="1"/>
              <a:t>sonographically</a:t>
            </a:r>
            <a:r>
              <a:rPr lang="en-US" noProof="0" dirty="0"/>
              <a:t> by 20 weeks’ gestation.</a:t>
            </a:r>
          </a:p>
          <a:p>
            <a:r>
              <a:rPr lang="en-US" noProof="0" dirty="0"/>
              <a:t>Maternal serum α-fetoprotein (AFP) level, is universally elevated in the presence of gastroschisis.</a:t>
            </a:r>
          </a:p>
          <a:p>
            <a:r>
              <a:rPr lang="en-US" noProof="0" dirty="0"/>
              <a:t> Detection of bowel loops freely floating in the amniotic fluid and a defect in the abdominal wall to the right of a normal umbilical cord are diagnostic of gastroschisis. </a:t>
            </a:r>
          </a:p>
        </p:txBody>
      </p:sp>
    </p:spTree>
    <p:extLst>
      <p:ext uri="{BB962C8B-B14F-4D97-AF65-F5344CB8AC3E}">
        <p14:creationId xmlns:p14="http://schemas.microsoft.com/office/powerpoint/2010/main" val="3552271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Incidence and Diagnosis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10</a:t>
            </a:fld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noProof="0" dirty="0"/>
              <a:t>Gastroschisis occurs in 1 in 4,000 live births.</a:t>
            </a:r>
          </a:p>
          <a:p>
            <a:r>
              <a:rPr lang="en-US" noProof="0" dirty="0"/>
              <a:t>An increased incidence in young mothers has been documented. </a:t>
            </a:r>
          </a:p>
          <a:p>
            <a:r>
              <a:rPr lang="en-US" noProof="0" dirty="0"/>
              <a:t> The majority of pregnancies complicated by gastroschisis are diagnosed </a:t>
            </a:r>
            <a:r>
              <a:rPr lang="en-US" noProof="0" dirty="0" err="1"/>
              <a:t>sonographically</a:t>
            </a:r>
            <a:r>
              <a:rPr lang="en-US" noProof="0" dirty="0"/>
              <a:t> by 20 weeks’ gestation.</a:t>
            </a:r>
          </a:p>
          <a:p>
            <a:r>
              <a:rPr lang="en-US" noProof="0" dirty="0"/>
              <a:t>Maternal serum α-fetoprotein (AFP) level, is universally elevated in the presence of gastroschisis.</a:t>
            </a:r>
          </a:p>
          <a:p>
            <a:r>
              <a:rPr lang="en-US" noProof="0" dirty="0"/>
              <a:t> Detection of bowel loops freely floating in the amniotic fluid and a defect in the abdominal wall to the right of a normal umbilical cord are diagnostic of gastroschisis. 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7107" y="2348880"/>
            <a:ext cx="6113725" cy="3672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1768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11</a:t>
            </a:fld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10% of cases was associated with unrelated defects.</a:t>
            </a:r>
          </a:p>
          <a:p>
            <a:r>
              <a:rPr lang="en-US" dirty="0"/>
              <a:t> Concomitant bowel atresia is the </a:t>
            </a:r>
            <a:r>
              <a:rPr lang="en-US" u="sng" dirty="0"/>
              <a:t>most common </a:t>
            </a:r>
            <a:r>
              <a:rPr lang="en-US" dirty="0"/>
              <a:t>associated anomaly, with rates ranging from 25%.</a:t>
            </a:r>
          </a:p>
          <a:p>
            <a:endParaRPr lang="en-US" dirty="0"/>
          </a:p>
          <a:p>
            <a:r>
              <a:rPr lang="en-US" dirty="0"/>
              <a:t>Patients with gastroschisis and an associated gastrointestinal condition such as atresia, perforation, necrosis, or volvulus as a separate entity with a poorer outcome. This is usually called </a:t>
            </a:r>
            <a:r>
              <a:rPr lang="en-US" i="1" dirty="0"/>
              <a:t>complicated gastroschisis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95305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noProof="0" dirty="0"/>
              <a:t>Perinatal care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12</a:t>
            </a:fld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5359482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noProof="0" dirty="0"/>
              <a:t>Perinatal care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13</a:t>
            </a:fld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noProof="0" dirty="0"/>
              <a:t>The delivery method should be at the discretion of the obstetrician and the mother, with C-section reserved for obstetric indications or fetal distress.</a:t>
            </a:r>
          </a:p>
          <a:p>
            <a:r>
              <a:rPr lang="en-US" dirty="0"/>
              <a:t>No benefit of preterm delivery, and a recent study shows increased morbidity with preterm delivery.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1514506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Management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14</a:t>
            </a:fld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Neonates with gastroschisis have significant evaporative water and temperature losses from the open abdominal cavity and exposed bowel. </a:t>
            </a:r>
          </a:p>
          <a:p>
            <a:r>
              <a:rPr lang="en-US" dirty="0"/>
              <a:t>Appropriate intravenous access should be obtained and fluid resuscitation initiated (~140±45mL/kg/day).</a:t>
            </a:r>
          </a:p>
          <a:p>
            <a:r>
              <a:rPr lang="en-US" dirty="0"/>
              <a:t>IV broad-spectrum antibiotics.</a:t>
            </a:r>
          </a:p>
          <a:p>
            <a:r>
              <a:rPr lang="en-US" dirty="0"/>
              <a:t>Nasogastric (NG) decompression is important to prevent further gastric and intestinal distention. </a:t>
            </a:r>
          </a:p>
          <a:p>
            <a:r>
              <a:rPr lang="en-US" dirty="0"/>
              <a:t>Routine endotracheal intubation is not necessary. </a:t>
            </a:r>
          </a:p>
          <a:p>
            <a:r>
              <a:rPr lang="en-US" dirty="0"/>
              <a:t>The bowel should be wrapped with plastic wrap or the infant placed partially in a plastic bag to reduce evaporative losses and improve temperature homeostasis </a:t>
            </a:r>
          </a:p>
          <a:p>
            <a:r>
              <a:rPr lang="en-US" dirty="0"/>
              <a:t>The neonate should be positioned on the right side to prevent kinking of the mesentery with resultant bowel ischemia. </a:t>
            </a:r>
          </a:p>
        </p:txBody>
      </p:sp>
    </p:spTree>
    <p:extLst>
      <p:ext uri="{BB962C8B-B14F-4D97-AF65-F5344CB8AC3E}">
        <p14:creationId xmlns:p14="http://schemas.microsoft.com/office/powerpoint/2010/main" val="39706949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Surgical management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15</a:t>
            </a:fld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noProof="0" dirty="0"/>
              <a:t>The primary goal is to return the viscera to the abdominal cavity while minimizing the risk of damage due to trauma or increased intra-abdominal pressure. </a:t>
            </a:r>
          </a:p>
          <a:p>
            <a:r>
              <a:rPr lang="en-US" noProof="0" dirty="0"/>
              <a:t>The two most commonly used treatment options are; </a:t>
            </a:r>
          </a:p>
          <a:p>
            <a:pPr lvl="1"/>
            <a:r>
              <a:rPr lang="en-US" noProof="0" dirty="0"/>
              <a:t>attempted primary closure,</a:t>
            </a:r>
          </a:p>
          <a:p>
            <a:pPr lvl="1"/>
            <a:r>
              <a:rPr lang="en-US" noProof="0" dirty="0"/>
              <a:t>placement of a silo followed by serial reductions and delayed closure.</a:t>
            </a:r>
          </a:p>
          <a:p>
            <a:pPr lvl="1"/>
            <a:endParaRPr lang="en-US" noProof="0" dirty="0"/>
          </a:p>
          <a:p>
            <a:r>
              <a:rPr lang="en-US" u="sng" noProof="0" dirty="0"/>
              <a:t>Urgent </a:t>
            </a:r>
            <a:r>
              <a:rPr lang="en-US" noProof="0" dirty="0"/>
              <a:t>primary closure of gastroschisis is commonly practiced in neonates in whom reduction of the herniated viscera appears possible.</a:t>
            </a:r>
          </a:p>
        </p:txBody>
      </p:sp>
    </p:spTree>
    <p:extLst>
      <p:ext uri="{BB962C8B-B14F-4D97-AF65-F5344CB8AC3E}">
        <p14:creationId xmlns:p14="http://schemas.microsoft.com/office/powerpoint/2010/main" val="18747112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Unvan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16</a:t>
            </a:fld>
            <a:endParaRPr lang="tr-TR"/>
          </a:p>
        </p:txBody>
      </p:sp>
      <p:pic>
        <p:nvPicPr>
          <p:cNvPr id="11" name="İçerik Yer Tutucusu 10"/>
          <p:cNvPicPr>
            <a:picLocks noGrp="1" noChangeAspect="1"/>
          </p:cNvPicPr>
          <p:nvPr>
            <p:ph sz="quarter"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2882" b="14403"/>
          <a:stretch/>
        </p:blipFill>
        <p:spPr>
          <a:xfrm>
            <a:off x="1790358" y="2060848"/>
            <a:ext cx="4233635" cy="3384376"/>
          </a:xfrm>
        </p:spPr>
      </p:pic>
      <p:pic>
        <p:nvPicPr>
          <p:cNvPr id="8" name="İçerik Yer Tutucusu 7"/>
          <p:cNvPicPr>
            <a:picLocks noGrp="1" noChangeAspect="1"/>
          </p:cNvPicPr>
          <p:nvPr>
            <p:ph sz="quarter" idx="2"/>
          </p:nvPr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2737"/>
          <a:stretch/>
        </p:blipFill>
        <p:spPr>
          <a:xfrm>
            <a:off x="6240016" y="1431136"/>
            <a:ext cx="3970784" cy="4620080"/>
          </a:xfrm>
        </p:spPr>
      </p:pic>
    </p:spTree>
    <p:extLst>
      <p:ext uri="{BB962C8B-B14F-4D97-AF65-F5344CB8AC3E}">
        <p14:creationId xmlns:p14="http://schemas.microsoft.com/office/powerpoint/2010/main" val="17286326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17</a:t>
            </a:fld>
            <a:endParaRPr lang="tr-TR"/>
          </a:p>
        </p:txBody>
      </p:sp>
      <p:pic>
        <p:nvPicPr>
          <p:cNvPr id="3075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2025" y="1260086"/>
            <a:ext cx="3339967" cy="493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Resi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17474" y="1879259"/>
            <a:ext cx="4953392" cy="3715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9167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aşlık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noProof="0"/>
              <a:t>Postoperative Course</a:t>
            </a:r>
            <a:endParaRPr lang="en-US" noProof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18</a:t>
            </a:fld>
            <a:endParaRPr lang="tr-TR"/>
          </a:p>
        </p:txBody>
      </p:sp>
      <p:sp>
        <p:nvSpPr>
          <p:cNvPr id="7" name="İçerik Yer Tutucusu 6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/>
              <a:t>If primary closure has been accomplished, the majority of patients will require mechanical ventilation for a number of days. </a:t>
            </a:r>
            <a:endParaRPr lang="en-US" noProof="0"/>
          </a:p>
          <a:p>
            <a:r>
              <a:rPr lang="en-US" noProof="0" dirty="0"/>
              <a:t>Gastroschisis is associated with abnormal intestinal motility and nutrient absorption, both of which gradually improve in most patients. </a:t>
            </a:r>
          </a:p>
          <a:p>
            <a:r>
              <a:rPr lang="en-US" noProof="0" dirty="0"/>
              <a:t>Introduction of enteral feeding is often delayed for weeks while awaiting return of bowel function. </a:t>
            </a:r>
          </a:p>
          <a:p>
            <a:r>
              <a:rPr lang="en-US" noProof="0" dirty="0"/>
              <a:t>During this waiting period, NG decompression and parenteral nutrition is required. </a:t>
            </a:r>
          </a:p>
          <a:p>
            <a:r>
              <a:rPr lang="en-US" noProof="0" dirty="0"/>
              <a:t>When bowel activity occurs, enteral feeds can be started and slowly advanced. </a:t>
            </a:r>
          </a:p>
          <a:p>
            <a:endParaRPr lang="en-US" noProof="0" dirty="0"/>
          </a:p>
          <a:p>
            <a:r>
              <a:rPr lang="en-US" noProof="0" dirty="0"/>
              <a:t>Long-term outcomes for patients born with gastroschisis are generally excellent. </a:t>
            </a:r>
          </a:p>
          <a:p>
            <a:r>
              <a:rPr lang="en-US" dirty="0"/>
              <a:t>The survival rate for gastroschisis is over 90%.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6885111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Başlık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Omphalocele (</a:t>
            </a:r>
            <a:r>
              <a:rPr lang="en-US" noProof="0" err="1"/>
              <a:t>exompholos</a:t>
            </a:r>
            <a:r>
              <a:rPr lang="en-US" noProof="0"/>
              <a:t>)</a:t>
            </a:r>
          </a:p>
        </p:txBody>
      </p:sp>
      <p:sp>
        <p:nvSpPr>
          <p:cNvPr id="6" name="Metin Yer Tutucusu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684982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Omphalocele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20</a:t>
            </a:fld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A midline abdominal wall defect </a:t>
            </a:r>
            <a:r>
              <a:rPr lang="en-US" noProof="0" dirty="0"/>
              <a:t>that the intra abdominal organs herniate to a </a:t>
            </a:r>
            <a:r>
              <a:rPr lang="en-US" u="sng" noProof="0" dirty="0"/>
              <a:t>hernia sac</a:t>
            </a:r>
            <a:r>
              <a:rPr lang="en-US" noProof="0" dirty="0"/>
              <a:t>.</a:t>
            </a:r>
          </a:p>
          <a:p>
            <a:r>
              <a:rPr lang="en-US" noProof="0" dirty="0"/>
              <a:t> In addition to the large and small intestine, liver, bladder, stomach, ovary, and testis also may herniate.</a:t>
            </a:r>
          </a:p>
          <a:p>
            <a:r>
              <a:rPr lang="en-US" noProof="0" dirty="0"/>
              <a:t>A sac is always present and the umbilical cord inserts </a:t>
            </a:r>
            <a:r>
              <a:rPr lang="en-US" u="sng" noProof="0" dirty="0"/>
              <a:t>on to</a:t>
            </a:r>
            <a:r>
              <a:rPr lang="en-US" noProof="0" dirty="0"/>
              <a:t> the sac. </a:t>
            </a:r>
          </a:p>
          <a:p>
            <a:r>
              <a:rPr lang="en-US" noProof="0" dirty="0"/>
              <a:t> The sac consists of amnion, Wharton’s jelly, and peritoneum. </a:t>
            </a:r>
          </a:p>
          <a:p>
            <a:r>
              <a:rPr lang="en-US" noProof="0" dirty="0"/>
              <a:t> Location of the defect is in the mid-abdominal or central region, but may occur in the epigastric or hypogastric regions.</a:t>
            </a:r>
          </a:p>
        </p:txBody>
      </p:sp>
    </p:spTree>
    <p:extLst>
      <p:ext uri="{BB962C8B-B14F-4D97-AF65-F5344CB8AC3E}">
        <p14:creationId xmlns:p14="http://schemas.microsoft.com/office/powerpoint/2010/main" val="3872713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Incidence and Diagnosis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21</a:t>
            </a:fld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noProof="0" dirty="0"/>
              <a:t>The diagnosis of </a:t>
            </a:r>
            <a:r>
              <a:rPr lang="en-US" noProof="0" dirty="0" err="1"/>
              <a:t>omphalocele</a:t>
            </a:r>
            <a:r>
              <a:rPr lang="en-US" noProof="0" dirty="0"/>
              <a:t> can be made by two-dimensional ultrasound at the time of the normal IU18</a:t>
            </a:r>
            <a:r>
              <a:rPr lang="en-US" baseline="30000" noProof="0" dirty="0"/>
              <a:t>th</a:t>
            </a:r>
            <a:r>
              <a:rPr lang="en-US" noProof="0" dirty="0"/>
              <a:t> week ultrasound evaluation. </a:t>
            </a:r>
          </a:p>
          <a:p>
            <a:r>
              <a:rPr lang="en-US" noProof="0" dirty="0"/>
              <a:t>The incidence of </a:t>
            </a:r>
            <a:r>
              <a:rPr lang="en-US" noProof="0" dirty="0" err="1"/>
              <a:t>omphalocele</a:t>
            </a:r>
            <a:r>
              <a:rPr lang="en-US" noProof="0" dirty="0"/>
              <a:t> at birth is 1 in 4,000–6,000.</a:t>
            </a:r>
          </a:p>
          <a:p>
            <a:r>
              <a:rPr lang="en-US" dirty="0"/>
              <a:t>Associated structural anomalies generally 50% (35-70%). </a:t>
            </a:r>
            <a:endParaRPr lang="en-US" noProof="0" dirty="0"/>
          </a:p>
          <a:p>
            <a:r>
              <a:rPr lang="en-US" noProof="0" dirty="0"/>
              <a:t>Ultrasound evaluation is very useful for the detection of associated anomalies in these </a:t>
            </a:r>
            <a:r>
              <a:rPr lang="en-US" noProof="0"/>
              <a:t>infants. 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30425689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Perinatal care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22</a:t>
            </a:fld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noProof="0" dirty="0"/>
              <a:t>Pregnancies are usually allowed to come to term, and spontaneous labor and vaginal delivery is preferred.</a:t>
            </a:r>
          </a:p>
          <a:p>
            <a:r>
              <a:rPr lang="en-US" noProof="0" dirty="0"/>
              <a:t>However, despite the lack of data, many neonates with giant </a:t>
            </a:r>
            <a:r>
              <a:rPr lang="en-US" noProof="0" dirty="0" err="1"/>
              <a:t>omphaloceles</a:t>
            </a:r>
            <a:r>
              <a:rPr lang="en-US" noProof="0" dirty="0"/>
              <a:t> are delivered by C-section because of the fear of liver injury.</a:t>
            </a:r>
          </a:p>
        </p:txBody>
      </p:sp>
    </p:spTree>
    <p:extLst>
      <p:ext uri="{BB962C8B-B14F-4D97-AF65-F5344CB8AC3E}">
        <p14:creationId xmlns:p14="http://schemas.microsoft.com/office/powerpoint/2010/main" val="28765674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0" dirty="0"/>
              <a:t>Management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23</a:t>
            </a:fld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noProof="0" dirty="0"/>
              <a:t>After delivery, a thorough search for associated anomalies is important. </a:t>
            </a:r>
          </a:p>
          <a:p>
            <a:r>
              <a:rPr lang="en-US" noProof="0" dirty="0"/>
              <a:t>All neonates should undergo an echocardiographic evaluation for cardiac anomalies (</a:t>
            </a:r>
            <a:r>
              <a:rPr lang="en-US" dirty="0"/>
              <a:t>up to 50 percent of cases)</a:t>
            </a:r>
            <a:r>
              <a:rPr lang="en-US" noProof="0" dirty="0"/>
              <a:t>, </a:t>
            </a:r>
          </a:p>
          <a:p>
            <a:r>
              <a:rPr lang="en-US" noProof="0" dirty="0"/>
              <a:t>Abdominal ultrasound for renal abnormalities. </a:t>
            </a:r>
          </a:p>
          <a:p>
            <a:r>
              <a:rPr lang="en-US" noProof="0" dirty="0"/>
              <a:t>Neonatal hypoglycemia should alert the practitioner to the possibility of Beckwith–</a:t>
            </a:r>
            <a:r>
              <a:rPr lang="en-US" noProof="0" dirty="0" err="1"/>
              <a:t>Weidemann</a:t>
            </a:r>
            <a:r>
              <a:rPr lang="en-US" noProof="0" dirty="0"/>
              <a:t> syndrome. </a:t>
            </a:r>
          </a:p>
        </p:txBody>
      </p:sp>
    </p:spTree>
    <p:extLst>
      <p:ext uri="{BB962C8B-B14F-4D97-AF65-F5344CB8AC3E}">
        <p14:creationId xmlns:p14="http://schemas.microsoft.com/office/powerpoint/2010/main" val="40244094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şlık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Beckwith-</a:t>
            </a:r>
            <a:r>
              <a:rPr lang="en-US" err="1"/>
              <a:t>Wiedemann</a:t>
            </a:r>
            <a:r>
              <a:rPr lang="en-US"/>
              <a:t> syndrome </a:t>
            </a:r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/>
              <a:t>A growth disorder characterized by </a:t>
            </a:r>
          </a:p>
          <a:p>
            <a:r>
              <a:rPr lang="en-US" err="1"/>
              <a:t>macrosomia</a:t>
            </a:r>
            <a:r>
              <a:rPr lang="en-US"/>
              <a:t>, </a:t>
            </a:r>
            <a:r>
              <a:rPr lang="en-US" err="1"/>
              <a:t>macroglossia</a:t>
            </a:r>
            <a:r>
              <a:rPr lang="en-US"/>
              <a:t>, </a:t>
            </a:r>
            <a:r>
              <a:rPr lang="en-US" err="1"/>
              <a:t>visceromegaly</a:t>
            </a:r>
            <a:r>
              <a:rPr lang="en-US"/>
              <a:t>, </a:t>
            </a:r>
          </a:p>
          <a:p>
            <a:r>
              <a:rPr lang="en-US" err="1"/>
              <a:t>embryonal</a:t>
            </a:r>
            <a:r>
              <a:rPr lang="en-US"/>
              <a:t> tumors (e.g., </a:t>
            </a:r>
            <a:r>
              <a:rPr lang="en-US" err="1"/>
              <a:t>Wilms</a:t>
            </a:r>
            <a:r>
              <a:rPr lang="en-US"/>
              <a:t> tumor, </a:t>
            </a:r>
            <a:r>
              <a:rPr lang="en-US" err="1"/>
              <a:t>hepatoblastoma</a:t>
            </a:r>
            <a:r>
              <a:rPr lang="en-US"/>
              <a:t>, </a:t>
            </a:r>
            <a:r>
              <a:rPr lang="en-US" err="1"/>
              <a:t>neuroblastoma</a:t>
            </a:r>
            <a:r>
              <a:rPr lang="en-US"/>
              <a:t>, and </a:t>
            </a:r>
            <a:r>
              <a:rPr lang="en-US" err="1"/>
              <a:t>rhabdomyosarcoma</a:t>
            </a:r>
            <a:r>
              <a:rPr lang="en-US"/>
              <a:t>), </a:t>
            </a:r>
          </a:p>
          <a:p>
            <a:r>
              <a:rPr lang="en-US" err="1"/>
              <a:t>omphalocele</a:t>
            </a:r>
            <a:r>
              <a:rPr lang="en-US"/>
              <a:t>, </a:t>
            </a:r>
          </a:p>
          <a:p>
            <a:r>
              <a:rPr lang="en-US"/>
              <a:t>neonatal hypoglycemia, </a:t>
            </a:r>
          </a:p>
          <a:p>
            <a:r>
              <a:rPr lang="en-US"/>
              <a:t>ear creases/pits, </a:t>
            </a:r>
          </a:p>
          <a:p>
            <a:r>
              <a:rPr lang="en-US"/>
              <a:t>adrenocortical </a:t>
            </a:r>
            <a:r>
              <a:rPr lang="en-US" err="1"/>
              <a:t>cytomegaly</a:t>
            </a:r>
            <a:r>
              <a:rPr lang="en-US"/>
              <a:t>, and </a:t>
            </a:r>
          </a:p>
          <a:p>
            <a:r>
              <a:rPr lang="en-US"/>
              <a:t>renal abnormalities.</a:t>
            </a:r>
          </a:p>
          <a:p>
            <a:endParaRPr lang="en-US"/>
          </a:p>
          <a:p>
            <a:pPr marL="0" indent="0">
              <a:buNone/>
            </a:pPr>
            <a:r>
              <a:rPr lang="en-US"/>
              <a:t>Early death may occur from complications of prematurity, hypoglycemia, cardiomyopathy, </a:t>
            </a:r>
            <a:r>
              <a:rPr lang="en-US" err="1"/>
              <a:t>macroglossia</a:t>
            </a:r>
            <a:r>
              <a:rPr lang="en-US"/>
              <a:t>, or tumors.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15042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noProof="0"/>
              <a:t>Management II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25</a:t>
            </a:fld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noProof="0" dirty="0"/>
              <a:t>Infants with an </a:t>
            </a:r>
            <a:r>
              <a:rPr lang="en-US" noProof="0" dirty="0" err="1"/>
              <a:t>omphalocele</a:t>
            </a:r>
            <a:r>
              <a:rPr lang="en-US" noProof="0" dirty="0"/>
              <a:t> do not have as significant fluid and temperature losses as those with gastroschisis, but these losses are higher than those with an intact abdominal wall. </a:t>
            </a:r>
          </a:p>
          <a:p>
            <a:r>
              <a:rPr lang="en-US" noProof="0" dirty="0"/>
              <a:t>The sac itself can be covered with saline-soaked gauze and an impervious dressing to minimize these losses. </a:t>
            </a:r>
          </a:p>
          <a:p>
            <a:r>
              <a:rPr lang="en-US" dirty="0"/>
              <a:t>IV fluids and broad spectrum antibiotics</a:t>
            </a:r>
            <a:endParaRPr lang="en-US" noProof="0" dirty="0"/>
          </a:p>
          <a:p>
            <a:r>
              <a:rPr lang="en-US" noProof="0" dirty="0"/>
              <a:t>An NG tube should be inserted and placed to suction.</a:t>
            </a:r>
          </a:p>
          <a:p>
            <a:r>
              <a:rPr lang="en-US" dirty="0"/>
              <a:t>Routine endotracheal intubation is not necessary. </a:t>
            </a:r>
          </a:p>
          <a:p>
            <a:endParaRPr lang="en-US" noProof="0" dirty="0"/>
          </a:p>
          <a:p>
            <a:endParaRPr lang="en-US" noProof="0" dirty="0"/>
          </a:p>
          <a:p>
            <a:r>
              <a:rPr lang="en-US" noProof="0" dirty="0"/>
              <a:t>In some cases, the </a:t>
            </a:r>
            <a:r>
              <a:rPr lang="en-US" noProof="0" dirty="0" err="1"/>
              <a:t>omphalocele</a:t>
            </a:r>
            <a:r>
              <a:rPr lang="en-US" noProof="0" dirty="0"/>
              <a:t> sac may have ruptured either prenatally, during delivery, or postnatally </a:t>
            </a:r>
          </a:p>
        </p:txBody>
      </p:sp>
    </p:spTree>
    <p:extLst>
      <p:ext uri="{BB962C8B-B14F-4D97-AF65-F5344CB8AC3E}">
        <p14:creationId xmlns:p14="http://schemas.microsoft.com/office/powerpoint/2010/main" val="31529823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noProof="0"/>
              <a:t>Surgical management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26</a:t>
            </a:fld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noProof="0"/>
              <a:t>Treatment options depend on;</a:t>
            </a:r>
          </a:p>
          <a:p>
            <a:pPr lvl="1"/>
            <a:r>
              <a:rPr lang="en-US" noProof="0"/>
              <a:t>the size of the defect, </a:t>
            </a:r>
          </a:p>
          <a:p>
            <a:pPr lvl="1"/>
            <a:r>
              <a:rPr lang="en-US" noProof="0"/>
              <a:t>the baby’s gestational age, and </a:t>
            </a:r>
          </a:p>
          <a:p>
            <a:pPr lvl="1"/>
            <a:r>
              <a:rPr lang="en-US" noProof="0"/>
              <a:t>the presence of associated anomalies.</a:t>
            </a:r>
          </a:p>
        </p:txBody>
      </p:sp>
    </p:spTree>
    <p:extLst>
      <p:ext uri="{BB962C8B-B14F-4D97-AF65-F5344CB8AC3E}">
        <p14:creationId xmlns:p14="http://schemas.microsoft.com/office/powerpoint/2010/main" val="444446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Surgical management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27</a:t>
            </a:fld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noProof="0"/>
              <a:t> </a:t>
            </a:r>
            <a:r>
              <a:rPr lang="en-US" i="1" noProof="0"/>
              <a:t>Immediate Primary Closure	</a:t>
            </a:r>
          </a:p>
          <a:p>
            <a:pPr lvl="1"/>
            <a:r>
              <a:rPr lang="en-US" noProof="0"/>
              <a:t>Defects that are less than </a:t>
            </a:r>
            <a:r>
              <a:rPr lang="tr-TR" noProof="0"/>
              <a:t>4cm (1</a:t>
            </a:r>
            <a:r>
              <a:rPr lang="en-US" noProof="0"/>
              <a:t>.5cm</a:t>
            </a:r>
            <a:r>
              <a:rPr lang="tr-TR" noProof="0"/>
              <a:t>)</a:t>
            </a:r>
            <a:r>
              <a:rPr lang="en-US" noProof="0"/>
              <a:t> in diameter are referred to as </a:t>
            </a:r>
            <a:r>
              <a:rPr lang="en-US" u="sng" noProof="0"/>
              <a:t>hernia of the umbilical cord </a:t>
            </a:r>
            <a:r>
              <a:rPr lang="en-US" noProof="0"/>
              <a:t>and are repaired shortly after birth without any issues as long as there are no associated anomalies.</a:t>
            </a:r>
          </a:p>
          <a:p>
            <a:pPr lvl="1"/>
            <a:r>
              <a:rPr lang="en-US" noProof="0"/>
              <a:t>The defects that are larger, but still easy to close without much loss of abdominal domain can also be closed soon after birth.</a:t>
            </a:r>
          </a:p>
          <a:p>
            <a:pPr lvl="1"/>
            <a:r>
              <a:rPr lang="en-US" noProof="0"/>
              <a:t>Primary closure consists of excision of the sac and closure of the fascia and skin over the abdominal contents. </a:t>
            </a:r>
          </a:p>
          <a:p>
            <a:r>
              <a:rPr lang="en-US" i="1" noProof="0"/>
              <a:t>Staged Neonatal Closure</a:t>
            </a:r>
          </a:p>
          <a:p>
            <a:r>
              <a:rPr lang="en-US" i="1" noProof="0"/>
              <a:t>Delayed Staged Closure</a:t>
            </a:r>
          </a:p>
          <a:p>
            <a:r>
              <a:rPr lang="en-US" i="1" noProof="0"/>
              <a:t>Scarification Treatment</a:t>
            </a:r>
          </a:p>
          <a:p>
            <a:pPr marL="548640" lvl="2" indent="0">
              <a:buNone/>
            </a:pPr>
            <a:r>
              <a:rPr lang="en-US" noProof="0"/>
              <a:t>Using an agent (silver sulfadiazine, </a:t>
            </a:r>
            <a:r>
              <a:rPr lang="en-US" noProof="0" err="1"/>
              <a:t>povidone</a:t>
            </a:r>
            <a:r>
              <a:rPr lang="en-US" noProof="0"/>
              <a:t>-iodine solution, silver-impregnated dressings, neomycin, and </a:t>
            </a:r>
            <a:r>
              <a:rPr lang="en-US" noProof="0" err="1"/>
              <a:t>polymixin</a:t>
            </a:r>
            <a:r>
              <a:rPr lang="en-US" noProof="0"/>
              <a:t>/bacitracin ointments) </a:t>
            </a:r>
          </a:p>
          <a:p>
            <a:pPr marL="548640" lvl="2" indent="0">
              <a:buNone/>
            </a:pPr>
            <a:r>
              <a:rPr lang="en-US" noProof="0"/>
              <a:t>that allows an eschar to develop over the intact amnion sac. This eschar epithelializes over time, leaving a ventral hernia.</a:t>
            </a:r>
            <a:endParaRPr lang="en-US" i="1" noProof="0"/>
          </a:p>
        </p:txBody>
      </p:sp>
    </p:spTree>
    <p:extLst>
      <p:ext uri="{BB962C8B-B14F-4D97-AF65-F5344CB8AC3E}">
        <p14:creationId xmlns:p14="http://schemas.microsoft.com/office/powerpoint/2010/main" val="42412666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noProof="0"/>
          </a:p>
        </p:txBody>
      </p:sp>
      <p:sp>
        <p:nvSpPr>
          <p:cNvPr id="4" name="Metin Yer Tutucusu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noProof="0"/>
              <a:t>Umbilical cord hernia</a:t>
            </a:r>
            <a:endParaRPr lang="en-US" noProof="0"/>
          </a:p>
        </p:txBody>
      </p:sp>
      <p:sp>
        <p:nvSpPr>
          <p:cNvPr id="7" name="Metin Yer Tutucusu 6"/>
          <p:cNvSpPr>
            <a:spLocks noGrp="1"/>
          </p:cNvSpPr>
          <p:nvPr>
            <p:ph type="body" sz="half" idx="3"/>
          </p:nvPr>
        </p:nvSpPr>
        <p:spPr/>
        <p:txBody>
          <a:bodyPr>
            <a:normAutofit/>
          </a:bodyPr>
          <a:lstStyle/>
          <a:p>
            <a:r>
              <a:rPr lang="en-US" b="0" noProof="0"/>
              <a:t>Large omphalocele treated by scarification </a:t>
            </a:r>
            <a:endParaRPr lang="en-US" noProof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28</a:t>
            </a:fld>
            <a:endParaRPr lang="tr-TR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2199" y="2133600"/>
            <a:ext cx="4928955" cy="34206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xmlns="" id="{4BF2C748-5F86-644C-B851-601B1D5F09C2}"/>
              </a:ext>
            </a:extLst>
          </p:cNvPr>
          <p:cNvPicPr>
            <a:picLocks noGrp="1" noChangeAspect="1" noChangeArrowheads="1"/>
          </p:cNvPicPr>
          <p:nvPr>
            <p:ph sz="quarter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00" r="3160"/>
          <a:stretch/>
        </p:blipFill>
        <p:spPr bwMode="auto">
          <a:xfrm rot="5400000">
            <a:off x="1611102" y="2058938"/>
            <a:ext cx="3383912" cy="360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07639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Postoperative Course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29</a:t>
            </a:fld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noProof="0" dirty="0"/>
              <a:t>If primary closure has been accomplished, the majority of patients will require mechanical ventilation for a number of days. </a:t>
            </a:r>
          </a:p>
          <a:p>
            <a:r>
              <a:rPr lang="en-US" noProof="0" dirty="0"/>
              <a:t>Feeding can begin when bowel activity resumes. </a:t>
            </a:r>
          </a:p>
          <a:p>
            <a:r>
              <a:rPr lang="en-US" noProof="0" dirty="0"/>
              <a:t>A number of long-term medical problems develop in patients with large </a:t>
            </a:r>
            <a:r>
              <a:rPr lang="en-US" noProof="0" dirty="0" err="1"/>
              <a:t>omphaloceles</a:t>
            </a:r>
            <a:r>
              <a:rPr lang="en-US" noProof="0" dirty="0"/>
              <a:t>;</a:t>
            </a:r>
          </a:p>
          <a:p>
            <a:pPr lvl="1"/>
            <a:r>
              <a:rPr lang="en-US" noProof="0" dirty="0"/>
              <a:t>gastroesophageal reflux (GERD), </a:t>
            </a:r>
          </a:p>
          <a:p>
            <a:pPr lvl="1"/>
            <a:r>
              <a:rPr lang="en-US" noProof="0" dirty="0"/>
              <a:t>pulmonary insufficiency, </a:t>
            </a:r>
          </a:p>
          <a:p>
            <a:pPr lvl="1"/>
            <a:r>
              <a:rPr lang="en-US" noProof="0" dirty="0"/>
              <a:t>recurrent lung infections or asthma, </a:t>
            </a:r>
          </a:p>
          <a:p>
            <a:pPr lvl="1"/>
            <a:r>
              <a:rPr lang="en-US" noProof="0" dirty="0"/>
              <a:t>feeding difficulty with failure to thrive.</a:t>
            </a:r>
          </a:p>
          <a:p>
            <a:pPr lvl="1"/>
            <a:endParaRPr lang="en-US" dirty="0"/>
          </a:p>
          <a:p>
            <a:r>
              <a:rPr lang="en-US" sz="2800" dirty="0"/>
              <a:t>Survival rates for </a:t>
            </a:r>
            <a:r>
              <a:rPr lang="en-US" sz="2800" dirty="0" err="1"/>
              <a:t>omphalocele</a:t>
            </a:r>
            <a:r>
              <a:rPr lang="en-US" sz="2800" dirty="0"/>
              <a:t> range from 70% to 95%, with most of the mortality being related to the associated cardiac and chromosomal anomalies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7759331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noProof="0"/>
              <a:t>Pentalogy of Cantrell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30</a:t>
            </a:fld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noProof="0"/>
              <a:t> One unusual form of omphalocele is the cephalic fold defect, or pentalogy of Cantrell</a:t>
            </a:r>
          </a:p>
          <a:p>
            <a:pPr marL="731520" lvl="1" indent="-457200">
              <a:buClr>
                <a:schemeClr val="accent2">
                  <a:lumMod val="50000"/>
                </a:schemeClr>
              </a:buClr>
              <a:buFont typeface="+mj-lt"/>
              <a:buAutoNum type="arabicPeriod"/>
            </a:pPr>
            <a:r>
              <a:rPr lang="en-US" noProof="0" err="1"/>
              <a:t>Supraumbilical</a:t>
            </a:r>
            <a:r>
              <a:rPr lang="en-US" noProof="0"/>
              <a:t> abdominal wall defect and the heart is in the sac</a:t>
            </a:r>
          </a:p>
          <a:p>
            <a:pPr marL="731520" lvl="1" indent="-457200">
              <a:buClr>
                <a:schemeClr val="accent2">
                  <a:lumMod val="50000"/>
                </a:schemeClr>
              </a:buClr>
              <a:buFont typeface="+mj-lt"/>
              <a:buAutoNum type="arabicPeriod"/>
            </a:pPr>
            <a:r>
              <a:rPr lang="en-US" noProof="0"/>
              <a:t>Defect in the pericardium </a:t>
            </a:r>
          </a:p>
          <a:p>
            <a:pPr marL="731520" lvl="1" indent="-457200">
              <a:buClr>
                <a:schemeClr val="accent2">
                  <a:lumMod val="50000"/>
                </a:schemeClr>
              </a:buClr>
              <a:buFont typeface="+mj-lt"/>
              <a:buAutoNum type="arabicPeriod"/>
            </a:pPr>
            <a:r>
              <a:rPr lang="en-US" noProof="0"/>
              <a:t>Defect in central tendon of the diaphragm</a:t>
            </a:r>
          </a:p>
          <a:p>
            <a:pPr marL="731520" lvl="1" indent="-457200">
              <a:buClr>
                <a:schemeClr val="accent2">
                  <a:lumMod val="50000"/>
                </a:schemeClr>
              </a:buClr>
              <a:buFont typeface="+mj-lt"/>
              <a:buAutoNum type="arabicPeriod"/>
            </a:pPr>
            <a:r>
              <a:rPr lang="en-US" noProof="0"/>
              <a:t>Intracardiac defect </a:t>
            </a:r>
          </a:p>
          <a:p>
            <a:pPr marL="731520" lvl="1" indent="-457200">
              <a:buClr>
                <a:schemeClr val="accent2">
                  <a:lumMod val="50000"/>
                </a:schemeClr>
              </a:buClr>
              <a:buFont typeface="+mj-lt"/>
              <a:buAutoNum type="arabicPeriod"/>
            </a:pPr>
            <a:r>
              <a:rPr lang="en-US" noProof="0"/>
              <a:t>Sternal cleft.</a:t>
            </a:r>
          </a:p>
        </p:txBody>
      </p:sp>
    </p:spTree>
    <p:extLst>
      <p:ext uri="{BB962C8B-B14F-4D97-AF65-F5344CB8AC3E}">
        <p14:creationId xmlns:p14="http://schemas.microsoft.com/office/powerpoint/2010/main" val="19114629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0" dirty="0"/>
              <a:t>Differentiating characteristics between gastroschisis and </a:t>
            </a:r>
            <a:r>
              <a:rPr lang="en-US" noProof="0" dirty="0" err="1"/>
              <a:t>omphalocele</a:t>
            </a:r>
            <a:endParaRPr lang="en-US" noProof="0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31</a:t>
            </a:fld>
            <a:endParaRPr lang="tr-TR"/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106413198"/>
              </p:ext>
            </p:extLst>
          </p:nvPr>
        </p:nvGraphicFramePr>
        <p:xfrm>
          <a:off x="911424" y="1219200"/>
          <a:ext cx="9299376" cy="40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97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997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997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01250">
                <a:tc>
                  <a:txBody>
                    <a:bodyPr/>
                    <a:lstStyle/>
                    <a:p>
                      <a:r>
                        <a:rPr lang="en-US" noProof="0"/>
                        <a:t>Characteristic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/>
                        <a:t>Omphalocele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Gastroschisis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Herniated viscera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r>
                        <a:rPr lang="en-US" noProof="0"/>
                        <a:t>Sac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noProof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Associated anomalies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Location of defect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Mode of delivery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Surgical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Prognostic factors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6" name="5-Nokta Yıldız 5"/>
          <p:cNvSpPr/>
          <p:nvPr/>
        </p:nvSpPr>
        <p:spPr>
          <a:xfrm>
            <a:off x="5638800" y="5419528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4132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0" dirty="0"/>
              <a:t>Differentiating characteristics between gastroschisis and </a:t>
            </a:r>
            <a:r>
              <a:rPr lang="en-US" noProof="0" dirty="0" err="1"/>
              <a:t>omphalocele</a:t>
            </a:r>
            <a:endParaRPr lang="en-US" noProof="0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32</a:t>
            </a:fld>
            <a:endParaRPr lang="tr-TR"/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2052193554"/>
              </p:ext>
            </p:extLst>
          </p:nvPr>
        </p:nvGraphicFramePr>
        <p:xfrm>
          <a:off x="911424" y="1219200"/>
          <a:ext cx="9299376" cy="40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97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997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997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01250">
                <a:tc>
                  <a:txBody>
                    <a:bodyPr/>
                    <a:lstStyle/>
                    <a:p>
                      <a:r>
                        <a:rPr lang="en-US" noProof="0"/>
                        <a:t>Characteristic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/>
                        <a:t>Omphalocele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Gastroschisis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Herniated viscera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Bowel ± liver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Bowel only±</a:t>
                      </a:r>
                      <a:r>
                        <a:rPr kumimoji="0" lang="tr-TR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stomach</a:t>
                      </a:r>
                      <a:endParaRPr kumimoji="0" lang="en-US" sz="1800" b="0" i="0" u="none" strike="noStrike" kern="1200" baseline="0" noProof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r>
                        <a:rPr lang="en-US" noProof="0"/>
                        <a:t>Sac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noProof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noProof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Associated anomalies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Location of defect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Mode of delivery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Surgical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Prognostic factors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6" name="5-Nokta Yıldız 5"/>
          <p:cNvSpPr/>
          <p:nvPr/>
        </p:nvSpPr>
        <p:spPr>
          <a:xfrm>
            <a:off x="5638800" y="5419528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5818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0" dirty="0"/>
              <a:t>Differentiating characteristics between gastroschisis and </a:t>
            </a:r>
            <a:r>
              <a:rPr lang="en-US" noProof="0" dirty="0" err="1"/>
              <a:t>omphalocele</a:t>
            </a:r>
            <a:endParaRPr lang="en-US" noProof="0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33</a:t>
            </a:fld>
            <a:endParaRPr lang="tr-TR"/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238540405"/>
              </p:ext>
            </p:extLst>
          </p:nvPr>
        </p:nvGraphicFramePr>
        <p:xfrm>
          <a:off x="911424" y="1219200"/>
          <a:ext cx="9299376" cy="40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97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997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997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01250">
                <a:tc>
                  <a:txBody>
                    <a:bodyPr/>
                    <a:lstStyle/>
                    <a:p>
                      <a:r>
                        <a:rPr lang="en-US" noProof="0"/>
                        <a:t>Characteristic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/>
                        <a:t>Omphalocele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Gastroschisis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Herniated viscera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Bowel ± liver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Bowel only±</a:t>
                      </a:r>
                      <a:r>
                        <a:rPr kumimoji="0" lang="tr-TR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stomach</a:t>
                      </a:r>
                      <a:endParaRPr kumimoji="0" lang="en-US" sz="1800" b="0" i="0" u="none" strike="noStrike" kern="1200" baseline="0" noProof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r>
                        <a:rPr lang="en-US" noProof="0"/>
                        <a:t>Sac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/>
                        <a:t>Present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/>
                        <a:t>Absent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Associated anomalies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Location of defect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Mode of delivery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Surgical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Prognostic factors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6" name="5-Nokta Yıldız 5"/>
          <p:cNvSpPr/>
          <p:nvPr/>
        </p:nvSpPr>
        <p:spPr>
          <a:xfrm>
            <a:off x="5638800" y="5419528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9034431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0" dirty="0"/>
              <a:t>Differentiating characteristics between gastroschisis and </a:t>
            </a:r>
            <a:r>
              <a:rPr lang="en-US" noProof="0" dirty="0" err="1"/>
              <a:t>omphalocele</a:t>
            </a:r>
            <a:endParaRPr lang="en-US" noProof="0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34</a:t>
            </a:fld>
            <a:endParaRPr lang="tr-TR"/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672728207"/>
              </p:ext>
            </p:extLst>
          </p:nvPr>
        </p:nvGraphicFramePr>
        <p:xfrm>
          <a:off x="911424" y="1219200"/>
          <a:ext cx="9299376" cy="40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97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997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997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01250">
                <a:tc>
                  <a:txBody>
                    <a:bodyPr/>
                    <a:lstStyle/>
                    <a:p>
                      <a:r>
                        <a:rPr lang="en-US" noProof="0"/>
                        <a:t>Characteristic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/>
                        <a:t>Omphalocele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Gastroschisis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Herniated viscera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Bowel ± liver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Bowel only±</a:t>
                      </a:r>
                      <a:r>
                        <a:rPr kumimoji="0" lang="tr-TR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stomach</a:t>
                      </a:r>
                      <a:endParaRPr kumimoji="0" lang="en-US" sz="1800" b="0" i="0" u="none" strike="noStrike" kern="1200" baseline="0" noProof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r>
                        <a:rPr lang="en-US" noProof="0"/>
                        <a:t>Sac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/>
                        <a:t>Present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/>
                        <a:t>Absent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Associated anomalies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Common (50%)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Uncommon (&lt;10%)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Location of defect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Mode of delivery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Surgical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Prognostic factors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6" name="5-Nokta Yıldız 5"/>
          <p:cNvSpPr/>
          <p:nvPr/>
        </p:nvSpPr>
        <p:spPr>
          <a:xfrm>
            <a:off x="5638800" y="5419528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409927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0" dirty="0"/>
              <a:t>Differentiating characteristics between gastroschisis and </a:t>
            </a:r>
            <a:r>
              <a:rPr lang="en-US" noProof="0" dirty="0" err="1"/>
              <a:t>omphalocele</a:t>
            </a:r>
            <a:endParaRPr lang="en-US" noProof="0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35</a:t>
            </a:fld>
            <a:endParaRPr lang="tr-TR"/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770976364"/>
              </p:ext>
            </p:extLst>
          </p:nvPr>
        </p:nvGraphicFramePr>
        <p:xfrm>
          <a:off x="911424" y="1219200"/>
          <a:ext cx="9299376" cy="40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97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997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997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01250">
                <a:tc>
                  <a:txBody>
                    <a:bodyPr/>
                    <a:lstStyle/>
                    <a:p>
                      <a:r>
                        <a:rPr lang="en-US" noProof="0"/>
                        <a:t>Characteristic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/>
                        <a:t>Omphalocele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Gastroschisis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Herniated viscera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Bowel ± liver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Bowel only±</a:t>
                      </a:r>
                      <a:r>
                        <a:rPr kumimoji="0" lang="tr-TR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stomach</a:t>
                      </a:r>
                      <a:endParaRPr kumimoji="0" lang="en-US" sz="1800" b="0" i="0" u="none" strike="noStrike" kern="1200" baseline="0" noProof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r>
                        <a:rPr lang="en-US" noProof="0"/>
                        <a:t>Sac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/>
                        <a:t>Present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/>
                        <a:t>Absent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Associated anomalies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Common (50%)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Uncommon (&lt;10%)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Location of defect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Umbilicus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Right of umbilicus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Mode of delivery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Surgical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Prognostic factors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6" name="5-Nokta Yıldız 5"/>
          <p:cNvSpPr/>
          <p:nvPr/>
        </p:nvSpPr>
        <p:spPr>
          <a:xfrm>
            <a:off x="5638800" y="5419528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3555420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0" dirty="0"/>
              <a:t>Differentiating characteristics between gastroschisis and </a:t>
            </a:r>
            <a:r>
              <a:rPr lang="en-US" noProof="0" dirty="0" err="1"/>
              <a:t>omphalocele</a:t>
            </a:r>
            <a:endParaRPr lang="en-US" noProof="0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36</a:t>
            </a:fld>
            <a:endParaRPr lang="tr-TR"/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60197175"/>
              </p:ext>
            </p:extLst>
          </p:nvPr>
        </p:nvGraphicFramePr>
        <p:xfrm>
          <a:off x="911424" y="1219200"/>
          <a:ext cx="9299376" cy="40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97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997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997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01250">
                <a:tc>
                  <a:txBody>
                    <a:bodyPr/>
                    <a:lstStyle/>
                    <a:p>
                      <a:r>
                        <a:rPr lang="en-US" noProof="0"/>
                        <a:t>Characteristic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/>
                        <a:t>Omphalocele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Gastroschisis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Herniated viscera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Bowel ± liver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Bowel only±</a:t>
                      </a:r>
                      <a:r>
                        <a:rPr kumimoji="0" lang="tr-TR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stomach</a:t>
                      </a:r>
                      <a:endParaRPr kumimoji="0" lang="en-US" sz="1800" b="0" i="0" u="none" strike="noStrike" kern="1200" baseline="0" noProof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r>
                        <a:rPr lang="en-US" noProof="0"/>
                        <a:t>Sac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/>
                        <a:t>Present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/>
                        <a:t>Absent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Associated anomalies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Common (50%)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Uncommon (&lt;10%)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Location of defect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Umbilicus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Right of umbilicus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Mode of delivery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Vaginal/cesarean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Vaginal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Surgical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noProof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Prognostic factors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6" name="5-Nokta Yıldız 5"/>
          <p:cNvSpPr/>
          <p:nvPr/>
        </p:nvSpPr>
        <p:spPr>
          <a:xfrm>
            <a:off x="5638800" y="5419528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400733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0" dirty="0"/>
              <a:t>Differentiating characteristics between gastroschisis and </a:t>
            </a:r>
            <a:r>
              <a:rPr lang="en-US" noProof="0" dirty="0" err="1"/>
              <a:t>omphalocele</a:t>
            </a:r>
            <a:endParaRPr lang="en-US" noProof="0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37</a:t>
            </a:fld>
            <a:endParaRPr lang="tr-TR"/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906859908"/>
              </p:ext>
            </p:extLst>
          </p:nvPr>
        </p:nvGraphicFramePr>
        <p:xfrm>
          <a:off x="911424" y="1219200"/>
          <a:ext cx="9299376" cy="40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97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997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997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01250">
                <a:tc>
                  <a:txBody>
                    <a:bodyPr/>
                    <a:lstStyle/>
                    <a:p>
                      <a:r>
                        <a:rPr lang="en-US" noProof="0"/>
                        <a:t>Characteristic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/>
                        <a:t>Omphalocele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Gastroschisis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Herniated viscera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Bowel ± liver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Bowel only±</a:t>
                      </a:r>
                      <a:r>
                        <a:rPr kumimoji="0" lang="tr-TR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stomach</a:t>
                      </a:r>
                      <a:endParaRPr kumimoji="0" lang="en-US" sz="1800" b="0" i="0" u="none" strike="noStrike" kern="1200" baseline="0" noProof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r>
                        <a:rPr lang="en-US" noProof="0"/>
                        <a:t>Sac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/>
                        <a:t>Present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/>
                        <a:t>Absent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Associated anomalies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Common (50%)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Uncommon (&lt;10</a:t>
                      </a:r>
                      <a:r>
                        <a:rPr kumimoji="0" lang="en-US" sz="1800" b="0" i="0" u="none" strike="noStrike" kern="1200" baseline="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%)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Location of defect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Umbilicus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Right of umbilicus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Mode of delivery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Vaginal/cesarean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Vaginal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Surgical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Nonurgent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/>
                        <a:t>Urgent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Prognostic factors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baseline="0" noProof="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6" name="5-Nokta Yıldız 5"/>
          <p:cNvSpPr/>
          <p:nvPr/>
        </p:nvSpPr>
        <p:spPr>
          <a:xfrm>
            <a:off x="5638800" y="5419528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88163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noProof="0" dirty="0"/>
              <a:t>Differentiating characteristics between gastroschisis and </a:t>
            </a:r>
            <a:r>
              <a:rPr lang="en-US" noProof="0" dirty="0" err="1"/>
              <a:t>omphalocele</a:t>
            </a:r>
            <a:endParaRPr lang="en-US" noProof="0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5B0B83-6481-427A-AA4A-6B27DAC74B48}" type="slidenum">
              <a:rPr lang="tr-TR" smtClean="0"/>
              <a:pPr/>
              <a:t>38</a:t>
            </a:fld>
            <a:endParaRPr lang="tr-TR"/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val="1323966342"/>
              </p:ext>
            </p:extLst>
          </p:nvPr>
        </p:nvGraphicFramePr>
        <p:xfrm>
          <a:off x="911424" y="1219200"/>
          <a:ext cx="9299376" cy="401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9979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309979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309979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01250">
                <a:tc>
                  <a:txBody>
                    <a:bodyPr/>
                    <a:lstStyle/>
                    <a:p>
                      <a:r>
                        <a:rPr lang="en-US" noProof="0"/>
                        <a:t>Characteristic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/>
                        <a:t>Omphalocele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 dirty="0"/>
                        <a:t>Gastroschisis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Herniated viscera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Bowel ± liver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Bowel only±</a:t>
                      </a:r>
                      <a:r>
                        <a:rPr kumimoji="0" lang="tr-TR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stomach</a:t>
                      </a:r>
                      <a:endParaRPr kumimoji="0" lang="en-US" sz="1800" b="0" i="0" u="none" strike="noStrike" kern="1200" baseline="0" noProof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r>
                        <a:rPr lang="en-US" noProof="0"/>
                        <a:t>Sac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/>
                        <a:t>Present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/>
                        <a:t>Absent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Associated anomalies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Common (50%)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Uncommon (&lt;10%)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Location of defect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Umbilicus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Right of umbilicus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Mode of delivery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Vaginal/cesarean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Vaginal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Surgical management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Nonurgent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noProof="0"/>
                        <a:t>Urgent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50125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Prognostic factors	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Associated anomalies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0" i="0" u="none" strike="noStrike" kern="1200" baseline="0" noProof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Condition of bowel	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</a:tbl>
          </a:graphicData>
        </a:graphic>
      </p:graphicFrame>
      <p:sp>
        <p:nvSpPr>
          <p:cNvPr id="6" name="5-Nokta Yıldız 5"/>
          <p:cNvSpPr/>
          <p:nvPr/>
        </p:nvSpPr>
        <p:spPr>
          <a:xfrm>
            <a:off x="5638800" y="5419528"/>
            <a:ext cx="914400" cy="914400"/>
          </a:xfrm>
          <a:prstGeom prst="star5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1261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 rtlCol="0" anchor="ctr">
            <a:normAutofit/>
          </a:bodyPr>
          <a:lstStyle/>
          <a:p>
            <a:pPr algn="ctr">
              <a:defRPr/>
            </a:pPr>
            <a:r>
              <a:rPr lang="en-US" noProof="0"/>
              <a:t>Thanks for your attention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1625600" y="4267200"/>
            <a:ext cx="9144000" cy="2087880"/>
          </a:xfrm>
        </p:spPr>
        <p:txBody>
          <a:bodyPr rtlCol="0">
            <a:normAutofit/>
          </a:bodyPr>
          <a:lstStyle/>
          <a:p>
            <a:pPr>
              <a:defRPr/>
            </a:pPr>
            <a:r>
              <a:rPr lang="en-US" i="1" u="sng" noProof="0" dirty="0">
                <a:solidFill>
                  <a:schemeClr val="tx1"/>
                </a:solidFill>
              </a:rPr>
              <a:t>References</a:t>
            </a:r>
            <a:r>
              <a:rPr lang="en-US" i="1" noProof="0" dirty="0">
                <a:solidFill>
                  <a:schemeClr val="tx1"/>
                </a:solidFill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i="1" noProof="0" dirty="0">
                <a:solidFill>
                  <a:schemeClr val="tx1"/>
                </a:solidFill>
              </a:rPr>
              <a:t>Ashcraft’s Pediatric Surgery,  6</a:t>
            </a:r>
            <a:r>
              <a:rPr lang="en-US" i="1" baseline="30000" noProof="0" dirty="0">
                <a:solidFill>
                  <a:schemeClr val="tx1"/>
                </a:solidFill>
              </a:rPr>
              <a:t>th</a:t>
            </a:r>
            <a:r>
              <a:rPr lang="en-US" i="1" noProof="0" dirty="0">
                <a:solidFill>
                  <a:schemeClr val="tx1"/>
                </a:solidFill>
              </a:rPr>
              <a:t> Edition, Elsevier Saunders, 201</a:t>
            </a:r>
            <a:r>
              <a:rPr lang="en-US" i="1" noProof="0" dirty="0"/>
              <a:t>4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US" i="1" noProof="0" dirty="0"/>
              <a:t>Pediatric Surgery, 7</a:t>
            </a:r>
            <a:r>
              <a:rPr lang="en-US" i="1" baseline="30000" noProof="0" dirty="0"/>
              <a:t>th</a:t>
            </a:r>
            <a:r>
              <a:rPr lang="en-US" i="1" noProof="0" dirty="0"/>
              <a:t> Edition, Elsevier, 2012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r>
              <a:rPr lang="tr-TR" i="1" dirty="0"/>
              <a:t>Gastroschisis. </a:t>
            </a:r>
            <a:r>
              <a:rPr lang="tr-TR" i="1" dirty="0" err="1"/>
              <a:t>In</a:t>
            </a:r>
            <a:r>
              <a:rPr lang="tr-TR" i="1" dirty="0"/>
              <a:t> </a:t>
            </a:r>
            <a:r>
              <a:rPr lang="tr-TR" i="1" dirty="0" err="1"/>
              <a:t>UpToDate</a:t>
            </a:r>
            <a:r>
              <a:rPr lang="tr-TR" i="1" dirty="0"/>
              <a:t>, </a:t>
            </a:r>
            <a:r>
              <a:rPr lang="tr-TR" i="1" dirty="0" err="1"/>
              <a:t>Wilkins-Haug</a:t>
            </a:r>
            <a:r>
              <a:rPr lang="tr-TR" i="1" dirty="0"/>
              <a:t> L., </a:t>
            </a:r>
            <a:r>
              <a:rPr lang="tr-TR" i="1" dirty="0" err="1"/>
              <a:t>Levine</a:t>
            </a:r>
            <a:r>
              <a:rPr lang="tr-TR" i="1" dirty="0"/>
              <a:t> D.(</a:t>
            </a:r>
            <a:r>
              <a:rPr lang="tr-TR" i="1" dirty="0" err="1"/>
              <a:t>Ed</a:t>
            </a:r>
            <a:r>
              <a:rPr lang="tr-TR" i="1" dirty="0"/>
              <a:t>) (</a:t>
            </a:r>
            <a:r>
              <a:rPr lang="tr-TR" i="1" dirty="0" err="1"/>
              <a:t>Accessed</a:t>
            </a:r>
            <a:r>
              <a:rPr lang="tr-TR" i="1" dirty="0"/>
              <a:t> on </a:t>
            </a:r>
            <a:r>
              <a:rPr lang="tr-TR" i="1" dirty="0" err="1"/>
              <a:t>June</a:t>
            </a:r>
            <a:r>
              <a:rPr lang="tr-TR" i="1" dirty="0"/>
              <a:t> 7, 2016)</a:t>
            </a:r>
          </a:p>
          <a:p>
            <a:pPr marL="342900" indent="-342900">
              <a:lnSpc>
                <a:spcPct val="80000"/>
              </a:lnSpc>
              <a:buFont typeface="Arial" panose="020B0604020202020204" pitchFamily="34" charset="0"/>
              <a:buChar char="•"/>
            </a:pPr>
            <a:endParaRPr lang="tr-TR" i="1" dirty="0">
              <a:solidFill>
                <a:schemeClr val="tx1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endParaRPr lang="en-US" i="1" noProof="0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95B004-582C-4F00-8563-AFF20CB8D02A}" type="slidenum">
              <a:rPr lang="tr-TR" smtClean="0"/>
              <a:pPr>
                <a:defRPr/>
              </a:pPr>
              <a:t>39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351791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Kaynak">
  <a:themeElements>
    <a:clrScheme name="Kaynak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Arial-Times New Roman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Kaynak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869</TotalTime>
  <Words>1921</Words>
  <Application>Microsoft Office PowerPoint</Application>
  <PresentationFormat>Geniş ekran</PresentationFormat>
  <Paragraphs>337</Paragraphs>
  <Slides>39</Slides>
  <Notes>6</Notes>
  <HiddenSlides>2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39</vt:i4>
      </vt:variant>
    </vt:vector>
  </HeadingPairs>
  <TitlesOfParts>
    <vt:vector size="45" baseType="lpstr">
      <vt:lpstr>Arial</vt:lpstr>
      <vt:lpstr>Calibri</vt:lpstr>
      <vt:lpstr>Times New Roman</vt:lpstr>
      <vt:lpstr>Wingdings</vt:lpstr>
      <vt:lpstr>Wingdings 3</vt:lpstr>
      <vt:lpstr>Kaynak</vt:lpstr>
      <vt:lpstr>Congenital Abdominal Wall Defects </vt:lpstr>
      <vt:lpstr>History</vt:lpstr>
      <vt:lpstr>  Abdominal wall defects are divided as omphalocele and gastroschisis. </vt:lpstr>
      <vt:lpstr>PowerPoint Sunusu</vt:lpstr>
      <vt:lpstr>  Embryology and Etiology</vt:lpstr>
      <vt:lpstr> Gastroschisis</vt:lpstr>
      <vt:lpstr>  Gastroschisis </vt:lpstr>
      <vt:lpstr>PowerPoint Sunusu</vt:lpstr>
      <vt:lpstr>Incidence and Diagnosis</vt:lpstr>
      <vt:lpstr>Incidence and Diagnosis</vt:lpstr>
      <vt:lpstr>PowerPoint Sunusu</vt:lpstr>
      <vt:lpstr>Perinatal care</vt:lpstr>
      <vt:lpstr>Perinatal care</vt:lpstr>
      <vt:lpstr>Management</vt:lpstr>
      <vt:lpstr>Surgical management</vt:lpstr>
      <vt:lpstr>PowerPoint Sunusu</vt:lpstr>
      <vt:lpstr>PowerPoint Sunusu</vt:lpstr>
      <vt:lpstr>Postoperative Course</vt:lpstr>
      <vt:lpstr>Omphalocele (exompholos)</vt:lpstr>
      <vt:lpstr>Omphalocele</vt:lpstr>
      <vt:lpstr>Incidence and Diagnosis</vt:lpstr>
      <vt:lpstr>Perinatal care</vt:lpstr>
      <vt:lpstr>Management</vt:lpstr>
      <vt:lpstr>Beckwith-Wiedemann syndrome </vt:lpstr>
      <vt:lpstr>Management II</vt:lpstr>
      <vt:lpstr>Surgical management</vt:lpstr>
      <vt:lpstr>Surgical management</vt:lpstr>
      <vt:lpstr>PowerPoint Sunusu</vt:lpstr>
      <vt:lpstr>Postoperative Course</vt:lpstr>
      <vt:lpstr>Pentalogy of Cantrell</vt:lpstr>
      <vt:lpstr>Differentiating characteristics between gastroschisis and omphalocele</vt:lpstr>
      <vt:lpstr>Differentiating characteristics between gastroschisis and omphalocele</vt:lpstr>
      <vt:lpstr>Differentiating characteristics between gastroschisis and omphalocele</vt:lpstr>
      <vt:lpstr>Differentiating characteristics between gastroschisis and omphalocele</vt:lpstr>
      <vt:lpstr>Differentiating characteristics between gastroschisis and omphalocele</vt:lpstr>
      <vt:lpstr>Differentiating characteristics between gastroschisis and omphalocele</vt:lpstr>
      <vt:lpstr>Differentiating characteristics between gastroschisis and omphalocele</vt:lpstr>
      <vt:lpstr>Differentiating characteristics between gastroschisis and omphalocele</vt:lpstr>
      <vt:lpstr>Thanks for your attention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Kongenital Karın Duvarı Defektleri</dc:title>
  <dc:creator>HP</dc:creator>
  <cp:lastModifiedBy>Hakan</cp:lastModifiedBy>
  <cp:revision>139</cp:revision>
  <dcterms:created xsi:type="dcterms:W3CDTF">2014-09-29T06:17:42Z</dcterms:created>
  <dcterms:modified xsi:type="dcterms:W3CDTF">2020-10-01T08:47:18Z</dcterms:modified>
</cp:coreProperties>
</file>