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0"/>
  </p:notesMasterIdLst>
  <p:sldIdLst>
    <p:sldId id="347" r:id="rId2"/>
    <p:sldId id="348" r:id="rId3"/>
    <p:sldId id="349" r:id="rId4"/>
    <p:sldId id="350" r:id="rId5"/>
    <p:sldId id="360" r:id="rId6"/>
    <p:sldId id="351" r:id="rId7"/>
    <p:sldId id="352" r:id="rId8"/>
    <p:sldId id="354" r:id="rId9"/>
    <p:sldId id="256" r:id="rId10"/>
    <p:sldId id="356" r:id="rId11"/>
    <p:sldId id="357" r:id="rId12"/>
    <p:sldId id="358" r:id="rId13"/>
    <p:sldId id="267" r:id="rId14"/>
    <p:sldId id="269" r:id="rId15"/>
    <p:sldId id="271" r:id="rId16"/>
    <p:sldId id="363" r:id="rId17"/>
    <p:sldId id="274" r:id="rId18"/>
    <p:sldId id="275" r:id="rId19"/>
    <p:sldId id="364" r:id="rId20"/>
    <p:sldId id="365" r:id="rId21"/>
    <p:sldId id="366" r:id="rId22"/>
    <p:sldId id="370" r:id="rId23"/>
    <p:sldId id="371" r:id="rId24"/>
    <p:sldId id="367" r:id="rId25"/>
    <p:sldId id="281" r:id="rId26"/>
    <p:sldId id="372" r:id="rId27"/>
    <p:sldId id="282" r:id="rId28"/>
    <p:sldId id="374" r:id="rId29"/>
    <p:sldId id="375" r:id="rId30"/>
    <p:sldId id="376" r:id="rId31"/>
    <p:sldId id="377" r:id="rId32"/>
    <p:sldId id="288" r:id="rId33"/>
    <p:sldId id="380" r:id="rId34"/>
    <p:sldId id="378" r:id="rId35"/>
    <p:sldId id="379" r:id="rId36"/>
    <p:sldId id="361" r:id="rId37"/>
    <p:sldId id="290" r:id="rId38"/>
    <p:sldId id="292" r:id="rId39"/>
    <p:sldId id="293" r:id="rId40"/>
    <p:sldId id="295" r:id="rId41"/>
    <p:sldId id="382" r:id="rId42"/>
    <p:sldId id="383" r:id="rId43"/>
    <p:sldId id="297" r:id="rId44"/>
    <p:sldId id="298" r:id="rId45"/>
    <p:sldId id="302" r:id="rId46"/>
    <p:sldId id="301" r:id="rId47"/>
    <p:sldId id="386" r:id="rId48"/>
    <p:sldId id="385" r:id="rId49"/>
    <p:sldId id="305" r:id="rId50"/>
    <p:sldId id="306" r:id="rId51"/>
    <p:sldId id="381" r:id="rId52"/>
    <p:sldId id="343" r:id="rId53"/>
    <p:sldId id="387" r:id="rId54"/>
    <p:sldId id="388" r:id="rId55"/>
    <p:sldId id="390" r:id="rId56"/>
    <p:sldId id="310" r:id="rId57"/>
    <p:sldId id="399" r:id="rId58"/>
    <p:sldId id="391" r:id="rId59"/>
    <p:sldId id="392" r:id="rId60"/>
    <p:sldId id="311" r:id="rId61"/>
    <p:sldId id="393" r:id="rId62"/>
    <p:sldId id="395" r:id="rId63"/>
    <p:sldId id="396" r:id="rId64"/>
    <p:sldId id="398" r:id="rId65"/>
    <p:sldId id="315" r:id="rId66"/>
    <p:sldId id="345" r:id="rId67"/>
    <p:sldId id="317" r:id="rId68"/>
    <p:sldId id="318" r:id="rId69"/>
    <p:sldId id="319" r:id="rId70"/>
    <p:sldId id="320" r:id="rId71"/>
    <p:sldId id="321" r:id="rId72"/>
    <p:sldId id="322" r:id="rId73"/>
    <p:sldId id="323" r:id="rId74"/>
    <p:sldId id="324" r:id="rId75"/>
    <p:sldId id="325" r:id="rId76"/>
    <p:sldId id="326" r:id="rId77"/>
    <p:sldId id="327" r:id="rId78"/>
    <p:sldId id="359"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8573"/>
    <a:srgbClr val="99AEA9"/>
    <a:srgbClr val="7D4083"/>
    <a:srgbClr val="1D37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09" autoAdjust="0"/>
    <p:restoredTop sz="59327" autoAdjust="0"/>
  </p:normalViewPr>
  <p:slideViewPr>
    <p:cSldViewPr snapToGrid="0">
      <p:cViewPr varScale="1">
        <p:scale>
          <a:sx n="62" d="100"/>
          <a:sy n="62" d="100"/>
        </p:scale>
        <p:origin x="150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82592-7525-47CF-8D83-4830AC7249E9}" type="datetimeFigureOut">
              <a:rPr lang="tr-TR" smtClean="0"/>
              <a:t>18.09.2024</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3AE03-1EB6-4A73-B88C-705A89450ED4}" type="slidenum">
              <a:rPr lang="tr-TR" smtClean="0"/>
              <a:t>‹#›</a:t>
            </a:fld>
            <a:endParaRPr lang="tr-TR"/>
          </a:p>
        </p:txBody>
      </p:sp>
    </p:spTree>
    <p:extLst>
      <p:ext uri="{BB962C8B-B14F-4D97-AF65-F5344CB8AC3E}">
        <p14:creationId xmlns:p14="http://schemas.microsoft.com/office/powerpoint/2010/main" val="881519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1</a:t>
            </a:fld>
            <a:endParaRPr lang="tr-TR"/>
          </a:p>
        </p:txBody>
      </p:sp>
    </p:spTree>
    <p:extLst>
      <p:ext uri="{BB962C8B-B14F-4D97-AF65-F5344CB8AC3E}">
        <p14:creationId xmlns:p14="http://schemas.microsoft.com/office/powerpoint/2010/main" val="58387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a:t>
            </a:fld>
            <a:endParaRPr lang="tr-TR"/>
          </a:p>
        </p:txBody>
      </p:sp>
    </p:spTree>
    <p:extLst>
      <p:ext uri="{BB962C8B-B14F-4D97-AF65-F5344CB8AC3E}">
        <p14:creationId xmlns:p14="http://schemas.microsoft.com/office/powerpoint/2010/main" val="4203287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a:t>
            </a:fld>
            <a:endParaRPr lang="tr-TR"/>
          </a:p>
        </p:txBody>
      </p:sp>
    </p:spTree>
    <p:extLst>
      <p:ext uri="{BB962C8B-B14F-4D97-AF65-F5344CB8AC3E}">
        <p14:creationId xmlns:p14="http://schemas.microsoft.com/office/powerpoint/2010/main" val="1545915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4</a:t>
            </a:fld>
            <a:endParaRPr lang="tr-TR"/>
          </a:p>
        </p:txBody>
      </p:sp>
    </p:spTree>
    <p:extLst>
      <p:ext uri="{BB962C8B-B14F-4D97-AF65-F5344CB8AC3E}">
        <p14:creationId xmlns:p14="http://schemas.microsoft.com/office/powerpoint/2010/main" val="3921008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6</a:t>
            </a:fld>
            <a:endParaRPr lang="tr-TR"/>
          </a:p>
        </p:txBody>
      </p:sp>
    </p:spTree>
    <p:extLst>
      <p:ext uri="{BB962C8B-B14F-4D97-AF65-F5344CB8AC3E}">
        <p14:creationId xmlns:p14="http://schemas.microsoft.com/office/powerpoint/2010/main" val="670334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8</a:t>
            </a:fld>
            <a:endParaRPr lang="tr-TR"/>
          </a:p>
        </p:txBody>
      </p:sp>
    </p:spTree>
    <p:extLst>
      <p:ext uri="{BB962C8B-B14F-4D97-AF65-F5344CB8AC3E}">
        <p14:creationId xmlns:p14="http://schemas.microsoft.com/office/powerpoint/2010/main" val="3298533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8F06C35-76E5-4820-AA76-C9195A9AA3F0}" type="slidenum">
              <a:rPr lang="tr-TR" smtClean="0"/>
              <a:t>9</a:t>
            </a:fld>
            <a:endParaRPr lang="tr-TR"/>
          </a:p>
        </p:txBody>
      </p:sp>
    </p:spTree>
    <p:extLst>
      <p:ext uri="{BB962C8B-B14F-4D97-AF65-F5344CB8AC3E}">
        <p14:creationId xmlns:p14="http://schemas.microsoft.com/office/powerpoint/2010/main" val="2176521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alt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11</a:t>
            </a:fld>
            <a:endParaRPr lang="tr-TR"/>
          </a:p>
        </p:txBody>
      </p:sp>
    </p:spTree>
    <p:extLst>
      <p:ext uri="{BB962C8B-B14F-4D97-AF65-F5344CB8AC3E}">
        <p14:creationId xmlns:p14="http://schemas.microsoft.com/office/powerpoint/2010/main" val="688631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13</a:t>
            </a:fld>
            <a:endParaRPr lang="tr-TR"/>
          </a:p>
        </p:txBody>
      </p:sp>
    </p:spTree>
    <p:extLst>
      <p:ext uri="{BB962C8B-B14F-4D97-AF65-F5344CB8AC3E}">
        <p14:creationId xmlns:p14="http://schemas.microsoft.com/office/powerpoint/2010/main" val="912698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15</a:t>
            </a:fld>
            <a:endParaRPr lang="tr-TR"/>
          </a:p>
        </p:txBody>
      </p:sp>
    </p:spTree>
    <p:extLst>
      <p:ext uri="{BB962C8B-B14F-4D97-AF65-F5344CB8AC3E}">
        <p14:creationId xmlns:p14="http://schemas.microsoft.com/office/powerpoint/2010/main" val="617668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16</a:t>
            </a:fld>
            <a:endParaRPr lang="tr-TR"/>
          </a:p>
        </p:txBody>
      </p:sp>
    </p:spTree>
    <p:extLst>
      <p:ext uri="{BB962C8B-B14F-4D97-AF65-F5344CB8AC3E}">
        <p14:creationId xmlns:p14="http://schemas.microsoft.com/office/powerpoint/2010/main" val="2559579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17</a:t>
            </a:fld>
            <a:endParaRPr lang="tr-TR"/>
          </a:p>
        </p:txBody>
      </p:sp>
    </p:spTree>
    <p:extLst>
      <p:ext uri="{BB962C8B-B14F-4D97-AF65-F5344CB8AC3E}">
        <p14:creationId xmlns:p14="http://schemas.microsoft.com/office/powerpoint/2010/main" val="526828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Kuru dönem her yaşta ortaya çıkabilir; Ayrıca kendiliğinden mi yoksa tedavi ile mi oluştuğu önemli değildir. Bu ayrım önemlidir çünkü </a:t>
            </a:r>
            <a:r>
              <a:rPr lang="tr-TR" dirty="0" err="1"/>
              <a:t>sekonder</a:t>
            </a:r>
            <a:r>
              <a:rPr lang="tr-TR" dirty="0"/>
              <a:t> </a:t>
            </a:r>
            <a:r>
              <a:rPr lang="tr-TR" dirty="0" err="1"/>
              <a:t>enürezisli</a:t>
            </a:r>
            <a:r>
              <a:rPr lang="tr-TR" dirty="0"/>
              <a:t> çocuklar stresli yaşam olaylarını (ebeveynlerin ayrılması, kardeşlerin doğumu vb.) daha sık yaşarlar ve daha yüksek </a:t>
            </a:r>
            <a:r>
              <a:rPr lang="tr-TR" dirty="0" err="1"/>
              <a:t>komorbid</a:t>
            </a:r>
            <a:r>
              <a:rPr lang="tr-TR" dirty="0"/>
              <a:t> psikiyatrik bozukluk oranlarına sahiptirler. Değerlendirme ve tedavide bu hususlar dikkate alınmalıdır, aksi takdirde birincil ve ikincil </a:t>
            </a:r>
            <a:r>
              <a:rPr lang="tr-TR" dirty="0" err="1"/>
              <a:t>enürezisin</a:t>
            </a:r>
            <a:r>
              <a:rPr lang="tr-TR" dirty="0"/>
              <a:t> tedavisi tamamen aynıdır.</a:t>
            </a:r>
          </a:p>
        </p:txBody>
      </p:sp>
      <p:sp>
        <p:nvSpPr>
          <p:cNvPr id="4" name="Slayt Numarası Yer Tutucusu 3"/>
          <p:cNvSpPr>
            <a:spLocks noGrp="1"/>
          </p:cNvSpPr>
          <p:nvPr>
            <p:ph type="sldNum" sz="quarter" idx="5"/>
          </p:nvPr>
        </p:nvSpPr>
        <p:spPr/>
        <p:txBody>
          <a:bodyPr/>
          <a:lstStyle/>
          <a:p>
            <a:fld id="{DA53AE03-1EB6-4A73-B88C-705A89450ED4}" type="slidenum">
              <a:rPr lang="tr-TR" smtClean="0"/>
              <a:t>18</a:t>
            </a:fld>
            <a:endParaRPr lang="tr-TR"/>
          </a:p>
        </p:txBody>
      </p:sp>
    </p:spTree>
    <p:extLst>
      <p:ext uri="{BB962C8B-B14F-4D97-AF65-F5344CB8AC3E}">
        <p14:creationId xmlns:p14="http://schemas.microsoft.com/office/powerpoint/2010/main" val="2203833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19</a:t>
            </a:fld>
            <a:endParaRPr lang="tr-TR"/>
          </a:p>
        </p:txBody>
      </p:sp>
    </p:spTree>
    <p:extLst>
      <p:ext uri="{BB962C8B-B14F-4D97-AF65-F5344CB8AC3E}">
        <p14:creationId xmlns:p14="http://schemas.microsoft.com/office/powerpoint/2010/main" val="1401451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20</a:t>
            </a:fld>
            <a:endParaRPr lang="tr-TR"/>
          </a:p>
        </p:txBody>
      </p:sp>
    </p:spTree>
    <p:extLst>
      <p:ext uri="{BB962C8B-B14F-4D97-AF65-F5344CB8AC3E}">
        <p14:creationId xmlns:p14="http://schemas.microsoft.com/office/powerpoint/2010/main" val="34205389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21</a:t>
            </a:fld>
            <a:endParaRPr lang="tr-TR"/>
          </a:p>
        </p:txBody>
      </p:sp>
    </p:spTree>
    <p:extLst>
      <p:ext uri="{BB962C8B-B14F-4D97-AF65-F5344CB8AC3E}">
        <p14:creationId xmlns:p14="http://schemas.microsoft.com/office/powerpoint/2010/main" val="435716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22</a:t>
            </a:fld>
            <a:endParaRPr lang="tr-TR"/>
          </a:p>
        </p:txBody>
      </p:sp>
    </p:spTree>
    <p:extLst>
      <p:ext uri="{BB962C8B-B14F-4D97-AF65-F5344CB8AC3E}">
        <p14:creationId xmlns:p14="http://schemas.microsoft.com/office/powerpoint/2010/main" val="87075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23</a:t>
            </a:fld>
            <a:endParaRPr lang="tr-TR"/>
          </a:p>
        </p:txBody>
      </p:sp>
    </p:spTree>
    <p:extLst>
      <p:ext uri="{BB962C8B-B14F-4D97-AF65-F5344CB8AC3E}">
        <p14:creationId xmlns:p14="http://schemas.microsoft.com/office/powerpoint/2010/main" val="1737722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24</a:t>
            </a:fld>
            <a:endParaRPr lang="tr-TR"/>
          </a:p>
        </p:txBody>
      </p:sp>
    </p:spTree>
    <p:extLst>
      <p:ext uri="{BB962C8B-B14F-4D97-AF65-F5344CB8AC3E}">
        <p14:creationId xmlns:p14="http://schemas.microsoft.com/office/powerpoint/2010/main" val="3087130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25</a:t>
            </a:fld>
            <a:endParaRPr lang="tr-TR"/>
          </a:p>
        </p:txBody>
      </p:sp>
    </p:spTree>
    <p:extLst>
      <p:ext uri="{BB962C8B-B14F-4D97-AF65-F5344CB8AC3E}">
        <p14:creationId xmlns:p14="http://schemas.microsoft.com/office/powerpoint/2010/main" val="115743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26</a:t>
            </a:fld>
            <a:endParaRPr lang="tr-TR"/>
          </a:p>
        </p:txBody>
      </p:sp>
    </p:spTree>
    <p:extLst>
      <p:ext uri="{BB962C8B-B14F-4D97-AF65-F5344CB8AC3E}">
        <p14:creationId xmlns:p14="http://schemas.microsoft.com/office/powerpoint/2010/main" val="2765676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27</a:t>
            </a:fld>
            <a:endParaRPr lang="tr-TR"/>
          </a:p>
        </p:txBody>
      </p:sp>
    </p:spTree>
    <p:extLst>
      <p:ext uri="{BB962C8B-B14F-4D97-AF65-F5344CB8AC3E}">
        <p14:creationId xmlns:p14="http://schemas.microsoft.com/office/powerpoint/2010/main" val="1448755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28</a:t>
            </a:fld>
            <a:endParaRPr lang="tr-TR"/>
          </a:p>
        </p:txBody>
      </p:sp>
    </p:spTree>
    <p:extLst>
      <p:ext uri="{BB962C8B-B14F-4D97-AF65-F5344CB8AC3E}">
        <p14:creationId xmlns:p14="http://schemas.microsoft.com/office/powerpoint/2010/main" val="9254037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29</a:t>
            </a:fld>
            <a:endParaRPr lang="tr-TR"/>
          </a:p>
        </p:txBody>
      </p:sp>
    </p:spTree>
    <p:extLst>
      <p:ext uri="{BB962C8B-B14F-4D97-AF65-F5344CB8AC3E}">
        <p14:creationId xmlns:p14="http://schemas.microsoft.com/office/powerpoint/2010/main" val="30620962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30</a:t>
            </a:fld>
            <a:endParaRPr lang="tr-TR"/>
          </a:p>
        </p:txBody>
      </p:sp>
    </p:spTree>
    <p:extLst>
      <p:ext uri="{BB962C8B-B14F-4D97-AF65-F5344CB8AC3E}">
        <p14:creationId xmlns:p14="http://schemas.microsoft.com/office/powerpoint/2010/main" val="4256908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31</a:t>
            </a:fld>
            <a:endParaRPr lang="tr-TR"/>
          </a:p>
        </p:txBody>
      </p:sp>
    </p:spTree>
    <p:extLst>
      <p:ext uri="{BB962C8B-B14F-4D97-AF65-F5344CB8AC3E}">
        <p14:creationId xmlns:p14="http://schemas.microsoft.com/office/powerpoint/2010/main" val="34513709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32</a:t>
            </a:fld>
            <a:endParaRPr lang="tr-TR"/>
          </a:p>
        </p:txBody>
      </p:sp>
    </p:spTree>
    <p:extLst>
      <p:ext uri="{BB962C8B-B14F-4D97-AF65-F5344CB8AC3E}">
        <p14:creationId xmlns:p14="http://schemas.microsoft.com/office/powerpoint/2010/main" val="2268358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33</a:t>
            </a:fld>
            <a:endParaRPr lang="tr-TR"/>
          </a:p>
        </p:txBody>
      </p:sp>
    </p:spTree>
    <p:extLst>
      <p:ext uri="{BB962C8B-B14F-4D97-AF65-F5344CB8AC3E}">
        <p14:creationId xmlns:p14="http://schemas.microsoft.com/office/powerpoint/2010/main" val="4229994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indent="0">
              <a:buNone/>
            </a:pPr>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34</a:t>
            </a:fld>
            <a:endParaRPr lang="tr-TR"/>
          </a:p>
        </p:txBody>
      </p:sp>
    </p:spTree>
    <p:extLst>
      <p:ext uri="{BB962C8B-B14F-4D97-AF65-F5344CB8AC3E}">
        <p14:creationId xmlns:p14="http://schemas.microsoft.com/office/powerpoint/2010/main" val="13375489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35</a:t>
            </a:fld>
            <a:endParaRPr lang="tr-TR"/>
          </a:p>
        </p:txBody>
      </p:sp>
    </p:spTree>
    <p:extLst>
      <p:ext uri="{BB962C8B-B14F-4D97-AF65-F5344CB8AC3E}">
        <p14:creationId xmlns:p14="http://schemas.microsoft.com/office/powerpoint/2010/main" val="24928093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40</a:t>
            </a:fld>
            <a:endParaRPr lang="tr-TR"/>
          </a:p>
        </p:txBody>
      </p:sp>
    </p:spTree>
    <p:extLst>
      <p:ext uri="{BB962C8B-B14F-4D97-AF65-F5344CB8AC3E}">
        <p14:creationId xmlns:p14="http://schemas.microsoft.com/office/powerpoint/2010/main" val="2737573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41</a:t>
            </a:fld>
            <a:endParaRPr lang="tr-TR"/>
          </a:p>
        </p:txBody>
      </p:sp>
    </p:spTree>
    <p:extLst>
      <p:ext uri="{BB962C8B-B14F-4D97-AF65-F5344CB8AC3E}">
        <p14:creationId xmlns:p14="http://schemas.microsoft.com/office/powerpoint/2010/main" val="29656356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lvl="1"/>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42</a:t>
            </a:fld>
            <a:endParaRPr lang="tr-TR"/>
          </a:p>
        </p:txBody>
      </p:sp>
    </p:spTree>
    <p:extLst>
      <p:ext uri="{BB962C8B-B14F-4D97-AF65-F5344CB8AC3E}">
        <p14:creationId xmlns:p14="http://schemas.microsoft.com/office/powerpoint/2010/main" val="39323666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43</a:t>
            </a:fld>
            <a:endParaRPr lang="tr-TR"/>
          </a:p>
        </p:txBody>
      </p:sp>
    </p:spTree>
    <p:extLst>
      <p:ext uri="{BB962C8B-B14F-4D97-AF65-F5344CB8AC3E}">
        <p14:creationId xmlns:p14="http://schemas.microsoft.com/office/powerpoint/2010/main" val="28976583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44</a:t>
            </a:fld>
            <a:endParaRPr lang="tr-TR"/>
          </a:p>
        </p:txBody>
      </p:sp>
    </p:spTree>
    <p:extLst>
      <p:ext uri="{BB962C8B-B14F-4D97-AF65-F5344CB8AC3E}">
        <p14:creationId xmlns:p14="http://schemas.microsoft.com/office/powerpoint/2010/main" val="30154709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47</a:t>
            </a:fld>
            <a:endParaRPr lang="tr-TR"/>
          </a:p>
        </p:txBody>
      </p:sp>
    </p:spTree>
    <p:extLst>
      <p:ext uri="{BB962C8B-B14F-4D97-AF65-F5344CB8AC3E}">
        <p14:creationId xmlns:p14="http://schemas.microsoft.com/office/powerpoint/2010/main" val="28383209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E46673-C549-6F4B-B00B-E45BB8C71152}" type="slidenum">
              <a:rPr lang="en-US" smtClean="0"/>
              <a:t>48</a:t>
            </a:fld>
            <a:endParaRPr lang="en-US"/>
          </a:p>
        </p:txBody>
      </p:sp>
    </p:spTree>
    <p:extLst>
      <p:ext uri="{BB962C8B-B14F-4D97-AF65-F5344CB8AC3E}">
        <p14:creationId xmlns:p14="http://schemas.microsoft.com/office/powerpoint/2010/main" val="20616281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51</a:t>
            </a:fld>
            <a:endParaRPr lang="tr-TR"/>
          </a:p>
        </p:txBody>
      </p:sp>
    </p:spTree>
    <p:extLst>
      <p:ext uri="{BB962C8B-B14F-4D97-AF65-F5344CB8AC3E}">
        <p14:creationId xmlns:p14="http://schemas.microsoft.com/office/powerpoint/2010/main" val="18372185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52</a:t>
            </a:fld>
            <a:endParaRPr lang="tr-TR"/>
          </a:p>
        </p:txBody>
      </p:sp>
    </p:spTree>
    <p:extLst>
      <p:ext uri="{BB962C8B-B14F-4D97-AF65-F5344CB8AC3E}">
        <p14:creationId xmlns:p14="http://schemas.microsoft.com/office/powerpoint/2010/main" val="42424603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53</a:t>
            </a:fld>
            <a:endParaRPr lang="tr-TR"/>
          </a:p>
        </p:txBody>
      </p:sp>
    </p:spTree>
    <p:extLst>
      <p:ext uri="{BB962C8B-B14F-4D97-AF65-F5344CB8AC3E}">
        <p14:creationId xmlns:p14="http://schemas.microsoft.com/office/powerpoint/2010/main" val="22516009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55</a:t>
            </a:fld>
            <a:endParaRPr lang="tr-TR"/>
          </a:p>
        </p:txBody>
      </p:sp>
    </p:spTree>
    <p:extLst>
      <p:ext uri="{BB962C8B-B14F-4D97-AF65-F5344CB8AC3E}">
        <p14:creationId xmlns:p14="http://schemas.microsoft.com/office/powerpoint/2010/main" val="22419024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56</a:t>
            </a:fld>
            <a:endParaRPr lang="tr-TR"/>
          </a:p>
        </p:txBody>
      </p:sp>
    </p:spTree>
    <p:extLst>
      <p:ext uri="{BB962C8B-B14F-4D97-AF65-F5344CB8AC3E}">
        <p14:creationId xmlns:p14="http://schemas.microsoft.com/office/powerpoint/2010/main" val="8538194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58</a:t>
            </a:fld>
            <a:endParaRPr lang="tr-TR"/>
          </a:p>
        </p:txBody>
      </p:sp>
    </p:spTree>
    <p:extLst>
      <p:ext uri="{BB962C8B-B14F-4D97-AF65-F5344CB8AC3E}">
        <p14:creationId xmlns:p14="http://schemas.microsoft.com/office/powerpoint/2010/main" val="5445622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60</a:t>
            </a:fld>
            <a:endParaRPr lang="tr-TR"/>
          </a:p>
        </p:txBody>
      </p:sp>
    </p:spTree>
    <p:extLst>
      <p:ext uri="{BB962C8B-B14F-4D97-AF65-F5344CB8AC3E}">
        <p14:creationId xmlns:p14="http://schemas.microsoft.com/office/powerpoint/2010/main" val="34080222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61</a:t>
            </a:fld>
            <a:endParaRPr lang="tr-TR"/>
          </a:p>
        </p:txBody>
      </p:sp>
    </p:spTree>
    <p:extLst>
      <p:ext uri="{BB962C8B-B14F-4D97-AF65-F5344CB8AC3E}">
        <p14:creationId xmlns:p14="http://schemas.microsoft.com/office/powerpoint/2010/main" val="31879826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62</a:t>
            </a:fld>
            <a:endParaRPr lang="tr-TR"/>
          </a:p>
        </p:txBody>
      </p:sp>
    </p:spTree>
    <p:extLst>
      <p:ext uri="{BB962C8B-B14F-4D97-AF65-F5344CB8AC3E}">
        <p14:creationId xmlns:p14="http://schemas.microsoft.com/office/powerpoint/2010/main" val="14256976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64</a:t>
            </a:fld>
            <a:endParaRPr lang="tr-TR"/>
          </a:p>
        </p:txBody>
      </p:sp>
    </p:spTree>
    <p:extLst>
      <p:ext uri="{BB962C8B-B14F-4D97-AF65-F5344CB8AC3E}">
        <p14:creationId xmlns:p14="http://schemas.microsoft.com/office/powerpoint/2010/main" val="19323179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DA53AE03-1EB6-4A73-B88C-705A89450ED4}" type="slidenum">
              <a:rPr lang="tr-TR" smtClean="0"/>
              <a:t>65</a:t>
            </a:fld>
            <a:endParaRPr lang="tr-TR"/>
          </a:p>
        </p:txBody>
      </p:sp>
    </p:spTree>
    <p:extLst>
      <p:ext uri="{BB962C8B-B14F-4D97-AF65-F5344CB8AC3E}">
        <p14:creationId xmlns:p14="http://schemas.microsoft.com/office/powerpoint/2010/main" val="10524567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9D105BD-8241-4FC3-A19B-93DBC45FB3B1}" type="slidenum">
              <a:rPr lang="tr-TR" smtClean="0"/>
              <a:t>66</a:t>
            </a:fld>
            <a:endParaRPr lang="tr-TR"/>
          </a:p>
        </p:txBody>
      </p:sp>
    </p:spTree>
    <p:extLst>
      <p:ext uri="{BB962C8B-B14F-4D97-AF65-F5344CB8AC3E}">
        <p14:creationId xmlns:p14="http://schemas.microsoft.com/office/powerpoint/2010/main" val="11336835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A1CCD8F5-A3A7-4E11-9160-DAC36776E7C7}" type="slidenum">
              <a:rPr lang="tr-TR" smtClean="0"/>
              <a:pPr/>
              <a:t>76</a:t>
            </a:fld>
            <a:endParaRPr lang="tr-TR"/>
          </a:p>
        </p:txBody>
      </p:sp>
    </p:spTree>
    <p:extLst>
      <p:ext uri="{BB962C8B-B14F-4D97-AF65-F5344CB8AC3E}">
        <p14:creationId xmlns:p14="http://schemas.microsoft.com/office/powerpoint/2010/main" val="36004184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B95033F-A08E-464F-87D7-885DDAE884DC}" type="slidenum">
              <a:rPr lang="tr-TR" smtClean="0"/>
              <a:pPr/>
              <a:t>77</a:t>
            </a:fld>
            <a:endParaRPr lang="tr-TR"/>
          </a:p>
        </p:txBody>
      </p:sp>
    </p:spTree>
    <p:extLst>
      <p:ext uri="{BB962C8B-B14F-4D97-AF65-F5344CB8AC3E}">
        <p14:creationId xmlns:p14="http://schemas.microsoft.com/office/powerpoint/2010/main" val="29183464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A53AE03-1EB6-4A73-B88C-705A89450ED4}" type="slidenum">
              <a:rPr lang="tr-TR" smtClean="0"/>
              <a:t>78</a:t>
            </a:fld>
            <a:endParaRPr lang="tr-TR"/>
          </a:p>
        </p:txBody>
      </p:sp>
    </p:spTree>
    <p:extLst>
      <p:ext uri="{BB962C8B-B14F-4D97-AF65-F5344CB8AC3E}">
        <p14:creationId xmlns:p14="http://schemas.microsoft.com/office/powerpoint/2010/main" val="3693764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08201"/>
            <a:ext cx="9144000" cy="2387600"/>
          </a:xfrm>
        </p:spPr>
        <p:txBody>
          <a:bodyPr anchor="b">
            <a:normAutofit/>
          </a:bodyPr>
          <a:lstStyle>
            <a:lvl1pPr algn="ctr">
              <a:defRPr sz="5400" b="1">
                <a:solidFill>
                  <a:srgbClr val="7D4083"/>
                </a:solidFill>
              </a:defRPr>
            </a:lvl1pPr>
          </a:lstStyle>
          <a:p>
            <a:r>
              <a:rPr lang="tr-TR" dirty="0"/>
              <a:t>Asıl başlık stilini düzenlemek için tıklayın</a:t>
            </a:r>
            <a:endParaRPr lang="en-US" dirty="0"/>
          </a:p>
        </p:txBody>
      </p:sp>
      <p:sp>
        <p:nvSpPr>
          <p:cNvPr id="3" name="Subtitle 2"/>
          <p:cNvSpPr>
            <a:spLocks noGrp="1"/>
          </p:cNvSpPr>
          <p:nvPr>
            <p:ph type="subTitle" idx="1"/>
          </p:nvPr>
        </p:nvSpPr>
        <p:spPr>
          <a:xfrm>
            <a:off x="1524000" y="4727276"/>
            <a:ext cx="9144000" cy="802257"/>
          </a:xfrm>
        </p:spPr>
        <p:txBody>
          <a:bodyPr/>
          <a:lstStyle>
            <a:lvl1pPr marL="0" indent="0" algn="ctr">
              <a:buNone/>
              <a:defRPr sz="2400" b="0">
                <a:solidFill>
                  <a:srgbClr val="99AEA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dirty="0"/>
              <a:t>Asıl alt başlık stilini düzenlemek için tıklayın</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866294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stilini düzenlemek için tıklayın</a:t>
            </a:r>
            <a:endParaRPr lang="en-US" dirty="0"/>
          </a:p>
        </p:txBody>
      </p:sp>
      <p:sp>
        <p:nvSpPr>
          <p:cNvPr id="3" name="Content Placeholder 2"/>
          <p:cNvSpPr>
            <a:spLocks noGrp="1"/>
          </p:cNvSpPr>
          <p:nvPr>
            <p:ph idx="1" hasCustomPrompt="1"/>
          </p:nvPr>
        </p:nvSpPr>
        <p:spPr/>
        <p:txBody>
          <a:bodyPr/>
          <a:lstStyle>
            <a:lvl1pPr>
              <a:defRPr/>
            </a:lvl1p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a:p>
            <a:pPr lvl="1"/>
            <a:r>
              <a:rPr lang="tr-TR" dirty="0"/>
              <a:t>Second </a:t>
            </a:r>
            <a:r>
              <a:rPr lang="tr-TR" dirty="0" err="1"/>
              <a:t>level</a:t>
            </a:r>
            <a:endParaRPr lang="tr-TR" dirty="0"/>
          </a:p>
          <a:p>
            <a:pPr lvl="2"/>
            <a:r>
              <a:rPr lang="tr-TR" dirty="0"/>
              <a:t>Third </a:t>
            </a:r>
            <a:r>
              <a:rPr lang="tr-TR" dirty="0" err="1"/>
              <a:t>level</a:t>
            </a:r>
            <a:endParaRPr lang="tr-TR" dirty="0"/>
          </a:p>
          <a:p>
            <a:pPr lvl="3"/>
            <a:r>
              <a:rPr lang="tr-TR" dirty="0" err="1"/>
              <a:t>Fourth</a:t>
            </a:r>
            <a:r>
              <a:rPr lang="tr-TR" dirty="0"/>
              <a:t> </a:t>
            </a:r>
            <a:r>
              <a:rPr lang="tr-TR" dirty="0" err="1"/>
              <a:t>level</a:t>
            </a:r>
            <a:endParaRPr lang="tr-TR" dirty="0"/>
          </a:p>
          <a:p>
            <a:pPr lvl="4"/>
            <a:r>
              <a:rPr lang="tr-TR" dirty="0" err="1"/>
              <a:t>Fifth</a:t>
            </a:r>
            <a:r>
              <a:rPr lang="tr-TR" dirty="0"/>
              <a:t> </a:t>
            </a:r>
            <a:r>
              <a:rPr lang="tr-TR" dirty="0" err="1"/>
              <a:t>level</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239642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pic>
        <p:nvPicPr>
          <p:cNvPr id="13" name="Resim 12">
            <a:extLst>
              <a:ext uri="{FF2B5EF4-FFF2-40B4-BE49-F238E27FC236}">
                <a16:creationId xmlns:a16="http://schemas.microsoft.com/office/drawing/2014/main" id="{08214D01-D0D0-4F8C-8E4F-F230120651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pic>
        <p:nvPicPr>
          <p:cNvPr id="11" name="Resim 10">
            <a:extLst>
              <a:ext uri="{FF2B5EF4-FFF2-40B4-BE49-F238E27FC236}">
                <a16:creationId xmlns:a16="http://schemas.microsoft.com/office/drawing/2014/main" id="{720090DE-8732-448E-A897-6277250E439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10795"/>
            <a:ext cx="12192000" cy="2804160"/>
          </a:xfrm>
          <a:prstGeom prst="rect">
            <a:avLst/>
          </a:prstGeom>
        </p:spPr>
      </p:pic>
      <p:sp>
        <p:nvSpPr>
          <p:cNvPr id="2" name="Title 1"/>
          <p:cNvSpPr>
            <a:spLocks noGrp="1"/>
          </p:cNvSpPr>
          <p:nvPr>
            <p:ph type="title"/>
          </p:nvPr>
        </p:nvSpPr>
        <p:spPr>
          <a:xfrm>
            <a:off x="831851" y="2743202"/>
            <a:ext cx="10515600" cy="1819275"/>
          </a:xfrm>
        </p:spPr>
        <p:txBody>
          <a:bodyPr anchor="b"/>
          <a:lstStyle>
            <a:lvl1pPr>
              <a:defRPr sz="6000">
                <a:solidFill>
                  <a:srgbClr val="7D4083"/>
                </a:solidFill>
              </a:defRPr>
            </a:lvl1pPr>
          </a:lstStyle>
          <a:p>
            <a:r>
              <a:rPr lang="tr-TR" dirty="0"/>
              <a:t>Asıl başlık stilini düzenlemek için tıklayın</a:t>
            </a:r>
            <a:endParaRPr lang="en-US" dirty="0"/>
          </a:p>
        </p:txBody>
      </p:sp>
      <p:sp>
        <p:nvSpPr>
          <p:cNvPr id="3" name="Text Placeholder 2"/>
          <p:cNvSpPr>
            <a:spLocks noGrp="1"/>
          </p:cNvSpPr>
          <p:nvPr>
            <p:ph type="body" idx="1"/>
          </p:nvPr>
        </p:nvSpPr>
        <p:spPr>
          <a:xfrm>
            <a:off x="831851" y="4589465"/>
            <a:ext cx="10515600" cy="1310117"/>
          </a:xfrm>
        </p:spPr>
        <p:txBody>
          <a:bodyPr/>
          <a:lstStyle>
            <a:lvl1pPr marL="0" indent="0">
              <a:buNone/>
              <a:defRPr sz="2400">
                <a:solidFill>
                  <a:srgbClr val="99AEA9"/>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dirty="0"/>
              <a:t>Asıl metin stillerini düzenlemek için tıklayın</a:t>
            </a:r>
          </a:p>
        </p:txBody>
      </p:sp>
      <p:sp>
        <p:nvSpPr>
          <p:cNvPr id="4" name="Date Placeholder 3"/>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980543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stilini düzenlemek için tıklayın</a:t>
            </a:r>
            <a:endParaRPr lang="en-US" dirty="0"/>
          </a:p>
        </p:txBody>
      </p:sp>
      <p:sp>
        <p:nvSpPr>
          <p:cNvPr id="3" name="Content Placeholder 2"/>
          <p:cNvSpPr>
            <a:spLocks noGrp="1"/>
          </p:cNvSpPr>
          <p:nvPr>
            <p:ph sz="half" idx="1"/>
          </p:nvPr>
        </p:nvSpPr>
        <p:spPr>
          <a:xfrm>
            <a:off x="838200" y="1617184"/>
            <a:ext cx="5181600" cy="4351338"/>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Content Placeholder 3"/>
          <p:cNvSpPr>
            <a:spLocks noGrp="1"/>
          </p:cNvSpPr>
          <p:nvPr>
            <p:ph sz="half" idx="2"/>
          </p:nvPr>
        </p:nvSpPr>
        <p:spPr>
          <a:xfrm>
            <a:off x="6172200" y="1617184"/>
            <a:ext cx="5181600" cy="4351338"/>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5" name="Date Placeholder 4"/>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205390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rşılaştırm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12152"/>
            <a:ext cx="5157787" cy="823912"/>
          </a:xfrm>
        </p:spPr>
        <p:txBody>
          <a:bodyPr anchor="b"/>
          <a:lstStyle>
            <a:lvl1pPr marL="0" indent="0">
              <a:buNone/>
              <a:defRPr sz="2400" b="1">
                <a:solidFill>
                  <a:srgbClr val="7D40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t>Asıl metin stillerini düzenlemek için tıklayın</a:t>
            </a:r>
          </a:p>
        </p:txBody>
      </p:sp>
      <p:sp>
        <p:nvSpPr>
          <p:cNvPr id="4" name="Content Placeholder 3"/>
          <p:cNvSpPr>
            <a:spLocks noGrp="1"/>
          </p:cNvSpPr>
          <p:nvPr>
            <p:ph sz="half" idx="2"/>
          </p:nvPr>
        </p:nvSpPr>
        <p:spPr>
          <a:xfrm>
            <a:off x="839789" y="2436065"/>
            <a:ext cx="5157787" cy="3395393"/>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1" y="1612152"/>
            <a:ext cx="5183188" cy="823912"/>
          </a:xfrm>
        </p:spPr>
        <p:txBody>
          <a:bodyPr anchor="b"/>
          <a:lstStyle>
            <a:lvl1pPr marL="0" indent="0">
              <a:buNone/>
              <a:defRPr sz="2400" b="1">
                <a:solidFill>
                  <a:srgbClr val="7D40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a:t>Asıl metin stillerini düzenlemek için tıklayın</a:t>
            </a:r>
          </a:p>
        </p:txBody>
      </p:sp>
      <p:sp>
        <p:nvSpPr>
          <p:cNvPr id="6" name="Content Placeholder 5"/>
          <p:cNvSpPr>
            <a:spLocks noGrp="1"/>
          </p:cNvSpPr>
          <p:nvPr>
            <p:ph sz="quarter" idx="4"/>
          </p:nvPr>
        </p:nvSpPr>
        <p:spPr>
          <a:xfrm>
            <a:off x="6172201" y="2436065"/>
            <a:ext cx="5183188" cy="3395393"/>
          </a:xfrm>
        </p:spPr>
        <p:txBody>
          <a:body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7" name="Date Placeholder 6"/>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B7B478D-5B10-4CEA-B77E-54C846932EF8}" type="slidenum">
              <a:rPr lang="tr-TR" smtClean="0"/>
              <a:pPr/>
              <a:t>‹#›</a:t>
            </a:fld>
            <a:endParaRPr lang="tr-TR"/>
          </a:p>
        </p:txBody>
      </p:sp>
      <p:sp>
        <p:nvSpPr>
          <p:cNvPr id="13" name="Title 1">
            <a:extLst>
              <a:ext uri="{FF2B5EF4-FFF2-40B4-BE49-F238E27FC236}">
                <a16:creationId xmlns:a16="http://schemas.microsoft.com/office/drawing/2014/main" id="{AE957487-795C-4D9A-8386-45F47698D37C}"/>
              </a:ext>
            </a:extLst>
          </p:cNvPr>
          <p:cNvSpPr>
            <a:spLocks noGrp="1"/>
          </p:cNvSpPr>
          <p:nvPr>
            <p:ph type="title"/>
          </p:nvPr>
        </p:nvSpPr>
        <p:spPr>
          <a:xfrm>
            <a:off x="838200" y="365126"/>
            <a:ext cx="10515600" cy="980596"/>
          </a:xfrm>
        </p:spPr>
        <p:txBody>
          <a:bodyPr/>
          <a:lstStyle/>
          <a:p>
            <a:r>
              <a:rPr lang="tr-TR" dirty="0"/>
              <a:t>Asıl başlık stilini düzenlemek için tıklayın</a:t>
            </a:r>
            <a:endParaRPr lang="en-US" dirty="0"/>
          </a:p>
        </p:txBody>
      </p:sp>
    </p:spTree>
    <p:extLst>
      <p:ext uri="{BB962C8B-B14F-4D97-AF65-F5344CB8AC3E}">
        <p14:creationId xmlns:p14="http://schemas.microsoft.com/office/powerpoint/2010/main" val="2861934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dirty="0"/>
              <a:t>Asıl başlık stilini düzenlemek için tıklayın</a:t>
            </a:r>
            <a:endParaRPr lang="en-US" dirty="0"/>
          </a:p>
        </p:txBody>
      </p:sp>
      <p:sp>
        <p:nvSpPr>
          <p:cNvPr id="3" name="Date Placeholder 2"/>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4180418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ş I">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
        <p:nvSpPr>
          <p:cNvPr id="7" name="Title 1">
            <a:extLst>
              <a:ext uri="{FF2B5EF4-FFF2-40B4-BE49-F238E27FC236}">
                <a16:creationId xmlns:a16="http://schemas.microsoft.com/office/drawing/2014/main" id="{81A5105F-78E2-4FFC-B990-4F393DCA1E41}"/>
              </a:ext>
            </a:extLst>
          </p:cNvPr>
          <p:cNvSpPr>
            <a:spLocks noGrp="1"/>
          </p:cNvSpPr>
          <p:nvPr>
            <p:ph type="title"/>
          </p:nvPr>
        </p:nvSpPr>
        <p:spPr>
          <a:xfrm>
            <a:off x="838200" y="365126"/>
            <a:ext cx="10515600" cy="980596"/>
          </a:xfrm>
        </p:spPr>
        <p:txBody>
          <a:bodyPr/>
          <a:lstStyle>
            <a:lvl1pPr>
              <a:defRPr>
                <a:solidFill>
                  <a:srgbClr val="7D4083"/>
                </a:solidFill>
              </a:defRPr>
            </a:lvl1pPr>
          </a:lstStyle>
          <a:p>
            <a:r>
              <a:rPr lang="tr-TR" dirty="0"/>
              <a:t>Asıl başlık stilini düzenlemek için tıklayın</a:t>
            </a:r>
            <a:endParaRPr lang="en-US" dirty="0"/>
          </a:p>
        </p:txBody>
      </p:sp>
    </p:spTree>
    <p:extLst>
      <p:ext uri="{BB962C8B-B14F-4D97-AF65-F5344CB8AC3E}">
        <p14:creationId xmlns:p14="http://schemas.microsoft.com/office/powerpoint/2010/main" val="2885539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ş II">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
        <p:nvSpPr>
          <p:cNvPr id="7" name="Title 1">
            <a:extLst>
              <a:ext uri="{FF2B5EF4-FFF2-40B4-BE49-F238E27FC236}">
                <a16:creationId xmlns:a16="http://schemas.microsoft.com/office/drawing/2014/main" id="{81A5105F-78E2-4FFC-B990-4F393DCA1E41}"/>
              </a:ext>
            </a:extLst>
          </p:cNvPr>
          <p:cNvSpPr>
            <a:spLocks noGrp="1"/>
          </p:cNvSpPr>
          <p:nvPr>
            <p:ph type="title"/>
          </p:nvPr>
        </p:nvSpPr>
        <p:spPr>
          <a:xfrm>
            <a:off x="838200" y="365126"/>
            <a:ext cx="10515600" cy="980596"/>
          </a:xfrm>
        </p:spPr>
        <p:txBody>
          <a:bodyPr/>
          <a:lstStyle>
            <a:lvl1pPr>
              <a:defRPr>
                <a:solidFill>
                  <a:srgbClr val="6E8573"/>
                </a:solidFill>
              </a:defRPr>
            </a:lvl1pPr>
          </a:lstStyle>
          <a:p>
            <a:r>
              <a:rPr lang="tr-TR" dirty="0"/>
              <a:t>Asıl başlık stilini düzenlemek için tıklayın</a:t>
            </a:r>
            <a:endParaRPr lang="en-US" dirty="0"/>
          </a:p>
        </p:txBody>
      </p:sp>
    </p:spTree>
    <p:extLst>
      <p:ext uri="{BB962C8B-B14F-4D97-AF65-F5344CB8AC3E}">
        <p14:creationId xmlns:p14="http://schemas.microsoft.com/office/powerpoint/2010/main" val="2244221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6" name="Resim 5">
            <a:extLst>
              <a:ext uri="{FF2B5EF4-FFF2-40B4-BE49-F238E27FC236}">
                <a16:creationId xmlns:a16="http://schemas.microsoft.com/office/drawing/2014/main" id="{E3C7B16B-22C7-478D-B106-EAB4204155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871845"/>
            <a:ext cx="12192000" cy="975360"/>
          </a:xfrm>
          <a:prstGeom prst="rect">
            <a:avLst/>
          </a:prstGeom>
        </p:spPr>
      </p:pic>
      <p:sp>
        <p:nvSpPr>
          <p:cNvPr id="2" name="Date Placeholder 1"/>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675477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Başlıklı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dirty="0"/>
              <a:t>Asıl başlık stilini düzenlemek için tıklayın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Text Placeholder 3"/>
          <p:cNvSpPr>
            <a:spLocks noGrp="1"/>
          </p:cNvSpPr>
          <p:nvPr>
            <p:ph type="body" sz="half" idx="2"/>
          </p:nvPr>
        </p:nvSpPr>
        <p:spPr>
          <a:xfrm>
            <a:off x="839788" y="2190750"/>
            <a:ext cx="3932237" cy="36782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dirty="0"/>
              <a:t>Asıl metin stillerini düzenlemek için tıklayın</a:t>
            </a:r>
          </a:p>
        </p:txBody>
      </p:sp>
      <p:sp>
        <p:nvSpPr>
          <p:cNvPr id="5" name="Date Placeholder 4"/>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292188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aşlıklı Resi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dirty="0"/>
              <a:t>Asıl başlık stilini düzenlemek için tıklayın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190750"/>
            <a:ext cx="3932237" cy="36782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dirty="0"/>
              <a:t>Asıl metin stillerini düzenlemek için tıklayın</a:t>
            </a:r>
          </a:p>
        </p:txBody>
      </p:sp>
      <p:sp>
        <p:nvSpPr>
          <p:cNvPr id="5" name="Date Placeholder 4"/>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1138264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Başlık ve Dikey Met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1710849"/>
            <a:ext cx="10515600" cy="4103357"/>
          </a:xfrm>
        </p:spPr>
        <p:txBody>
          <a:bodyPr vert="eaVert"/>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p:txBody>
          <a:bodyPr/>
          <a:lstStyle/>
          <a:p>
            <a:fld id="{99649776-88AC-419E-8EE3-C7D6CC7C437E}" type="datetimeFigureOut">
              <a:rPr lang="tr-TR" smtClean="0"/>
              <a:pPr/>
              <a:t>18.09.2024</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B7B478D-5B10-4CEA-B77E-54C846932EF8}" type="slidenum">
              <a:rPr lang="tr-TR" smtClean="0"/>
              <a:pPr/>
              <a:t>‹#›</a:t>
            </a:fld>
            <a:endParaRPr lang="tr-TR"/>
          </a:p>
        </p:txBody>
      </p:sp>
    </p:spTree>
    <p:extLst>
      <p:ext uri="{BB962C8B-B14F-4D97-AF65-F5344CB8AC3E}">
        <p14:creationId xmlns:p14="http://schemas.microsoft.com/office/powerpoint/2010/main" val="3578113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23FF54-3BFC-0043-AC4A-FBEA9026A6CE}" type="datetimeFigureOut">
              <a:rPr lang="en-US" smtClean="0"/>
              <a:t>9/18/2024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8CD47-D2B9-DC45-B85A-CB309D742935}" type="slidenum">
              <a:rPr lang="en-US" smtClean="0"/>
              <a:t>‹#›</a:t>
            </a:fld>
            <a:endParaRPr lang="en-US"/>
          </a:p>
        </p:txBody>
      </p:sp>
    </p:spTree>
    <p:extLst>
      <p:ext uri="{BB962C8B-B14F-4D97-AF65-F5344CB8AC3E}">
        <p14:creationId xmlns:p14="http://schemas.microsoft.com/office/powerpoint/2010/main" val="347308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980596"/>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838200" y="1613141"/>
            <a:ext cx="10515600" cy="4201064"/>
          </a:xfrm>
          <a:prstGeom prst="rect">
            <a:avLst/>
          </a:prstGeom>
        </p:spPr>
        <p:txBody>
          <a:bodyPr vert="horz" lIns="91440" tIns="45720" rIns="91440" bIns="45720" rtlCol="0">
            <a:normAutofit/>
          </a:bodyPr>
          <a:lstStyle/>
          <a:p>
            <a:pPr lvl="0"/>
            <a:r>
              <a:rPr lang="tr-TR" dirty="0" err="1"/>
              <a:t>Click</a:t>
            </a:r>
            <a:r>
              <a:rPr lang="tr-TR" dirty="0"/>
              <a:t> </a:t>
            </a:r>
            <a:r>
              <a:rPr lang="tr-TR" dirty="0" err="1"/>
              <a:t>to</a:t>
            </a:r>
            <a:r>
              <a:rPr lang="tr-TR" dirty="0"/>
              <a:t> </a:t>
            </a:r>
            <a:r>
              <a:rPr lang="tr-TR" dirty="0" err="1"/>
              <a:t>edit</a:t>
            </a:r>
            <a:r>
              <a:rPr lang="tr-TR" dirty="0"/>
              <a:t> Master </a:t>
            </a:r>
            <a:r>
              <a:rPr lang="tr-TR" dirty="0" err="1"/>
              <a:t>text</a:t>
            </a:r>
            <a:r>
              <a:rPr lang="tr-TR" dirty="0"/>
              <a:t> </a:t>
            </a:r>
            <a:r>
              <a:rPr lang="tr-TR" dirty="0" err="1"/>
              <a:t>styles</a:t>
            </a:r>
            <a:endParaRPr lang="tr-TR" dirty="0"/>
          </a:p>
          <a:p>
            <a:pPr lvl="1"/>
            <a:r>
              <a:rPr lang="tr-TR" dirty="0"/>
              <a:t>Second </a:t>
            </a:r>
            <a:r>
              <a:rPr lang="tr-TR" dirty="0" err="1"/>
              <a:t>level</a:t>
            </a:r>
            <a:endParaRPr lang="tr-TR" dirty="0"/>
          </a:p>
          <a:p>
            <a:pPr lvl="2"/>
            <a:r>
              <a:rPr lang="tr-TR" dirty="0"/>
              <a:t>Third </a:t>
            </a:r>
            <a:r>
              <a:rPr lang="tr-TR" dirty="0" err="1"/>
              <a:t>level</a:t>
            </a:r>
            <a:endParaRPr lang="tr-TR" dirty="0"/>
          </a:p>
          <a:p>
            <a:pPr lvl="3"/>
            <a:r>
              <a:rPr lang="tr-TR" dirty="0" err="1"/>
              <a:t>Fourth</a:t>
            </a:r>
            <a:r>
              <a:rPr lang="tr-TR" dirty="0"/>
              <a:t> </a:t>
            </a:r>
            <a:r>
              <a:rPr lang="tr-TR" dirty="0" err="1"/>
              <a:t>level</a:t>
            </a:r>
            <a:endParaRPr lang="tr-TR" dirty="0"/>
          </a:p>
          <a:p>
            <a:pPr lvl="4"/>
            <a:r>
              <a:rPr lang="tr-TR" dirty="0" err="1"/>
              <a:t>Fifth</a:t>
            </a:r>
            <a:r>
              <a:rPr lang="tr-TR" dirty="0"/>
              <a:t> </a:t>
            </a:r>
            <a:r>
              <a:rPr lang="tr-TR" dirty="0" err="1"/>
              <a:t>level</a:t>
            </a:r>
            <a:endParaRPr lang="en-US" dirty="0"/>
          </a:p>
        </p:txBody>
      </p:sp>
      <p:sp>
        <p:nvSpPr>
          <p:cNvPr id="4" name="Date Placeholder 3"/>
          <p:cNvSpPr>
            <a:spLocks noGrp="1"/>
          </p:cNvSpPr>
          <p:nvPr>
            <p:ph type="dt" sz="half" idx="2"/>
          </p:nvPr>
        </p:nvSpPr>
        <p:spPr>
          <a:xfrm>
            <a:off x="130835" y="638726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649776-88AC-419E-8EE3-C7D6CC7C437E}" type="datetimeFigureOut">
              <a:rPr lang="tr-TR" smtClean="0"/>
              <a:pPr/>
              <a:t>18.09.2024</a:t>
            </a:fld>
            <a:endParaRPr lang="tr-TR" dirty="0"/>
          </a:p>
        </p:txBody>
      </p:sp>
      <p:sp>
        <p:nvSpPr>
          <p:cNvPr id="5" name="Footer Placeholder 4"/>
          <p:cNvSpPr>
            <a:spLocks noGrp="1"/>
          </p:cNvSpPr>
          <p:nvPr>
            <p:ph type="ftr" sz="quarter" idx="3"/>
          </p:nvPr>
        </p:nvSpPr>
        <p:spPr>
          <a:xfrm>
            <a:off x="4038600" y="599440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ide Number Placeholder 5"/>
          <p:cNvSpPr>
            <a:spLocks noGrp="1"/>
          </p:cNvSpPr>
          <p:nvPr>
            <p:ph type="sldNum" sz="quarter" idx="4"/>
          </p:nvPr>
        </p:nvSpPr>
        <p:spPr>
          <a:xfrm>
            <a:off x="9317967" y="63872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7B478D-5B10-4CEA-B77E-54C846932EF8}" type="slidenum">
              <a:rPr lang="tr-TR" smtClean="0"/>
              <a:pPr/>
              <a:t>‹#›</a:t>
            </a:fld>
            <a:endParaRPr lang="tr-TR"/>
          </a:p>
        </p:txBody>
      </p:sp>
    </p:spTree>
    <p:extLst>
      <p:ext uri="{BB962C8B-B14F-4D97-AF65-F5344CB8AC3E}">
        <p14:creationId xmlns:p14="http://schemas.microsoft.com/office/powerpoint/2010/main" val="8478563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5" r:id="rId7"/>
    <p:sldLayoutId id="2147483679" r:id="rId8"/>
    <p:sldLayoutId id="2147483684" r:id="rId9"/>
    <p:sldLayoutId id="2147483680" r:id="rId10"/>
    <p:sldLayoutId id="2147483681" r:id="rId11"/>
    <p:sldLayoutId id="2147483682" r:id="rId12"/>
    <p:sldLayoutId id="2147483686" r:id="rId13"/>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ü"/>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659873" y="1281936"/>
            <a:ext cx="9144000" cy="2387600"/>
          </a:xfrm>
        </p:spPr>
        <p:txBody>
          <a:bodyPr>
            <a:normAutofit/>
          </a:bodyPr>
          <a:lstStyle/>
          <a:p>
            <a:r>
              <a:rPr lang="tr-TR" altLang="tr-TR" dirty="0"/>
              <a:t>İLETİŞİM BOZUKLUKLARI </a:t>
            </a:r>
            <a:endParaRPr lang="tr-TR" dirty="0"/>
          </a:p>
        </p:txBody>
      </p:sp>
      <p:sp>
        <p:nvSpPr>
          <p:cNvPr id="3" name="Alt Başlık 2"/>
          <p:cNvSpPr>
            <a:spLocks noGrp="1"/>
          </p:cNvSpPr>
          <p:nvPr>
            <p:ph type="subTitle" idx="1"/>
          </p:nvPr>
        </p:nvSpPr>
        <p:spPr>
          <a:xfrm>
            <a:off x="1523999" y="4340646"/>
            <a:ext cx="9415749" cy="1188887"/>
          </a:xfrm>
        </p:spPr>
        <p:txBody>
          <a:bodyPr>
            <a:normAutofit/>
          </a:bodyPr>
          <a:lstStyle/>
          <a:p>
            <a:r>
              <a:rPr lang="tr-TR" dirty="0">
                <a:solidFill>
                  <a:srgbClr val="7030A0"/>
                </a:solidFill>
              </a:rPr>
              <a:t>Doç. Dr. Ahmet ÖZASLAN</a:t>
            </a:r>
          </a:p>
          <a:p>
            <a:r>
              <a:rPr lang="tr-TR" dirty="0">
                <a:solidFill>
                  <a:srgbClr val="7030A0"/>
                </a:solidFill>
              </a:rPr>
              <a:t>GÜTF Çocuk Psikiyatrisi ABD</a:t>
            </a:r>
          </a:p>
        </p:txBody>
      </p:sp>
    </p:spTree>
    <p:extLst>
      <p:ext uri="{BB962C8B-B14F-4D97-AF65-F5344CB8AC3E}">
        <p14:creationId xmlns:p14="http://schemas.microsoft.com/office/powerpoint/2010/main" val="1229425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45946" y="236003"/>
            <a:ext cx="8229600" cy="1371600"/>
          </a:xfrm>
        </p:spPr>
        <p:txBody>
          <a:bodyPr>
            <a:normAutofit/>
          </a:bodyPr>
          <a:lstStyle/>
          <a:p>
            <a:pPr eaLnBrk="1" hangingPunct="1"/>
            <a:r>
              <a:rPr lang="tr-TR" altLang="tr-TR" sz="4000" dirty="0">
                <a:latin typeface="Times New Roman" panose="02020603050405020304" pitchFamily="18" charset="0"/>
                <a:cs typeface="Times New Roman" panose="02020603050405020304" pitchFamily="18" charset="0"/>
              </a:rPr>
              <a:t>İletişim Bozuklukları</a:t>
            </a:r>
          </a:p>
        </p:txBody>
      </p:sp>
      <p:sp>
        <p:nvSpPr>
          <p:cNvPr id="4099" name="Rectangle 3"/>
          <p:cNvSpPr>
            <a:spLocks noGrp="1" noChangeArrowheads="1"/>
          </p:cNvSpPr>
          <p:nvPr>
            <p:ph type="body" idx="1"/>
          </p:nvPr>
        </p:nvSpPr>
        <p:spPr>
          <a:xfrm>
            <a:off x="845947" y="2071688"/>
            <a:ext cx="9464868" cy="4500562"/>
          </a:xfrm>
        </p:spPr>
        <p:txBody>
          <a:bodyPr/>
          <a:lstStyle/>
          <a:p>
            <a:pPr eaLnBrk="1" hangingPunct="1"/>
            <a:r>
              <a:rPr lang="tr-TR" altLang="tr-TR" dirty="0"/>
              <a:t>İletişim bozuklukları kapsamına dil, konuşma ve sözel/sözel olmayan iletişim alanında yaşanan eksiklikler yer alır. </a:t>
            </a:r>
          </a:p>
          <a:p>
            <a:pPr eaLnBrk="1" hangingPunct="1"/>
            <a:r>
              <a:rPr lang="tr-TR" altLang="tr-TR" dirty="0"/>
              <a:t>DSM 5’de iletişim bozuklukları </a:t>
            </a:r>
            <a:r>
              <a:rPr lang="tr-TR" altLang="tr-TR" dirty="0" err="1"/>
              <a:t>Nörogelişimsel</a:t>
            </a:r>
            <a:r>
              <a:rPr lang="tr-TR" altLang="tr-TR" dirty="0"/>
              <a:t> Bozukluklar ana başlığı altına alınmıştır. </a:t>
            </a:r>
          </a:p>
        </p:txBody>
      </p:sp>
      <p:pic>
        <p:nvPicPr>
          <p:cNvPr id="4100" name="Picture 5" descr="http://www.rehberlikportal.com/uploads/images/5652_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4813" y="357189"/>
            <a:ext cx="2381250"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138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38200" y="241541"/>
            <a:ext cx="7329488" cy="1371600"/>
          </a:xfrm>
        </p:spPr>
        <p:txBody>
          <a:bodyPr>
            <a:normAutofit/>
          </a:bodyPr>
          <a:lstStyle/>
          <a:p>
            <a:r>
              <a:rPr lang="tr-TR" altLang="tr-TR" sz="4000" dirty="0">
                <a:latin typeface="Times New Roman" panose="02020603050405020304" pitchFamily="18" charset="0"/>
                <a:cs typeface="Times New Roman" panose="02020603050405020304" pitchFamily="18" charset="0"/>
              </a:rPr>
              <a:t>İletişim Bozuklukları</a:t>
            </a:r>
            <a:endParaRPr lang="tr-TR" altLang="tr-TR" sz="4000" dirty="0"/>
          </a:p>
        </p:txBody>
      </p:sp>
      <p:sp>
        <p:nvSpPr>
          <p:cNvPr id="5123" name="Rectangle 3"/>
          <p:cNvSpPr>
            <a:spLocks noGrp="1" noChangeArrowheads="1"/>
          </p:cNvSpPr>
          <p:nvPr>
            <p:ph type="body" idx="1"/>
          </p:nvPr>
        </p:nvSpPr>
        <p:spPr/>
        <p:txBody>
          <a:bodyPr>
            <a:normAutofit/>
          </a:bodyPr>
          <a:lstStyle/>
          <a:p>
            <a:pPr eaLnBrk="1" hangingPunct="1">
              <a:lnSpc>
                <a:spcPct val="90000"/>
              </a:lnSpc>
            </a:pPr>
            <a:r>
              <a:rPr lang="tr-TR" altLang="tr-TR" dirty="0"/>
              <a:t>Dil Bozukluğu, </a:t>
            </a:r>
          </a:p>
          <a:p>
            <a:pPr eaLnBrk="1" hangingPunct="1">
              <a:lnSpc>
                <a:spcPct val="90000"/>
              </a:lnSpc>
            </a:pPr>
            <a:r>
              <a:rPr lang="tr-TR" altLang="tr-TR" dirty="0"/>
              <a:t>Konuşma Sesi Bozukluğu, </a:t>
            </a:r>
          </a:p>
          <a:p>
            <a:pPr eaLnBrk="1" hangingPunct="1">
              <a:lnSpc>
                <a:spcPct val="90000"/>
              </a:lnSpc>
            </a:pPr>
            <a:r>
              <a:rPr lang="tr-TR" altLang="tr-TR" dirty="0"/>
              <a:t>Çocukluk Başlangıçlı Akıcı Konuşma Bozukluğu (Kekeleme), </a:t>
            </a:r>
          </a:p>
          <a:p>
            <a:pPr eaLnBrk="1" hangingPunct="1">
              <a:lnSpc>
                <a:spcPct val="90000"/>
              </a:lnSpc>
            </a:pPr>
            <a:r>
              <a:rPr lang="tr-TR" altLang="tr-TR" dirty="0"/>
              <a:t>Sosyal (Pragmatik) İletişim Bozukluğu</a:t>
            </a:r>
          </a:p>
          <a:p>
            <a:pPr eaLnBrk="1" hangingPunct="1">
              <a:lnSpc>
                <a:spcPct val="90000"/>
              </a:lnSpc>
            </a:pPr>
            <a:r>
              <a:rPr lang="tr-TR" altLang="tr-TR" dirty="0"/>
              <a:t>Belirlenmemiş İletişim Bozukluğu yer almaktadır</a:t>
            </a:r>
          </a:p>
        </p:txBody>
      </p:sp>
      <p:pic>
        <p:nvPicPr>
          <p:cNvPr id="5124" name="Picture 5" descr="http://www.genelsaglikbilgileri.com/wp-content/2008/03/kekemeli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0" y="3247223"/>
            <a:ext cx="2590800"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325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r>
              <a:rPr lang="tr-TR" altLang="tr-TR" sz="4000" dirty="0">
                <a:latin typeface="Times New Roman" panose="02020603050405020304" pitchFamily="18" charset="0"/>
                <a:cs typeface="Times New Roman" panose="02020603050405020304" pitchFamily="18" charset="0"/>
              </a:rPr>
              <a:t>Dil Bozukluğu</a:t>
            </a:r>
            <a:endParaRPr lang="tr-TR" altLang="tr-TR" sz="4000" b="1" dirty="0"/>
          </a:p>
        </p:txBody>
      </p:sp>
      <p:sp>
        <p:nvSpPr>
          <p:cNvPr id="6147" name="Rectangle 3"/>
          <p:cNvSpPr>
            <a:spLocks noGrp="1" noChangeArrowheads="1"/>
          </p:cNvSpPr>
          <p:nvPr>
            <p:ph type="body" idx="1"/>
          </p:nvPr>
        </p:nvSpPr>
        <p:spPr/>
        <p:txBody>
          <a:bodyPr>
            <a:noAutofit/>
          </a:bodyPr>
          <a:lstStyle/>
          <a:p>
            <a:pPr eaLnBrk="1" hangingPunct="1">
              <a:lnSpc>
                <a:spcPct val="90000"/>
              </a:lnSpc>
            </a:pPr>
            <a:r>
              <a:rPr lang="tr-TR" altLang="tr-TR" dirty="0"/>
              <a:t>Bu çocuklarda dil gelişiminde gecikme olur. Sözcük sayıları, cümle yapıları yaşından beklenenden geridedir. İlk sözcükleri çıkarmaları </a:t>
            </a:r>
            <a:r>
              <a:rPr lang="tr-TR" altLang="tr-TR" b="1" dirty="0"/>
              <a:t>2 yaş </a:t>
            </a:r>
            <a:r>
              <a:rPr lang="tr-TR" altLang="tr-TR" dirty="0"/>
              <a:t>sonuna kadar gecikebilir. </a:t>
            </a:r>
          </a:p>
          <a:p>
            <a:pPr eaLnBrk="1" hangingPunct="1">
              <a:lnSpc>
                <a:spcPct val="90000"/>
              </a:lnSpc>
            </a:pPr>
            <a:r>
              <a:rPr lang="tr-TR" altLang="tr-TR" dirty="0"/>
              <a:t>Belirtiler erken gelişimsel dönemde ortaya çıkar ancak hafif olguların normalden ayırt edilmeleri </a:t>
            </a:r>
            <a:r>
              <a:rPr lang="tr-TR" altLang="tr-TR" b="1" dirty="0"/>
              <a:t>4 yaşı </a:t>
            </a:r>
            <a:r>
              <a:rPr lang="tr-TR" altLang="tr-TR" dirty="0"/>
              <a:t>bulabilir. </a:t>
            </a:r>
          </a:p>
          <a:p>
            <a:pPr eaLnBrk="1" hangingPunct="1">
              <a:lnSpc>
                <a:spcPct val="90000"/>
              </a:lnSpc>
            </a:pPr>
            <a:r>
              <a:rPr lang="tr-TR" altLang="tr-TR" b="1" dirty="0"/>
              <a:t>Sıklık: </a:t>
            </a:r>
            <a:r>
              <a:rPr lang="tr-TR" altLang="tr-TR" dirty="0"/>
              <a:t>Erkeklerde kızlara oranla daha yüksek orandadır. Dil bozukluğunun 3 yaş altı çocukların %10-15‘inde görüldüğü tahmin edilmektedir. Okul çağında %3-7 arasında değişmektedir.</a:t>
            </a:r>
          </a:p>
          <a:p>
            <a:pPr eaLnBrk="1" hangingPunct="1">
              <a:lnSpc>
                <a:spcPct val="90000"/>
              </a:lnSpc>
            </a:pPr>
            <a:r>
              <a:rPr lang="tr-TR" altLang="tr-TR" dirty="0"/>
              <a:t>Aile öykülerinde dil bozukluğu görülme olasılığı yüksektir. </a:t>
            </a:r>
          </a:p>
          <a:p>
            <a:pPr eaLnBrk="1" hangingPunct="1">
              <a:lnSpc>
                <a:spcPct val="90000"/>
              </a:lnSpc>
            </a:pPr>
            <a:endParaRPr lang="tr-TR" altLang="tr-TR" dirty="0"/>
          </a:p>
        </p:txBody>
      </p:sp>
    </p:spTree>
    <p:extLst>
      <p:ext uri="{BB962C8B-B14F-4D97-AF65-F5344CB8AC3E}">
        <p14:creationId xmlns:p14="http://schemas.microsoft.com/office/powerpoint/2010/main" val="255458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77839"/>
            <a:ext cx="10515600" cy="980596"/>
          </a:xfrm>
        </p:spPr>
        <p:txBody>
          <a:bodyPr/>
          <a:lstStyle/>
          <a:p>
            <a:r>
              <a:rPr lang="tr-TR" altLang="tr-TR" dirty="0">
                <a:latin typeface="Times New Roman" panose="02020603050405020304" pitchFamily="18" charset="0"/>
                <a:cs typeface="Times New Roman" panose="02020603050405020304" pitchFamily="18" charset="0"/>
              </a:rPr>
              <a:t>Dil Bozukluğu</a:t>
            </a:r>
            <a:endParaRPr lang="tr-TR" dirty="0"/>
          </a:p>
        </p:txBody>
      </p:sp>
      <p:sp>
        <p:nvSpPr>
          <p:cNvPr id="3" name="İçerik Yer Tutucusu 2"/>
          <p:cNvSpPr>
            <a:spLocks noGrp="1"/>
          </p:cNvSpPr>
          <p:nvPr>
            <p:ph idx="1"/>
          </p:nvPr>
        </p:nvSpPr>
        <p:spPr>
          <a:xfrm>
            <a:off x="838200" y="1910597"/>
            <a:ext cx="10515600" cy="4201064"/>
          </a:xfrm>
        </p:spPr>
        <p:txBody>
          <a:bodyPr/>
          <a:lstStyle/>
          <a:p>
            <a:r>
              <a:rPr lang="tr-TR" altLang="tr-TR" b="1" dirty="0"/>
              <a:t>Belirti ve bulgular: </a:t>
            </a:r>
            <a:r>
              <a:rPr lang="tr-TR" altLang="tr-TR" dirty="0"/>
              <a:t>Bu çocuklarda sözel anlatım ve dili anlama gelişimi beklenenden daha yavaştır. </a:t>
            </a:r>
          </a:p>
          <a:p>
            <a:r>
              <a:rPr lang="tr-TR" altLang="tr-TR" dirty="0"/>
              <a:t>Yeni kelimelerin öğrenilmesi ve kullanılmasında gecikme olur. </a:t>
            </a:r>
          </a:p>
          <a:p>
            <a:r>
              <a:rPr lang="tr-TR" altLang="tr-TR" dirty="0"/>
              <a:t>Sözcük sayıları yaşıtlarından azdır. </a:t>
            </a:r>
          </a:p>
          <a:p>
            <a:r>
              <a:rPr lang="tr-TR" altLang="tr-TR" dirty="0"/>
              <a:t>Sözel anlatımda kelime çeşitliliği sınırlı ve cümle yapıları daha basittir. </a:t>
            </a:r>
          </a:p>
          <a:p>
            <a:r>
              <a:rPr lang="tr-TR" altLang="tr-TR" dirty="0"/>
              <a:t>Dil gelişimi hem alıcı hem de ifade edici dil açısından bozuktur. </a:t>
            </a:r>
          </a:p>
          <a:p>
            <a:endParaRPr lang="tr-TR" dirty="0"/>
          </a:p>
        </p:txBody>
      </p:sp>
    </p:spTree>
    <p:extLst>
      <p:ext uri="{BB962C8B-B14F-4D97-AF65-F5344CB8AC3E}">
        <p14:creationId xmlns:p14="http://schemas.microsoft.com/office/powerpoint/2010/main" val="3466045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561860" y="1528763"/>
            <a:ext cx="11226187" cy="5329237"/>
          </a:xfrm>
        </p:spPr>
        <p:txBody>
          <a:bodyPr>
            <a:normAutofit/>
          </a:bodyPr>
          <a:lstStyle/>
          <a:p>
            <a:pPr eaLnBrk="1" hangingPunct="1">
              <a:lnSpc>
                <a:spcPct val="80000"/>
              </a:lnSpc>
            </a:pPr>
            <a:endParaRPr lang="tr-TR" altLang="tr-TR" sz="1800" dirty="0"/>
          </a:p>
          <a:p>
            <a:pPr eaLnBrk="1" hangingPunct="1">
              <a:lnSpc>
                <a:spcPct val="80000"/>
              </a:lnSpc>
            </a:pPr>
            <a:r>
              <a:rPr lang="tr-TR" altLang="tr-TR" b="1" dirty="0"/>
              <a:t>Ayırıcı tanı: </a:t>
            </a:r>
            <a:r>
              <a:rPr lang="tr-TR" altLang="tr-TR" dirty="0"/>
              <a:t>Otizm spektrum bozukluğu, işitme kaybı ve diğer duyusal bozukluklar, zihinsel yetersizlik ve  epilepsi ile birlikte </a:t>
            </a:r>
            <a:r>
              <a:rPr lang="tr-TR" altLang="tr-TR" dirty="0" err="1"/>
              <a:t>edinsel</a:t>
            </a:r>
            <a:r>
              <a:rPr lang="tr-TR" altLang="tr-TR" dirty="0"/>
              <a:t> afazi (</a:t>
            </a:r>
            <a:r>
              <a:rPr lang="tr-TR" altLang="tr-TR" dirty="0" err="1"/>
              <a:t>Landau-Kleffner</a:t>
            </a:r>
            <a:r>
              <a:rPr lang="tr-TR" altLang="tr-TR" dirty="0"/>
              <a:t> sendromu) gibi nörolojik bozukluklarla  ayırıcı tanısı yapılmalıdır. </a:t>
            </a:r>
          </a:p>
          <a:p>
            <a:pPr eaLnBrk="1" hangingPunct="1">
              <a:lnSpc>
                <a:spcPct val="80000"/>
              </a:lnSpc>
            </a:pPr>
            <a:r>
              <a:rPr lang="tr-TR" altLang="tr-TR" b="1" dirty="0"/>
              <a:t>Seyir ve sonlanım: </a:t>
            </a:r>
            <a:r>
              <a:rPr lang="tr-TR" altLang="tr-TR" dirty="0"/>
              <a:t>Genellikle 3 yaş civarında tanınır, yaklaşık yarısında yaşla birlikte bozukluk kaybolur gibi görünmektedir.</a:t>
            </a:r>
          </a:p>
          <a:p>
            <a:pPr eaLnBrk="1" hangingPunct="1">
              <a:lnSpc>
                <a:spcPct val="80000"/>
              </a:lnSpc>
            </a:pPr>
            <a:r>
              <a:rPr lang="tr-TR" altLang="tr-TR" b="1" dirty="0"/>
              <a:t>Tedavi: </a:t>
            </a:r>
          </a:p>
          <a:p>
            <a:pPr eaLnBrk="1" hangingPunct="1">
              <a:lnSpc>
                <a:spcPct val="80000"/>
              </a:lnSpc>
            </a:pPr>
            <a:r>
              <a:rPr lang="tr-TR" altLang="tr-TR" dirty="0"/>
              <a:t>Özel Eğitim</a:t>
            </a:r>
          </a:p>
          <a:p>
            <a:pPr eaLnBrk="1" hangingPunct="1">
              <a:lnSpc>
                <a:spcPct val="80000"/>
              </a:lnSpc>
            </a:pPr>
            <a:r>
              <a:rPr lang="tr-TR" altLang="tr-TR" dirty="0"/>
              <a:t>Okul öncesi dönemde kreş ya da anaokuluna başlama benzeri etkisi ile konuşma ve dil gelişimini belirgin bir şekilde geliştirmektedir. </a:t>
            </a:r>
          </a:p>
          <a:p>
            <a:pPr eaLnBrk="1" hangingPunct="1">
              <a:lnSpc>
                <a:spcPct val="80000"/>
              </a:lnSpc>
            </a:pPr>
            <a:endParaRPr lang="tr-TR" altLang="tr-TR" sz="1800" dirty="0"/>
          </a:p>
        </p:txBody>
      </p:sp>
      <p:sp>
        <p:nvSpPr>
          <p:cNvPr id="3" name="Rectangle 2"/>
          <p:cNvSpPr>
            <a:spLocks noGrp="1" noChangeArrowheads="1"/>
          </p:cNvSpPr>
          <p:nvPr>
            <p:ph type="title"/>
          </p:nvPr>
        </p:nvSpPr>
        <p:spPr>
          <a:xfrm>
            <a:off x="838200" y="365126"/>
            <a:ext cx="10515600" cy="980596"/>
          </a:xfrm>
        </p:spPr>
        <p:txBody>
          <a:bodyPr>
            <a:normAutofit/>
          </a:bodyPr>
          <a:lstStyle/>
          <a:p>
            <a:r>
              <a:rPr lang="tr-TR" altLang="tr-TR" sz="4000" dirty="0">
                <a:latin typeface="Times New Roman" panose="02020603050405020304" pitchFamily="18" charset="0"/>
                <a:cs typeface="Times New Roman" panose="02020603050405020304" pitchFamily="18" charset="0"/>
              </a:rPr>
              <a:t>Dil Bozukluğu</a:t>
            </a:r>
            <a:endParaRPr lang="tr-TR" altLang="tr-TR" sz="4000" b="1" dirty="0"/>
          </a:p>
        </p:txBody>
      </p:sp>
    </p:spTree>
    <p:extLst>
      <p:ext uri="{BB962C8B-B14F-4D97-AF65-F5344CB8AC3E}">
        <p14:creationId xmlns:p14="http://schemas.microsoft.com/office/powerpoint/2010/main" val="1526871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eaLnBrk="1" hangingPunct="1"/>
            <a:r>
              <a:rPr lang="tr-TR" altLang="tr-TR" sz="4000" b="1" dirty="0">
                <a:latin typeface="Times New Roman" panose="02020603050405020304" pitchFamily="18" charset="0"/>
                <a:cs typeface="Times New Roman" panose="02020603050405020304" pitchFamily="18" charset="0"/>
              </a:rPr>
              <a:t>Konuşma Sesi Bozukluğu</a:t>
            </a:r>
            <a:r>
              <a:rPr lang="tr-TR" altLang="tr-TR" sz="4000" dirty="0">
                <a:latin typeface="Times New Roman" panose="02020603050405020304" pitchFamily="18" charset="0"/>
                <a:cs typeface="Times New Roman" panose="02020603050405020304" pitchFamily="18" charset="0"/>
              </a:rPr>
              <a:t> </a:t>
            </a:r>
          </a:p>
        </p:txBody>
      </p:sp>
      <p:sp>
        <p:nvSpPr>
          <p:cNvPr id="8195" name="Rectangle 3"/>
          <p:cNvSpPr>
            <a:spLocks noGrp="1" noChangeArrowheads="1"/>
          </p:cNvSpPr>
          <p:nvPr>
            <p:ph type="body" idx="1"/>
          </p:nvPr>
        </p:nvSpPr>
        <p:spPr>
          <a:xfrm>
            <a:off x="1056242" y="1656146"/>
            <a:ext cx="10079516" cy="4752975"/>
          </a:xfrm>
        </p:spPr>
        <p:txBody>
          <a:bodyPr/>
          <a:lstStyle/>
          <a:p>
            <a:pPr eaLnBrk="1" hangingPunct="1">
              <a:lnSpc>
                <a:spcPct val="80000"/>
              </a:lnSpc>
            </a:pPr>
            <a:r>
              <a:rPr lang="tr-TR" altLang="tr-TR" dirty="0"/>
              <a:t>Bozukluğun temel özelliği kişinin yaşına, lehçesine ve gelişim dönemine uygun olarak konuşmasında beklenen düzgünlüğün ve ses uyumunun olmamasıdır. </a:t>
            </a:r>
          </a:p>
          <a:p>
            <a:pPr eaLnBrk="1" hangingPunct="1">
              <a:lnSpc>
                <a:spcPct val="80000"/>
              </a:lnSpc>
            </a:pPr>
            <a:r>
              <a:rPr lang="tr-TR" altLang="tr-TR" b="1" dirty="0"/>
              <a:t>Sıklık: </a:t>
            </a:r>
            <a:r>
              <a:rPr lang="tr-TR" altLang="tr-TR" dirty="0"/>
              <a:t>Tipik olarak 4 yaşlarında belirginleşir. Yaygındır, okul-çağı çocuklarında %2 oranındadır, okul öncesinde ise sıklığı %3-15 arasındadır. </a:t>
            </a:r>
          </a:p>
          <a:p>
            <a:pPr eaLnBrk="1" hangingPunct="1">
              <a:lnSpc>
                <a:spcPct val="80000"/>
              </a:lnSpc>
            </a:pPr>
            <a:r>
              <a:rPr lang="tr-TR" altLang="tr-TR" b="1" dirty="0"/>
              <a:t>Belirti ve bulgular: </a:t>
            </a:r>
            <a:r>
              <a:rPr lang="tr-TR" altLang="tr-TR" dirty="0"/>
              <a:t>Söylenmesinde en sık yanlışlıkların yapıldığı sesler ise yaşla düzelmesi beklenen seslerdir (l, r, s, z, t, ç). Zekada, işitme ya da dilde organik bir bozukluk yoktur. </a:t>
            </a:r>
          </a:p>
          <a:p>
            <a:pPr eaLnBrk="1" hangingPunct="1">
              <a:lnSpc>
                <a:spcPct val="80000"/>
              </a:lnSpc>
            </a:pPr>
            <a:r>
              <a:rPr lang="tr-TR" altLang="tr-TR" b="1" dirty="0"/>
              <a:t>Tedavi: </a:t>
            </a:r>
            <a:r>
              <a:rPr lang="tr-TR" altLang="tr-TR" dirty="0"/>
              <a:t>Konuşma ve ses terapisi ile desteklenir</a:t>
            </a:r>
            <a:r>
              <a:rPr lang="tr-TR" altLang="tr-TR" sz="2400" dirty="0"/>
              <a:t>.</a:t>
            </a:r>
          </a:p>
        </p:txBody>
      </p:sp>
    </p:spTree>
    <p:extLst>
      <p:ext uri="{BB962C8B-B14F-4D97-AF65-F5344CB8AC3E}">
        <p14:creationId xmlns:p14="http://schemas.microsoft.com/office/powerpoint/2010/main" val="257733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pPr eaLnBrk="1" hangingPunct="1"/>
            <a:r>
              <a:rPr lang="tr-TR" altLang="tr-TR" sz="4000" dirty="0">
                <a:latin typeface="Times New Roman" panose="02020603050405020304" pitchFamily="18" charset="0"/>
                <a:cs typeface="Times New Roman" panose="02020603050405020304" pitchFamily="18" charset="0"/>
              </a:rPr>
              <a:t>Çocukluk Başlangıçlı Akıcı Konuşma Bozukluğu (Kekeleme) </a:t>
            </a:r>
          </a:p>
        </p:txBody>
      </p:sp>
      <p:sp>
        <p:nvSpPr>
          <p:cNvPr id="10243" name="Rectangle 3"/>
          <p:cNvSpPr>
            <a:spLocks noGrp="1" noChangeArrowheads="1"/>
          </p:cNvSpPr>
          <p:nvPr>
            <p:ph type="body" idx="1"/>
          </p:nvPr>
        </p:nvSpPr>
        <p:spPr>
          <a:xfrm>
            <a:off x="347031" y="1970183"/>
            <a:ext cx="11497937" cy="4471988"/>
          </a:xfrm>
        </p:spPr>
        <p:txBody>
          <a:bodyPr>
            <a:noAutofit/>
          </a:bodyPr>
          <a:lstStyle/>
          <a:p>
            <a:pPr eaLnBrk="1" hangingPunct="1">
              <a:lnSpc>
                <a:spcPct val="80000"/>
              </a:lnSpc>
            </a:pPr>
            <a:r>
              <a:rPr lang="tr-TR" altLang="tr-TR" dirty="0"/>
              <a:t>Ses ya da hece yinelemeleri ya da uzatılması, sözcüklerin parçalanması, duyulabilir ya da sessiz bloklar, dolambaçlı yoldan konuşma ve sözcükleri aşırı bir fiziksel gerginlikle söyleme ile belirli konuşmanın gerek akıcılık gerekse zamanlama açısından yaşa uygun olmayan biçimde bozuk olmasıdır. </a:t>
            </a:r>
          </a:p>
          <a:p>
            <a:pPr eaLnBrk="1" hangingPunct="1">
              <a:lnSpc>
                <a:spcPct val="80000"/>
              </a:lnSpc>
            </a:pPr>
            <a:r>
              <a:rPr lang="tr-TR" altLang="tr-TR" b="1" dirty="0"/>
              <a:t>Sıklık: </a:t>
            </a:r>
            <a:r>
              <a:rPr lang="tr-TR" altLang="tr-TR" dirty="0"/>
              <a:t>Genellikle 2-7 yaşları arasında başlar, 3-4 yaşlarda pik yapar. </a:t>
            </a:r>
          </a:p>
          <a:p>
            <a:pPr eaLnBrk="1" hangingPunct="1">
              <a:lnSpc>
                <a:spcPct val="80000"/>
              </a:lnSpc>
            </a:pPr>
            <a:r>
              <a:rPr lang="tr-TR" altLang="tr-TR" dirty="0"/>
              <a:t>Olguların %98'inde başlangıç 10 yaşından öncedir, çok daha nadir olarak erişkin dönemde başlayan olgular bildirilmektedir.</a:t>
            </a:r>
          </a:p>
          <a:p>
            <a:pPr eaLnBrk="1" hangingPunct="1">
              <a:lnSpc>
                <a:spcPct val="80000"/>
              </a:lnSpc>
            </a:pPr>
            <a:r>
              <a:rPr lang="tr-TR" altLang="tr-TR" dirty="0"/>
              <a:t>Çocuklarda %1 olan sıklık ergenlikte %0.8'e düşer. Kız/erkek oranı: 1/3-1/5 arasında bildirilmektedir.</a:t>
            </a:r>
          </a:p>
          <a:p>
            <a:pPr eaLnBrk="1" hangingPunct="1">
              <a:lnSpc>
                <a:spcPct val="80000"/>
              </a:lnSpc>
            </a:pPr>
            <a:endParaRPr lang="tr-TR" altLang="tr-TR" dirty="0"/>
          </a:p>
        </p:txBody>
      </p:sp>
    </p:spTree>
    <p:extLst>
      <p:ext uri="{BB962C8B-B14F-4D97-AF65-F5344CB8AC3E}">
        <p14:creationId xmlns:p14="http://schemas.microsoft.com/office/powerpoint/2010/main" val="1550127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3200" b="1">
                <a:solidFill>
                  <a:srgbClr val="000000"/>
                </a:solidFill>
                <a:latin typeface="Comic Sans MS"/>
              </a:defRPr>
            </a:pPr>
            <a:r>
              <a:rPr lang="tr-TR" altLang="tr-TR" sz="3200" dirty="0">
                <a:solidFill>
                  <a:schemeClr val="bg1">
                    <a:lumMod val="95000"/>
                  </a:schemeClr>
                </a:solidFill>
                <a:latin typeface="Times New Roman" panose="02020603050405020304" pitchFamily="18" charset="0"/>
                <a:cs typeface="Times New Roman" panose="02020603050405020304" pitchFamily="18" charset="0"/>
              </a:rPr>
              <a:t>Çocukluk Başlangıçlı Akıcı Konuşma Bozukluğu (Kekeleme) </a:t>
            </a:r>
            <a:endParaRPr lang="tr-TR" dirty="0">
              <a:solidFill>
                <a:schemeClr val="bg1">
                  <a:lumMod val="95000"/>
                </a:schemeClr>
              </a:solidFill>
            </a:endParaRPr>
          </a:p>
        </p:txBody>
      </p:sp>
      <p:sp>
        <p:nvSpPr>
          <p:cNvPr id="3" name="TextBox 2"/>
          <p:cNvSpPr txBox="1"/>
          <p:nvPr/>
        </p:nvSpPr>
        <p:spPr>
          <a:xfrm>
            <a:off x="143837" y="1458930"/>
            <a:ext cx="11352945" cy="4893647"/>
          </a:xfrm>
          <a:prstGeom prst="rect">
            <a:avLst/>
          </a:prstGeom>
          <a:noFill/>
        </p:spPr>
        <p:txBody>
          <a:bodyPr wrap="square">
            <a:spAutoFit/>
          </a:bodyPr>
          <a:lstStyle/>
          <a:p>
            <a:pPr algn="l"/>
            <a:endParaRPr dirty="0"/>
          </a:p>
          <a:p>
            <a:pPr algn="l">
              <a:defRPr sz="2000" b="1">
                <a:solidFill>
                  <a:srgbClr val="000000"/>
                </a:solidFill>
                <a:latin typeface="Comic Sans MS"/>
              </a:defRPr>
            </a:pPr>
            <a:r>
              <a:rPr sz="2000" dirty="0" err="1"/>
              <a:t>Birincil</a:t>
            </a:r>
            <a:r>
              <a:rPr sz="2000" dirty="0"/>
              <a:t> </a:t>
            </a:r>
            <a:r>
              <a:rPr lang="tr-TR" sz="2000" dirty="0"/>
              <a:t>Klinik </a:t>
            </a:r>
            <a:r>
              <a:rPr sz="2000" dirty="0" err="1"/>
              <a:t>Özellikler</a:t>
            </a:r>
            <a:endParaRPr sz="2000" dirty="0"/>
          </a:p>
          <a:p>
            <a:pPr lvl="1">
              <a:defRPr sz="1800">
                <a:solidFill>
                  <a:srgbClr val="000000"/>
                </a:solidFill>
                <a:latin typeface="Comic Sans MS"/>
              </a:defRPr>
            </a:pPr>
            <a:r>
              <a:rPr sz="2000" i="1" dirty="0" err="1"/>
              <a:t>Tekrarlar</a:t>
            </a:r>
            <a:r>
              <a:rPr lang="tr-TR" sz="2000" i="1" dirty="0"/>
              <a:t>, bloklar, uzatma, ekleme</a:t>
            </a:r>
          </a:p>
          <a:p>
            <a:pPr algn="l">
              <a:defRPr sz="2000" b="1">
                <a:solidFill>
                  <a:srgbClr val="000000"/>
                </a:solidFill>
                <a:latin typeface="Comic Sans MS"/>
              </a:defRPr>
            </a:pPr>
            <a:r>
              <a:rPr lang="tr-TR" sz="2000" dirty="0"/>
              <a:t>İkincil Klinik Özellikler</a:t>
            </a:r>
          </a:p>
          <a:p>
            <a:pPr>
              <a:defRPr sz="1800">
                <a:solidFill>
                  <a:srgbClr val="000000"/>
                </a:solidFill>
                <a:latin typeface="Comic Sans MS"/>
              </a:defRPr>
            </a:pPr>
            <a:r>
              <a:rPr sz="2000" i="1" dirty="0" err="1"/>
              <a:t>Yüzde</a:t>
            </a:r>
            <a:r>
              <a:rPr sz="2000" i="1" dirty="0"/>
              <a:t> </a:t>
            </a:r>
            <a:r>
              <a:rPr sz="2000" i="1" dirty="0" err="1"/>
              <a:t>gözlenen</a:t>
            </a:r>
            <a:r>
              <a:rPr sz="2000" i="1" dirty="0"/>
              <a:t> </a:t>
            </a:r>
            <a:r>
              <a:rPr sz="2000" i="1" dirty="0" err="1"/>
              <a:t>davranışlar</a:t>
            </a:r>
            <a:endParaRPr sz="2000" i="1" dirty="0"/>
          </a:p>
          <a:p>
            <a:pPr lvl="1">
              <a:defRPr sz="1800">
                <a:solidFill>
                  <a:srgbClr val="000000"/>
                </a:solidFill>
                <a:latin typeface="Comic Sans MS"/>
              </a:defRPr>
            </a:pPr>
            <a:r>
              <a:rPr sz="1600" dirty="0"/>
              <a:t>- </a:t>
            </a:r>
            <a:r>
              <a:rPr sz="1600" dirty="0" err="1"/>
              <a:t>Bakışları</a:t>
            </a:r>
            <a:r>
              <a:rPr sz="1600" dirty="0"/>
              <a:t> </a:t>
            </a:r>
            <a:r>
              <a:rPr sz="1600" dirty="0" err="1"/>
              <a:t>kaçırmak</a:t>
            </a:r>
            <a:r>
              <a:rPr lang="tr-TR" sz="1600" dirty="0"/>
              <a:t>,</a:t>
            </a:r>
            <a:r>
              <a:rPr sz="1600" dirty="0"/>
              <a:t> </a:t>
            </a:r>
            <a:r>
              <a:rPr sz="1600" dirty="0" err="1"/>
              <a:t>gözleri</a:t>
            </a:r>
            <a:r>
              <a:rPr sz="1600" dirty="0"/>
              <a:t> </a:t>
            </a:r>
            <a:r>
              <a:rPr sz="1600" dirty="0" err="1"/>
              <a:t>kısmak</a:t>
            </a:r>
            <a:r>
              <a:rPr sz="1600" dirty="0"/>
              <a:t>/</a:t>
            </a:r>
            <a:r>
              <a:rPr sz="1600" dirty="0" err="1"/>
              <a:t>yummak</a:t>
            </a:r>
            <a:r>
              <a:rPr sz="1600" dirty="0"/>
              <a:t>/</a:t>
            </a:r>
            <a:r>
              <a:rPr sz="1600" dirty="0" err="1"/>
              <a:t>kırpıştırmak</a:t>
            </a:r>
            <a:endParaRPr sz="1600" dirty="0"/>
          </a:p>
          <a:p>
            <a:pPr lvl="1">
              <a:defRPr sz="1800">
                <a:solidFill>
                  <a:srgbClr val="000000"/>
                </a:solidFill>
                <a:latin typeface="Comic Sans MS"/>
              </a:defRPr>
            </a:pPr>
            <a:r>
              <a:rPr sz="1600" dirty="0"/>
              <a:t>- </a:t>
            </a:r>
            <a:r>
              <a:rPr sz="1600" dirty="0" err="1"/>
              <a:t>Dudakları</a:t>
            </a:r>
            <a:r>
              <a:rPr sz="1600" dirty="0"/>
              <a:t> </a:t>
            </a:r>
            <a:r>
              <a:rPr sz="1600" dirty="0" err="1"/>
              <a:t>büzmek</a:t>
            </a:r>
            <a:r>
              <a:rPr lang="tr-TR" sz="1600" dirty="0"/>
              <a:t>,</a:t>
            </a:r>
            <a:r>
              <a:rPr sz="1600" dirty="0"/>
              <a:t> </a:t>
            </a:r>
            <a:r>
              <a:rPr lang="tr-TR" sz="1600" dirty="0"/>
              <a:t>ç</a:t>
            </a:r>
            <a:r>
              <a:rPr sz="1600" dirty="0" err="1"/>
              <a:t>enenin</a:t>
            </a:r>
            <a:r>
              <a:rPr sz="1600" dirty="0"/>
              <a:t> </a:t>
            </a:r>
            <a:r>
              <a:rPr sz="1600" dirty="0" err="1"/>
              <a:t>itilmesi</a:t>
            </a:r>
            <a:r>
              <a:rPr sz="1600" dirty="0"/>
              <a:t>/</a:t>
            </a:r>
            <a:r>
              <a:rPr sz="1600" dirty="0" err="1"/>
              <a:t>atması</a:t>
            </a:r>
            <a:r>
              <a:rPr sz="1600" dirty="0"/>
              <a:t>/</a:t>
            </a:r>
            <a:r>
              <a:rPr sz="1600" dirty="0" err="1"/>
              <a:t>silkinmesi</a:t>
            </a:r>
            <a:r>
              <a:rPr lang="tr-TR" sz="1600" dirty="0"/>
              <a:t>, k</a:t>
            </a:r>
            <a:r>
              <a:rPr sz="1600" dirty="0"/>
              <a:t>as </a:t>
            </a:r>
            <a:r>
              <a:rPr sz="1600" dirty="0" err="1"/>
              <a:t>gerilimi</a:t>
            </a:r>
            <a:r>
              <a:rPr lang="tr-TR" sz="1600" dirty="0"/>
              <a:t>,</a:t>
            </a:r>
            <a:r>
              <a:rPr sz="1600" dirty="0"/>
              <a:t> </a:t>
            </a:r>
            <a:r>
              <a:rPr lang="tr-TR" sz="1600" dirty="0"/>
              <a:t>t</a:t>
            </a:r>
            <a:r>
              <a:rPr sz="1600" dirty="0" err="1"/>
              <a:t>remorlar</a:t>
            </a:r>
            <a:endParaRPr sz="1600" dirty="0"/>
          </a:p>
          <a:p>
            <a:pPr>
              <a:defRPr sz="1800">
                <a:solidFill>
                  <a:srgbClr val="000000"/>
                </a:solidFill>
                <a:latin typeface="Comic Sans MS"/>
              </a:defRPr>
            </a:pPr>
            <a:r>
              <a:rPr sz="2000" i="1" dirty="0" err="1"/>
              <a:t>Baş</a:t>
            </a:r>
            <a:r>
              <a:rPr sz="2000" i="1" dirty="0"/>
              <a:t> </a:t>
            </a:r>
            <a:r>
              <a:rPr sz="2000" i="1" dirty="0" err="1"/>
              <a:t>hareketleri</a:t>
            </a:r>
            <a:endParaRPr sz="2000" i="1" dirty="0"/>
          </a:p>
          <a:p>
            <a:pPr lvl="1">
              <a:defRPr sz="1800">
                <a:solidFill>
                  <a:srgbClr val="000000"/>
                </a:solidFill>
                <a:latin typeface="Comic Sans MS"/>
              </a:defRPr>
            </a:pPr>
            <a:r>
              <a:rPr dirty="0"/>
              <a:t>- </a:t>
            </a:r>
            <a:r>
              <a:rPr sz="1600" dirty="0" err="1"/>
              <a:t>Başı</a:t>
            </a:r>
            <a:r>
              <a:rPr sz="1600" dirty="0"/>
              <a:t> </a:t>
            </a:r>
            <a:r>
              <a:rPr sz="1600" dirty="0" err="1"/>
              <a:t>öne</a:t>
            </a:r>
            <a:r>
              <a:rPr sz="1600" dirty="0"/>
              <a:t> </a:t>
            </a:r>
            <a:r>
              <a:rPr sz="1600" dirty="0" err="1"/>
              <a:t>doğru</a:t>
            </a:r>
            <a:r>
              <a:rPr sz="1600" dirty="0"/>
              <a:t> </a:t>
            </a:r>
            <a:r>
              <a:rPr sz="1600" dirty="0" err="1"/>
              <a:t>eğme</a:t>
            </a:r>
            <a:r>
              <a:rPr lang="tr-TR" sz="1600" dirty="0"/>
              <a:t>,</a:t>
            </a:r>
            <a:r>
              <a:rPr sz="1600" dirty="0"/>
              <a:t> </a:t>
            </a:r>
            <a:r>
              <a:rPr sz="1600" dirty="0" err="1"/>
              <a:t>geriye</a:t>
            </a:r>
            <a:r>
              <a:rPr sz="1600" dirty="0"/>
              <a:t> </a:t>
            </a:r>
            <a:r>
              <a:rPr sz="1600" dirty="0" err="1"/>
              <a:t>doğru</a:t>
            </a:r>
            <a:r>
              <a:rPr sz="1600" dirty="0"/>
              <a:t> </a:t>
            </a:r>
            <a:r>
              <a:rPr sz="1600" dirty="0" err="1"/>
              <a:t>atma</a:t>
            </a:r>
            <a:r>
              <a:rPr lang="tr-TR" sz="1600" dirty="0"/>
              <a:t>,</a:t>
            </a:r>
            <a:r>
              <a:rPr sz="1600" dirty="0"/>
              <a:t> </a:t>
            </a:r>
            <a:r>
              <a:rPr sz="1600" dirty="0" err="1"/>
              <a:t>yana</a:t>
            </a:r>
            <a:r>
              <a:rPr sz="1600" dirty="0"/>
              <a:t> </a:t>
            </a:r>
            <a:r>
              <a:rPr sz="1600" dirty="0" err="1"/>
              <a:t>doğru</a:t>
            </a:r>
            <a:r>
              <a:rPr sz="1600" dirty="0"/>
              <a:t> </a:t>
            </a:r>
            <a:r>
              <a:rPr sz="1600" dirty="0" err="1"/>
              <a:t>çevirme</a:t>
            </a:r>
            <a:r>
              <a:rPr sz="1600" dirty="0"/>
              <a:t> </a:t>
            </a:r>
            <a:r>
              <a:rPr dirty="0"/>
              <a:t>vb.</a:t>
            </a:r>
          </a:p>
          <a:p>
            <a:pPr>
              <a:defRPr sz="1800">
                <a:solidFill>
                  <a:srgbClr val="000000"/>
                </a:solidFill>
                <a:latin typeface="Comic Sans MS"/>
              </a:defRPr>
            </a:pPr>
            <a:r>
              <a:rPr sz="2000" i="1" dirty="0" err="1"/>
              <a:t>Gövde</a:t>
            </a:r>
            <a:r>
              <a:rPr sz="2000" i="1" dirty="0"/>
              <a:t> </a:t>
            </a:r>
            <a:r>
              <a:rPr sz="2000" i="1" dirty="0" err="1"/>
              <a:t>hareketleri</a:t>
            </a:r>
            <a:endParaRPr sz="2000" i="1" dirty="0"/>
          </a:p>
          <a:p>
            <a:pPr lvl="1">
              <a:defRPr sz="1800">
                <a:solidFill>
                  <a:srgbClr val="000000"/>
                </a:solidFill>
                <a:latin typeface="Comic Sans MS"/>
              </a:defRPr>
            </a:pPr>
            <a:r>
              <a:rPr sz="1600" dirty="0"/>
              <a:t>- </a:t>
            </a:r>
            <a:r>
              <a:rPr sz="1600" dirty="0" err="1"/>
              <a:t>Döndürme</a:t>
            </a:r>
            <a:r>
              <a:rPr lang="tr-TR" sz="1600" dirty="0"/>
              <a:t>, </a:t>
            </a:r>
            <a:r>
              <a:rPr sz="1600" dirty="0" err="1"/>
              <a:t>Eğilme</a:t>
            </a:r>
            <a:endParaRPr sz="1600" dirty="0"/>
          </a:p>
          <a:p>
            <a:pPr>
              <a:defRPr sz="1800">
                <a:solidFill>
                  <a:srgbClr val="000000"/>
                </a:solidFill>
                <a:latin typeface="Comic Sans MS"/>
              </a:defRPr>
            </a:pPr>
            <a:r>
              <a:rPr sz="2000" i="1" dirty="0" err="1"/>
              <a:t>Uzuvların</a:t>
            </a:r>
            <a:r>
              <a:rPr sz="2000" i="1" dirty="0"/>
              <a:t> </a:t>
            </a:r>
            <a:r>
              <a:rPr sz="2000" i="1" dirty="0" err="1"/>
              <a:t>hareketleri</a:t>
            </a:r>
            <a:endParaRPr sz="2000" i="1" dirty="0"/>
          </a:p>
          <a:p>
            <a:pPr lvl="1">
              <a:defRPr sz="1800">
                <a:solidFill>
                  <a:srgbClr val="000000"/>
                </a:solidFill>
                <a:latin typeface="Comic Sans MS"/>
              </a:defRPr>
            </a:pPr>
            <a:r>
              <a:rPr sz="1600" dirty="0"/>
              <a:t>- </a:t>
            </a:r>
            <a:r>
              <a:rPr sz="1600" dirty="0" err="1"/>
              <a:t>Doğal</a:t>
            </a:r>
            <a:r>
              <a:rPr sz="1600" dirty="0"/>
              <a:t> </a:t>
            </a:r>
            <a:r>
              <a:rPr sz="1600" dirty="0" err="1"/>
              <a:t>olmayan</a:t>
            </a:r>
            <a:r>
              <a:rPr sz="1600" dirty="0"/>
              <a:t> </a:t>
            </a:r>
            <a:r>
              <a:rPr sz="1600" dirty="0" err="1"/>
              <a:t>el</a:t>
            </a:r>
            <a:r>
              <a:rPr sz="1600" dirty="0"/>
              <a:t>/</a:t>
            </a:r>
            <a:r>
              <a:rPr sz="1600" dirty="0" err="1"/>
              <a:t>parmak</a:t>
            </a:r>
            <a:r>
              <a:rPr sz="1600" dirty="0"/>
              <a:t> </a:t>
            </a:r>
            <a:r>
              <a:rPr sz="1600" dirty="0" err="1"/>
              <a:t>hareketleri</a:t>
            </a:r>
            <a:r>
              <a:rPr sz="1600" dirty="0"/>
              <a:t>, </a:t>
            </a:r>
            <a:r>
              <a:rPr sz="1600" dirty="0" err="1"/>
              <a:t>parmak</a:t>
            </a:r>
            <a:r>
              <a:rPr sz="1600" dirty="0"/>
              <a:t> </a:t>
            </a:r>
            <a:r>
              <a:rPr sz="1600" dirty="0" err="1"/>
              <a:t>şaklatma</a:t>
            </a:r>
            <a:r>
              <a:rPr sz="1600" dirty="0"/>
              <a:t> vb.</a:t>
            </a:r>
            <a:endParaRPr lang="tr-TR" sz="1600" dirty="0"/>
          </a:p>
          <a:p>
            <a:pPr>
              <a:defRPr sz="1800">
                <a:solidFill>
                  <a:srgbClr val="000000"/>
                </a:solidFill>
                <a:latin typeface="Comic Sans MS"/>
              </a:defRPr>
            </a:pPr>
            <a:r>
              <a:rPr lang="tr-TR" sz="2000" dirty="0"/>
              <a:t>Konuşmaktan Kaçınma</a:t>
            </a:r>
          </a:p>
          <a:p>
            <a:pPr lvl="1">
              <a:defRPr sz="1800">
                <a:solidFill>
                  <a:srgbClr val="000000"/>
                </a:solidFill>
                <a:latin typeface="Comic Sans MS"/>
              </a:defRPr>
            </a:pPr>
            <a:r>
              <a:rPr sz="1600" dirty="0"/>
              <a:t>- </a:t>
            </a:r>
            <a:r>
              <a:rPr sz="1600" dirty="0" err="1"/>
              <a:t>Takıldığı</a:t>
            </a:r>
            <a:r>
              <a:rPr sz="1600" dirty="0"/>
              <a:t> </a:t>
            </a:r>
            <a:r>
              <a:rPr sz="1600" dirty="0" err="1"/>
              <a:t>kelimeleri</a:t>
            </a:r>
            <a:r>
              <a:rPr sz="1600" dirty="0"/>
              <a:t> </a:t>
            </a:r>
            <a:r>
              <a:rPr sz="1600" dirty="0" err="1"/>
              <a:t>söylemekten</a:t>
            </a:r>
            <a:r>
              <a:rPr sz="1600" dirty="0"/>
              <a:t> </a:t>
            </a:r>
            <a:r>
              <a:rPr sz="1600" dirty="0" err="1"/>
              <a:t>kaçınma</a:t>
            </a:r>
            <a:r>
              <a:rPr lang="tr-TR" sz="1600" dirty="0"/>
              <a:t>, k</a:t>
            </a:r>
            <a:r>
              <a:rPr sz="1600" dirty="0" err="1"/>
              <a:t>onuşma</a:t>
            </a:r>
            <a:r>
              <a:rPr sz="1600" dirty="0"/>
              <a:t> </a:t>
            </a:r>
            <a:r>
              <a:rPr sz="1600" dirty="0" err="1"/>
              <a:t>sırasında</a:t>
            </a:r>
            <a:r>
              <a:rPr sz="1600" dirty="0"/>
              <a:t> </a:t>
            </a:r>
            <a:r>
              <a:rPr sz="1600" dirty="0" err="1"/>
              <a:t>kısa</a:t>
            </a:r>
            <a:r>
              <a:rPr sz="1600" dirty="0"/>
              <a:t> </a:t>
            </a:r>
            <a:r>
              <a:rPr sz="1600" dirty="0" err="1"/>
              <a:t>yanıtlar</a:t>
            </a:r>
            <a:endParaRPr lang="tr-TR" sz="1600" dirty="0"/>
          </a:p>
          <a:p>
            <a:pPr>
              <a:defRPr sz="1800">
                <a:solidFill>
                  <a:srgbClr val="000000"/>
                </a:solidFill>
                <a:latin typeface="Comic Sans MS"/>
              </a:defRPr>
            </a:pPr>
            <a:r>
              <a:rPr sz="2000" dirty="0" err="1"/>
              <a:t>Konuşması</a:t>
            </a:r>
            <a:r>
              <a:rPr sz="2000" dirty="0"/>
              <a:t> </a:t>
            </a:r>
            <a:r>
              <a:rPr sz="2000" dirty="0" err="1"/>
              <a:t>Gereken</a:t>
            </a:r>
            <a:r>
              <a:rPr sz="2000" dirty="0"/>
              <a:t> </a:t>
            </a:r>
            <a:r>
              <a:rPr sz="2000" dirty="0" err="1"/>
              <a:t>Ortamdan</a:t>
            </a:r>
            <a:r>
              <a:rPr sz="2000" dirty="0"/>
              <a:t> </a:t>
            </a:r>
            <a:r>
              <a:rPr sz="2000" dirty="0" err="1"/>
              <a:t>Kaçınma</a:t>
            </a:r>
            <a:endParaRPr sz="2000" dirty="0"/>
          </a:p>
          <a:p>
            <a:pPr lvl="1" algn="l">
              <a:defRPr sz="1800">
                <a:solidFill>
                  <a:srgbClr val="000000"/>
                </a:solidFill>
                <a:latin typeface="Comic Sans MS"/>
              </a:defRPr>
            </a:pPr>
            <a:r>
              <a:rPr sz="1600" dirty="0"/>
              <a:t>- </a:t>
            </a:r>
            <a:r>
              <a:rPr sz="1600" dirty="0" err="1"/>
              <a:t>Aile</a:t>
            </a:r>
            <a:r>
              <a:rPr sz="1600" dirty="0"/>
              <a:t> </a:t>
            </a:r>
            <a:r>
              <a:rPr sz="1600" dirty="0" err="1"/>
              <a:t>üyeleri</a:t>
            </a:r>
            <a:r>
              <a:rPr sz="1600" dirty="0"/>
              <a:t> </a:t>
            </a:r>
            <a:r>
              <a:rPr sz="1600" dirty="0" err="1"/>
              <a:t>dışında</a:t>
            </a:r>
            <a:r>
              <a:rPr sz="1600" dirty="0"/>
              <a:t> </a:t>
            </a:r>
            <a:r>
              <a:rPr sz="1600" dirty="0" err="1"/>
              <a:t>kimseyle</a:t>
            </a:r>
            <a:r>
              <a:rPr sz="1600" dirty="0"/>
              <a:t> </a:t>
            </a:r>
            <a:r>
              <a:rPr sz="1600" dirty="0" err="1"/>
              <a:t>ilişkide</a:t>
            </a:r>
            <a:r>
              <a:rPr sz="1600" dirty="0"/>
              <a:t> </a:t>
            </a:r>
            <a:r>
              <a:rPr sz="1600" dirty="0" err="1"/>
              <a:t>olmama</a:t>
            </a:r>
            <a:endParaRPr sz="1600" dirty="0"/>
          </a:p>
        </p:txBody>
      </p:sp>
    </p:spTree>
    <p:extLst>
      <p:ext uri="{BB962C8B-B14F-4D97-AF65-F5344CB8AC3E}">
        <p14:creationId xmlns:p14="http://schemas.microsoft.com/office/powerpoint/2010/main" val="2688996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627960" y="1892281"/>
            <a:ext cx="11237205" cy="4464050"/>
          </a:xfrm>
        </p:spPr>
        <p:txBody>
          <a:bodyPr>
            <a:normAutofit/>
          </a:bodyPr>
          <a:lstStyle/>
          <a:p>
            <a:pPr eaLnBrk="1" hangingPunct="1">
              <a:lnSpc>
                <a:spcPct val="90000"/>
              </a:lnSpc>
            </a:pPr>
            <a:r>
              <a:rPr lang="tr-TR" altLang="tr-TR" dirty="0"/>
              <a:t>Gerginlik ya da kaygının kekelemeyi arttırdığı gösterilmiştir. </a:t>
            </a:r>
          </a:p>
          <a:p>
            <a:pPr eaLnBrk="1" hangingPunct="1">
              <a:lnSpc>
                <a:spcPct val="90000"/>
              </a:lnSpc>
            </a:pPr>
            <a:r>
              <a:rPr lang="tr-TR" altLang="tr-TR" dirty="0"/>
              <a:t>İlişkili kaygı, engelleme ve kendine güven eksikliğinden dolayı toplumsal işlevsellik bozulabilir. </a:t>
            </a:r>
          </a:p>
          <a:p>
            <a:pPr eaLnBrk="1" hangingPunct="1">
              <a:lnSpc>
                <a:spcPct val="90000"/>
              </a:lnSpc>
            </a:pPr>
            <a:r>
              <a:rPr lang="tr-TR" altLang="tr-TR" dirty="0"/>
              <a:t>Kekeleme meslek seçimini ve meslekteki gelişmeyi sınırlayabilir. </a:t>
            </a:r>
          </a:p>
          <a:p>
            <a:pPr eaLnBrk="1" hangingPunct="1">
              <a:lnSpc>
                <a:spcPct val="90000"/>
              </a:lnSpc>
            </a:pPr>
            <a:r>
              <a:rPr lang="tr-TR" altLang="tr-TR" b="1" dirty="0"/>
              <a:t>Seyir ve sonlanım: </a:t>
            </a:r>
            <a:r>
              <a:rPr lang="tr-TR" altLang="tr-TR" dirty="0"/>
              <a:t>İyileşme tipik olarak 16 yaşından önce olur ve  %60'ı kendiliğinden iyileşir. </a:t>
            </a:r>
          </a:p>
          <a:p>
            <a:pPr eaLnBrk="1" hangingPunct="1">
              <a:lnSpc>
                <a:spcPct val="90000"/>
              </a:lnSpc>
            </a:pPr>
            <a:r>
              <a:rPr lang="tr-TR" altLang="tr-TR" b="1" dirty="0"/>
              <a:t>Tedavi: </a:t>
            </a:r>
            <a:r>
              <a:rPr lang="tr-TR" altLang="tr-TR" dirty="0"/>
              <a:t>En sık kullanılan tedavi yaklaşımları davranış modifikasyonu, nefes egzersizleri, gevşeme teknikleri ve konuşma tedavisidir. </a:t>
            </a:r>
          </a:p>
        </p:txBody>
      </p:sp>
      <p:sp>
        <p:nvSpPr>
          <p:cNvPr id="3" name="Rectangle 2"/>
          <p:cNvSpPr>
            <a:spLocks noGrp="1" noChangeArrowheads="1"/>
          </p:cNvSpPr>
          <p:nvPr>
            <p:ph type="title"/>
          </p:nvPr>
        </p:nvSpPr>
        <p:spPr>
          <a:xfrm>
            <a:off x="838200" y="365126"/>
            <a:ext cx="10515600" cy="980596"/>
          </a:xfrm>
        </p:spPr>
        <p:txBody>
          <a:bodyPr>
            <a:noAutofit/>
          </a:bodyPr>
          <a:lstStyle/>
          <a:p>
            <a:r>
              <a:rPr lang="tr-TR" altLang="tr-TR" sz="4000" dirty="0">
                <a:latin typeface="Times New Roman" panose="02020603050405020304" pitchFamily="18" charset="0"/>
                <a:cs typeface="Times New Roman" panose="02020603050405020304" pitchFamily="18" charset="0"/>
              </a:rPr>
              <a:t>Çocukluk Başlangıçlı Akıcı Konuşma Bozukluğu (Kekeleme) </a:t>
            </a:r>
            <a:endParaRPr lang="tr-TR" altLang="tr-TR" sz="4800" dirty="0"/>
          </a:p>
        </p:txBody>
      </p:sp>
    </p:spTree>
    <p:extLst>
      <p:ext uri="{BB962C8B-B14F-4D97-AF65-F5344CB8AC3E}">
        <p14:creationId xmlns:p14="http://schemas.microsoft.com/office/powerpoint/2010/main" val="2169611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Autofit/>
          </a:bodyPr>
          <a:lstStyle/>
          <a:p>
            <a:pPr eaLnBrk="1" hangingPunct="1"/>
            <a:r>
              <a:rPr lang="tr-TR" altLang="tr-TR" sz="4000" dirty="0">
                <a:latin typeface="Times New Roman" panose="02020603050405020304" pitchFamily="18" charset="0"/>
                <a:cs typeface="Times New Roman" panose="02020603050405020304" pitchFamily="18" charset="0"/>
              </a:rPr>
              <a:t>Sosyal (Pragmatik) İletişim Bozukluğu</a:t>
            </a:r>
          </a:p>
        </p:txBody>
      </p:sp>
      <p:sp>
        <p:nvSpPr>
          <p:cNvPr id="13315" name="Rectangle 3"/>
          <p:cNvSpPr>
            <a:spLocks noGrp="1" noChangeArrowheads="1"/>
          </p:cNvSpPr>
          <p:nvPr>
            <p:ph type="body" idx="1"/>
          </p:nvPr>
        </p:nvSpPr>
        <p:spPr>
          <a:xfrm>
            <a:off x="176269" y="1700214"/>
            <a:ext cx="11270255" cy="4681537"/>
          </a:xfrm>
        </p:spPr>
        <p:txBody>
          <a:bodyPr>
            <a:noAutofit/>
          </a:bodyPr>
          <a:lstStyle/>
          <a:p>
            <a:pPr eaLnBrk="1" hangingPunct="1">
              <a:lnSpc>
                <a:spcPct val="80000"/>
              </a:lnSpc>
            </a:pPr>
            <a:r>
              <a:rPr lang="tr-TR" altLang="tr-TR" i="1" dirty="0"/>
              <a:t>Sosyal (pragmatik) iletişim bozukluğu </a:t>
            </a:r>
            <a:r>
              <a:rPr lang="tr-TR" altLang="tr-TR" dirty="0"/>
              <a:t>DSM 5 ile birlikte iletişim bozuklukları grubunda tanımlanmış yeni bir DSM tanısıdır. Bu tanı sözel ve sözel olmayan iletişimde sınırlılıkları olan bireyleri tanımlar. </a:t>
            </a:r>
          </a:p>
          <a:p>
            <a:pPr eaLnBrk="1" hangingPunct="1">
              <a:lnSpc>
                <a:spcPct val="80000"/>
              </a:lnSpc>
            </a:pPr>
            <a:r>
              <a:rPr lang="tr-TR" altLang="tr-TR" b="1" dirty="0"/>
              <a:t>Belirti ve bulgular: </a:t>
            </a:r>
            <a:r>
              <a:rPr lang="tr-TR" altLang="tr-TR" dirty="0"/>
              <a:t>Sözel ve sözel olmayan iletişimin sosyal kurallarını uygulamada, karşılıklı sohbeti sürdürmede sıkıntı yaşarlar. Konuşulan konuya uygun sohbet yapabilme, karşısındakinin imasını hissedebilme ve iletişimi ortama ve kişiye göre düzenleyebilme, esnek olabilme gibi sosyal etkileşim ve iletişim konularında zorlanırlar. </a:t>
            </a:r>
          </a:p>
          <a:p>
            <a:pPr>
              <a:lnSpc>
                <a:spcPct val="80000"/>
              </a:lnSpc>
            </a:pPr>
            <a:r>
              <a:rPr lang="tr-TR" altLang="tr-TR" b="1" dirty="0"/>
              <a:t>Ayırıcı tanı:</a:t>
            </a:r>
            <a:r>
              <a:rPr lang="tr-TR" altLang="tr-TR" dirty="0"/>
              <a:t> Otizm spektrum bozukluğu, dikkat eksikliği </a:t>
            </a:r>
            <a:r>
              <a:rPr lang="tr-TR" altLang="tr-TR" dirty="0" err="1"/>
              <a:t>hiperaktivite</a:t>
            </a:r>
            <a:r>
              <a:rPr lang="tr-TR" altLang="tr-TR" dirty="0"/>
              <a:t> bozukluğu, sosyal </a:t>
            </a:r>
            <a:r>
              <a:rPr lang="tr-TR" altLang="tr-TR" dirty="0" err="1"/>
              <a:t>anksiyete</a:t>
            </a:r>
            <a:r>
              <a:rPr lang="tr-TR" altLang="tr-TR" dirty="0"/>
              <a:t> bozukluğu (sosyal fobi) ve zihinsel yetersizlik ayırıcı tanıda gözden geçirilmelidir.</a:t>
            </a:r>
          </a:p>
        </p:txBody>
      </p:sp>
    </p:spTree>
    <p:extLst>
      <p:ext uri="{BB962C8B-B14F-4D97-AF65-F5344CB8AC3E}">
        <p14:creationId xmlns:p14="http://schemas.microsoft.com/office/powerpoint/2010/main" val="3474220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1812924" y="1457297"/>
            <a:ext cx="6924675" cy="4587903"/>
          </a:xfrm>
          <a:prstGeom prst="rect">
            <a:avLst/>
          </a:prstGeom>
        </p:spPr>
      </p:pic>
    </p:spTree>
    <p:extLst>
      <p:ext uri="{BB962C8B-B14F-4D97-AF65-F5344CB8AC3E}">
        <p14:creationId xmlns:p14="http://schemas.microsoft.com/office/powerpoint/2010/main" val="3158367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DIŞA ATIM BOZUKLUKLARI</a:t>
            </a:r>
          </a:p>
        </p:txBody>
      </p:sp>
      <p:sp>
        <p:nvSpPr>
          <p:cNvPr id="3" name="Alt Başlık 2"/>
          <p:cNvSpPr>
            <a:spLocks noGrp="1"/>
          </p:cNvSpPr>
          <p:nvPr>
            <p:ph type="subTitle" idx="1"/>
          </p:nvPr>
        </p:nvSpPr>
        <p:spPr>
          <a:xfrm>
            <a:off x="1524000" y="4727276"/>
            <a:ext cx="9144000" cy="903503"/>
          </a:xfrm>
        </p:spPr>
        <p:txBody>
          <a:bodyPr>
            <a:noAutofit/>
          </a:bodyPr>
          <a:lstStyle/>
          <a:p>
            <a:r>
              <a:rPr lang="tr-TR" sz="2800" dirty="0">
                <a:solidFill>
                  <a:srgbClr val="7030A0"/>
                </a:solidFill>
              </a:rPr>
              <a:t>Doç. Dr. Ahmet ÖZASLAN</a:t>
            </a:r>
          </a:p>
          <a:p>
            <a:r>
              <a:rPr lang="tr-TR" sz="2800" dirty="0">
                <a:solidFill>
                  <a:srgbClr val="7030A0"/>
                </a:solidFill>
              </a:rPr>
              <a:t>GÜTF Çocuk Psikiyatrisi ABD</a:t>
            </a:r>
          </a:p>
        </p:txBody>
      </p:sp>
    </p:spTree>
    <p:extLst>
      <p:ext uri="{BB962C8B-B14F-4D97-AF65-F5344CB8AC3E}">
        <p14:creationId xmlns:p14="http://schemas.microsoft.com/office/powerpoint/2010/main" val="878199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ENÜREZİS</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777978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err="1">
                <a:latin typeface="Times New Roman" panose="02020603050405020304" pitchFamily="18" charset="0"/>
                <a:cs typeface="Times New Roman" panose="02020603050405020304" pitchFamily="18" charset="0"/>
              </a:rPr>
              <a:t>Enürezis</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marL="228600" lvl="1">
              <a:spcBef>
                <a:spcPts val="1000"/>
              </a:spcBef>
              <a:buFont typeface="Arial" panose="020B0604020202020204" pitchFamily="34" charset="0"/>
              <a:buChar char="•"/>
            </a:pPr>
            <a:r>
              <a:rPr lang="tr-TR" sz="2800" dirty="0"/>
              <a:t>Yatağa ya da giysilere yineleyen bir biçimde idrar kaçırma (istemsiz ya da amaçlı olarak)</a:t>
            </a:r>
          </a:p>
          <a:p>
            <a:r>
              <a:rPr lang="tr-TR" dirty="0"/>
              <a:t>En az ardışık 3 ay süreyle haftada en az 2 kez olması ya da çocuğun işlevselliğinde bozulmaya yol açması</a:t>
            </a:r>
          </a:p>
          <a:p>
            <a:r>
              <a:rPr lang="tr-TR" dirty="0"/>
              <a:t>Takvim yaşı ya da eşdeğer gelişim düzeyi en az 5 yaş olmalı</a:t>
            </a:r>
          </a:p>
          <a:p>
            <a:r>
              <a:rPr lang="tr-TR" dirty="0"/>
              <a:t>Bir maddenin (örn. </a:t>
            </a:r>
            <a:r>
              <a:rPr lang="tr-TR" dirty="0" err="1"/>
              <a:t>Diüretik</a:t>
            </a:r>
            <a:r>
              <a:rPr lang="tr-TR" dirty="0"/>
              <a:t>, </a:t>
            </a:r>
            <a:r>
              <a:rPr lang="tr-TR" dirty="0" err="1"/>
              <a:t>antipsikotik</a:t>
            </a:r>
            <a:r>
              <a:rPr lang="tr-TR" dirty="0"/>
              <a:t>) ya da tıbbi bir hastalığın (örn. DM, epilepsi) </a:t>
            </a:r>
            <a:r>
              <a:rPr lang="tr-TR" dirty="0" err="1"/>
              <a:t>fizyopatolojik</a:t>
            </a:r>
            <a:r>
              <a:rPr lang="tr-TR" dirty="0"/>
              <a:t> etkilerine bağlı olmamalı</a:t>
            </a:r>
          </a:p>
          <a:p>
            <a:endParaRPr lang="tr-TR" dirty="0"/>
          </a:p>
        </p:txBody>
      </p:sp>
    </p:spTree>
    <p:extLst>
      <p:ext uri="{BB962C8B-B14F-4D97-AF65-F5344CB8AC3E}">
        <p14:creationId xmlns:p14="http://schemas.microsoft.com/office/powerpoint/2010/main" val="2725210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9EA580-1EB7-466D-AA6A-B5BDB07E9C1D}"/>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Enürezis</a:t>
            </a:r>
            <a:endParaRPr lang="tr-TR" dirty="0"/>
          </a:p>
        </p:txBody>
      </p:sp>
      <p:sp>
        <p:nvSpPr>
          <p:cNvPr id="3" name="İçerik Yer Tutucusu 2">
            <a:extLst>
              <a:ext uri="{FF2B5EF4-FFF2-40B4-BE49-F238E27FC236}">
                <a16:creationId xmlns:a16="http://schemas.microsoft.com/office/drawing/2014/main" id="{00E7358A-ED28-4936-8618-0515D671CD05}"/>
              </a:ext>
            </a:extLst>
          </p:cNvPr>
          <p:cNvSpPr>
            <a:spLocks noGrp="1"/>
          </p:cNvSpPr>
          <p:nvPr>
            <p:ph idx="1"/>
          </p:nvPr>
        </p:nvSpPr>
        <p:spPr/>
        <p:txBody>
          <a:bodyPr>
            <a:normAutofit fontScale="92500" lnSpcReduction="10000"/>
          </a:bodyPr>
          <a:lstStyle/>
          <a:p>
            <a:r>
              <a:rPr lang="tr-TR" dirty="0">
                <a:effectLst/>
                <a:latin typeface="Segoe UI Web (East European)"/>
              </a:rPr>
              <a:t> Sıklık tüm dünyada benzer</a:t>
            </a:r>
          </a:p>
          <a:p>
            <a:endParaRPr lang="tr-TR" dirty="0">
              <a:effectLst/>
              <a:latin typeface="Segoe UI Web (East European)"/>
            </a:endParaRPr>
          </a:p>
          <a:p>
            <a:pPr lvl="1"/>
            <a:r>
              <a:rPr lang="tr-TR" b="1" dirty="0">
                <a:effectLst/>
                <a:latin typeface="Segoe UI Web (East European)"/>
              </a:rPr>
              <a:t>5 yaşındakiler </a:t>
            </a:r>
          </a:p>
          <a:p>
            <a:pPr lvl="1"/>
            <a:r>
              <a:rPr lang="tr-TR" dirty="0">
                <a:effectLst/>
                <a:latin typeface="Segoe UI Web (East European)"/>
              </a:rPr>
              <a:t>Geceleri% 20 </a:t>
            </a:r>
          </a:p>
          <a:p>
            <a:pPr marL="457200" lvl="1" indent="0">
              <a:buNone/>
            </a:pPr>
            <a:endParaRPr lang="tr-TR" dirty="0">
              <a:effectLst/>
              <a:latin typeface="Segoe UI Web (East European)"/>
            </a:endParaRPr>
          </a:p>
          <a:p>
            <a:pPr lvl="1"/>
            <a:r>
              <a:rPr lang="tr-TR" b="1" dirty="0">
                <a:effectLst/>
                <a:latin typeface="Segoe UI Web (East European)"/>
              </a:rPr>
              <a:t>7 yaşındakiler </a:t>
            </a:r>
          </a:p>
          <a:p>
            <a:pPr lvl="1"/>
            <a:r>
              <a:rPr lang="tr-TR" dirty="0">
                <a:effectLst/>
                <a:latin typeface="Segoe UI Web (East European)"/>
              </a:rPr>
              <a:t>Geceleri% 10 </a:t>
            </a:r>
          </a:p>
          <a:p>
            <a:pPr lvl="1"/>
            <a:r>
              <a:rPr lang="tr-TR" dirty="0">
                <a:effectLst/>
                <a:latin typeface="Segoe UI Web (East European)"/>
              </a:rPr>
              <a:t>Gün boyunca% 2-3 </a:t>
            </a:r>
          </a:p>
          <a:p>
            <a:pPr marL="457200" lvl="1" indent="0">
              <a:buNone/>
            </a:pPr>
            <a:endParaRPr lang="tr-TR" dirty="0">
              <a:effectLst/>
              <a:latin typeface="Segoe UI Web (East European)"/>
            </a:endParaRPr>
          </a:p>
          <a:p>
            <a:pPr lvl="1"/>
            <a:r>
              <a:rPr lang="tr-TR" b="1" dirty="0">
                <a:effectLst/>
                <a:latin typeface="Segoe UI Web (East European)"/>
              </a:rPr>
              <a:t>Ergenler</a:t>
            </a:r>
          </a:p>
          <a:p>
            <a:pPr lvl="1"/>
            <a:r>
              <a:rPr lang="tr-TR" dirty="0">
                <a:effectLst/>
                <a:latin typeface="Segoe UI Web (East European)"/>
              </a:rPr>
              <a:t>Geceleri % 1-2 </a:t>
            </a:r>
          </a:p>
          <a:p>
            <a:pPr lvl="1"/>
            <a:r>
              <a:rPr lang="tr-TR" dirty="0">
                <a:effectLst/>
                <a:latin typeface="Segoe UI Web (East European)"/>
              </a:rPr>
              <a:t>&lt;1% Gün boyunca</a:t>
            </a:r>
          </a:p>
        </p:txBody>
      </p:sp>
    </p:spTree>
    <p:extLst>
      <p:ext uri="{BB962C8B-B14F-4D97-AF65-F5344CB8AC3E}">
        <p14:creationId xmlns:p14="http://schemas.microsoft.com/office/powerpoint/2010/main" val="955330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Enürezis</a:t>
            </a:r>
            <a:endParaRPr lang="tr-TR" sz="4000" dirty="0">
              <a:latin typeface="Times New Roman" panose="02020603050405020304" pitchFamily="18" charset="0"/>
              <a:cs typeface="Times New Roman" panose="02020603050405020304" pitchFamily="18" charset="0"/>
            </a:endParaRPr>
          </a:p>
        </p:txBody>
      </p:sp>
      <p:sp>
        <p:nvSpPr>
          <p:cNvPr id="3" name="2 İçerik Yer Tutucusu"/>
          <p:cNvSpPr>
            <a:spLocks noGrp="1"/>
          </p:cNvSpPr>
          <p:nvPr>
            <p:ph idx="1"/>
          </p:nvPr>
        </p:nvSpPr>
        <p:spPr/>
        <p:txBody>
          <a:bodyPr>
            <a:normAutofit/>
          </a:bodyPr>
          <a:lstStyle/>
          <a:p>
            <a:pPr>
              <a:buNone/>
            </a:pPr>
            <a:r>
              <a:rPr lang="tr-TR" dirty="0"/>
              <a:t>	Tipler</a:t>
            </a:r>
          </a:p>
          <a:p>
            <a:r>
              <a:rPr lang="tr-TR" dirty="0" err="1"/>
              <a:t>Enürezisi</a:t>
            </a:r>
            <a:r>
              <a:rPr lang="tr-TR" dirty="0"/>
              <a:t> tanımlarken </a:t>
            </a:r>
            <a:r>
              <a:rPr lang="tr-TR" dirty="0" err="1"/>
              <a:t>diurnal</a:t>
            </a:r>
            <a:r>
              <a:rPr lang="tr-TR" dirty="0"/>
              <a:t> (ya da gündüz </a:t>
            </a:r>
            <a:r>
              <a:rPr lang="tr-TR" dirty="0" err="1"/>
              <a:t>üriner</a:t>
            </a:r>
            <a:r>
              <a:rPr lang="tr-TR" dirty="0"/>
              <a:t> </a:t>
            </a:r>
            <a:r>
              <a:rPr lang="tr-TR" dirty="0" err="1"/>
              <a:t>inkontinans</a:t>
            </a:r>
            <a:r>
              <a:rPr lang="tr-TR" dirty="0"/>
              <a:t>) ve </a:t>
            </a:r>
            <a:r>
              <a:rPr lang="tr-TR" dirty="0" err="1"/>
              <a:t>nokturnal</a:t>
            </a:r>
            <a:r>
              <a:rPr lang="tr-TR" dirty="0"/>
              <a:t> olarak ayrımı yapılmaktadır. </a:t>
            </a:r>
          </a:p>
          <a:p>
            <a:r>
              <a:rPr lang="tr-TR" dirty="0"/>
              <a:t>Gün içinde uyanıkken idrar kaçırma </a:t>
            </a:r>
            <a:r>
              <a:rPr lang="tr-TR" dirty="0" err="1"/>
              <a:t>Enürezis</a:t>
            </a:r>
            <a:r>
              <a:rPr lang="tr-TR" dirty="0"/>
              <a:t> </a:t>
            </a:r>
            <a:r>
              <a:rPr lang="tr-TR" dirty="0" err="1"/>
              <a:t>Diurna</a:t>
            </a:r>
            <a:r>
              <a:rPr lang="tr-TR" dirty="0"/>
              <a:t> (ED) ya da  olarak adlandırılırken, gece uykuda idrar kaçıran çocuklar için  </a:t>
            </a:r>
            <a:r>
              <a:rPr lang="tr-TR" dirty="0" err="1"/>
              <a:t>Enürezis</a:t>
            </a:r>
            <a:r>
              <a:rPr lang="tr-TR" dirty="0"/>
              <a:t> </a:t>
            </a:r>
            <a:r>
              <a:rPr lang="tr-TR" dirty="0" err="1"/>
              <a:t>Nokturna</a:t>
            </a:r>
            <a:r>
              <a:rPr lang="tr-TR" dirty="0"/>
              <a:t> (EN) terimi kullanılır.</a:t>
            </a:r>
          </a:p>
          <a:p>
            <a:r>
              <a:rPr lang="tr-TR" dirty="0" err="1"/>
              <a:t>Nocturnal</a:t>
            </a:r>
            <a:r>
              <a:rPr lang="tr-TR" dirty="0"/>
              <a:t> ve </a:t>
            </a:r>
            <a:r>
              <a:rPr lang="tr-TR" dirty="0" err="1"/>
              <a:t>diurnal</a:t>
            </a:r>
            <a:r>
              <a:rPr lang="tr-TR" dirty="0"/>
              <a:t>: </a:t>
            </a:r>
            <a:r>
              <a:rPr lang="tr-TR" dirty="0" err="1"/>
              <a:t>monosemptomatik</a:t>
            </a:r>
            <a:r>
              <a:rPr lang="tr-TR" dirty="0"/>
              <a:t> olmayan </a:t>
            </a:r>
            <a:r>
              <a:rPr lang="tr-TR" dirty="0" err="1"/>
              <a:t>enürezis</a:t>
            </a:r>
            <a:r>
              <a:rPr lang="tr-TR" dirty="0"/>
              <a:t>.</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Enürezis</a:t>
            </a:r>
            <a:endParaRPr lang="tr-TR" sz="4000" dirty="0"/>
          </a:p>
        </p:txBody>
      </p:sp>
      <p:sp>
        <p:nvSpPr>
          <p:cNvPr id="3" name="İçerik Yer Tutucusu 2"/>
          <p:cNvSpPr>
            <a:spLocks noGrp="1"/>
          </p:cNvSpPr>
          <p:nvPr>
            <p:ph idx="1"/>
          </p:nvPr>
        </p:nvSpPr>
        <p:spPr/>
        <p:txBody>
          <a:bodyPr>
            <a:normAutofit/>
          </a:bodyPr>
          <a:lstStyle/>
          <a:p>
            <a:pPr marL="0" indent="0">
              <a:buNone/>
            </a:pPr>
            <a:r>
              <a:rPr lang="tr-TR" dirty="0"/>
              <a:t>Tipler:</a:t>
            </a:r>
          </a:p>
          <a:p>
            <a:r>
              <a:rPr lang="tr-TR" dirty="0"/>
              <a:t>Birincil tipte idrar kontrolü hiçbir zaman sağlanamamıştır. </a:t>
            </a:r>
          </a:p>
          <a:p>
            <a:r>
              <a:rPr lang="tr-TR" dirty="0"/>
              <a:t>İkincil </a:t>
            </a:r>
            <a:r>
              <a:rPr lang="tr-TR" dirty="0" err="1"/>
              <a:t>enüreziste</a:t>
            </a:r>
            <a:r>
              <a:rPr lang="tr-TR" dirty="0"/>
              <a:t> ise en az altı ay süre ile idrarı tutma sağlanabilmişken bu denetim sonradan kaybedilmiştir. </a:t>
            </a:r>
          </a:p>
        </p:txBody>
      </p:sp>
    </p:spTree>
    <p:extLst>
      <p:ext uri="{BB962C8B-B14F-4D97-AF65-F5344CB8AC3E}">
        <p14:creationId xmlns:p14="http://schemas.microsoft.com/office/powerpoint/2010/main" val="2130422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023F09-1B36-48D1-9BAC-3EB0CA851985}"/>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r>
              <a:rPr lang="tr-TR" dirty="0">
                <a:latin typeface="Times New Roman" panose="02020603050405020304" pitchFamily="18" charset="0"/>
                <a:cs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075E20B2-34A2-49DE-9449-DFD96D1BCEB3}"/>
              </a:ext>
            </a:extLst>
          </p:cNvPr>
          <p:cNvSpPr>
            <a:spLocks noGrp="1"/>
          </p:cNvSpPr>
          <p:nvPr>
            <p:ph idx="1"/>
          </p:nvPr>
        </p:nvSpPr>
        <p:spPr/>
        <p:txBody>
          <a:bodyPr/>
          <a:lstStyle/>
          <a:p>
            <a:r>
              <a:rPr lang="tr-TR" dirty="0"/>
              <a:t>Gündüz </a:t>
            </a:r>
            <a:r>
              <a:rPr lang="tr-TR" dirty="0" err="1"/>
              <a:t>üriner</a:t>
            </a:r>
            <a:r>
              <a:rPr lang="tr-TR" dirty="0"/>
              <a:t> </a:t>
            </a:r>
            <a:r>
              <a:rPr lang="tr-TR" dirty="0" err="1"/>
              <a:t>inkontinansı</a:t>
            </a:r>
            <a:r>
              <a:rPr lang="tr-TR" dirty="0"/>
              <a:t> olan çocuklar ise kabaca iki gruba ayrılır</a:t>
            </a:r>
          </a:p>
          <a:p>
            <a:endParaRPr lang="tr-TR" dirty="0"/>
          </a:p>
          <a:p>
            <a:pPr marL="457200" lvl="1" indent="0">
              <a:lnSpc>
                <a:spcPct val="100000"/>
              </a:lnSpc>
              <a:spcBef>
                <a:spcPts val="0"/>
              </a:spcBef>
              <a:buNone/>
              <a:defRPr/>
            </a:pPr>
            <a:r>
              <a:rPr lang="tr-TR" dirty="0">
                <a:effectLst/>
                <a:latin typeface="Segoe UI Web (East European)"/>
              </a:rPr>
              <a:t>• </a:t>
            </a:r>
            <a:r>
              <a:rPr lang="tr-TR" dirty="0" err="1">
                <a:effectLst/>
                <a:latin typeface="Segoe UI Web (East European)"/>
              </a:rPr>
              <a:t>Urge</a:t>
            </a:r>
            <a:r>
              <a:rPr lang="tr-TR" dirty="0">
                <a:effectLst/>
                <a:latin typeface="Segoe UI Web (East European)"/>
              </a:rPr>
              <a:t> </a:t>
            </a:r>
            <a:r>
              <a:rPr lang="tr-TR" dirty="0" err="1">
                <a:effectLst/>
                <a:latin typeface="Segoe UI Web (East European)"/>
              </a:rPr>
              <a:t>inkontinans</a:t>
            </a:r>
            <a:endParaRPr lang="tr-TR" dirty="0">
              <a:effectLst/>
              <a:latin typeface="Segoe UI Web (East European)"/>
            </a:endParaRPr>
          </a:p>
          <a:p>
            <a:pPr marL="457200" lvl="1" indent="0">
              <a:lnSpc>
                <a:spcPct val="100000"/>
              </a:lnSpc>
              <a:spcBef>
                <a:spcPts val="0"/>
              </a:spcBef>
              <a:buNone/>
              <a:defRPr/>
            </a:pPr>
            <a:r>
              <a:rPr lang="tr-TR" dirty="0">
                <a:effectLst/>
                <a:latin typeface="Segoe UI Web (East European)"/>
              </a:rPr>
              <a:t>• İşeme ertelemesi </a:t>
            </a:r>
          </a:p>
          <a:p>
            <a:endParaRPr lang="tr-TR" dirty="0"/>
          </a:p>
        </p:txBody>
      </p:sp>
    </p:spTree>
    <p:extLst>
      <p:ext uri="{BB962C8B-B14F-4D97-AF65-F5344CB8AC3E}">
        <p14:creationId xmlns:p14="http://schemas.microsoft.com/office/powerpoint/2010/main" val="3696860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E52096-C87A-4FEF-9441-660F03117B07}"/>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r>
              <a:rPr lang="tr-TR" dirty="0">
                <a:latin typeface="Times New Roman" panose="02020603050405020304" pitchFamily="18" charset="0"/>
                <a:cs typeface="Times New Roman" panose="02020603050405020304" pitchFamily="18" charset="0"/>
              </a:rPr>
              <a:t> </a:t>
            </a:r>
          </a:p>
        </p:txBody>
      </p:sp>
      <p:sp>
        <p:nvSpPr>
          <p:cNvPr id="3" name="İçerik Yer Tutucusu 2">
            <a:extLst>
              <a:ext uri="{FF2B5EF4-FFF2-40B4-BE49-F238E27FC236}">
                <a16:creationId xmlns:a16="http://schemas.microsoft.com/office/drawing/2014/main" id="{4EA758FD-4A1D-4009-9528-437D8F53535E}"/>
              </a:ext>
            </a:extLst>
          </p:cNvPr>
          <p:cNvSpPr>
            <a:spLocks noGrp="1"/>
          </p:cNvSpPr>
          <p:nvPr>
            <p:ph idx="1"/>
          </p:nvPr>
        </p:nvSpPr>
        <p:spPr>
          <a:xfrm>
            <a:off x="838200" y="1634406"/>
            <a:ext cx="10515600" cy="4201064"/>
          </a:xfrm>
        </p:spPr>
        <p:txBody>
          <a:bodyPr/>
          <a:lstStyle/>
          <a:p>
            <a:r>
              <a:rPr lang="tr-TR" dirty="0"/>
              <a:t>Normal olarak, çocuklar günde 5 ila 7 kez işemektedir</a:t>
            </a:r>
          </a:p>
          <a:p>
            <a:r>
              <a:rPr lang="tr-TR" dirty="0"/>
              <a:t>Mililitre cinsinden normal işeme hacmi, çocuğun yaşına bir eklenip 30 ile çarpılarak hesaplanabilir</a:t>
            </a:r>
          </a:p>
          <a:p>
            <a:r>
              <a:rPr lang="tr-TR" dirty="0"/>
              <a:t>Tedavinin amacı sadece semptomları azaltmak değil, uzun süreli sürekli ve tam kuruluk sağlamaktır.</a:t>
            </a:r>
          </a:p>
          <a:p>
            <a:endParaRPr lang="tr-TR" dirty="0"/>
          </a:p>
        </p:txBody>
      </p:sp>
    </p:spTree>
    <p:extLst>
      <p:ext uri="{BB962C8B-B14F-4D97-AF65-F5344CB8AC3E}">
        <p14:creationId xmlns:p14="http://schemas.microsoft.com/office/powerpoint/2010/main" val="4098566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C5B71C-FAE0-4EC0-9542-E43E1A06BBFC}"/>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r>
              <a:rPr lang="tr-TR" dirty="0">
                <a:latin typeface="Times New Roman" panose="02020603050405020304" pitchFamily="18" charset="0"/>
                <a:cs typeface="Times New Roman" panose="02020603050405020304" pitchFamily="18" charset="0"/>
              </a:rPr>
              <a:t> </a:t>
            </a:r>
            <a:endParaRPr lang="tr-TR" dirty="0"/>
          </a:p>
        </p:txBody>
      </p:sp>
      <p:sp>
        <p:nvSpPr>
          <p:cNvPr id="3" name="İçerik Yer Tutucusu 2">
            <a:extLst>
              <a:ext uri="{FF2B5EF4-FFF2-40B4-BE49-F238E27FC236}">
                <a16:creationId xmlns:a16="http://schemas.microsoft.com/office/drawing/2014/main" id="{403D84C4-78FA-42DE-81EF-8CFA08CADF8D}"/>
              </a:ext>
            </a:extLst>
          </p:cNvPr>
          <p:cNvSpPr>
            <a:spLocks noGrp="1"/>
          </p:cNvSpPr>
          <p:nvPr>
            <p:ph idx="1"/>
          </p:nvPr>
        </p:nvSpPr>
        <p:spPr/>
        <p:txBody>
          <a:bodyPr/>
          <a:lstStyle/>
          <a:p>
            <a:endParaRPr lang="tr-TR" dirty="0">
              <a:effectLst/>
              <a:latin typeface="Segoe UI Web (East European)"/>
            </a:endParaRPr>
          </a:p>
          <a:p>
            <a:r>
              <a:rPr lang="tr-TR" dirty="0">
                <a:effectLst/>
                <a:latin typeface="Segoe UI Web (East European)"/>
              </a:rPr>
              <a:t>Gündüz </a:t>
            </a:r>
            <a:r>
              <a:rPr lang="tr-TR" dirty="0" err="1">
                <a:effectLst/>
                <a:latin typeface="Segoe UI Web (East European)"/>
              </a:rPr>
              <a:t>üriner</a:t>
            </a:r>
            <a:r>
              <a:rPr lang="tr-TR" dirty="0">
                <a:effectLst/>
                <a:latin typeface="Segoe UI Web (East European)"/>
              </a:rPr>
              <a:t> </a:t>
            </a:r>
            <a:r>
              <a:rPr lang="tr-TR" dirty="0" err="1">
                <a:effectLst/>
                <a:latin typeface="Segoe UI Web (East European)"/>
              </a:rPr>
              <a:t>inkontinansı</a:t>
            </a:r>
            <a:r>
              <a:rPr lang="tr-TR" dirty="0">
                <a:effectLst/>
                <a:latin typeface="Segoe UI Web (East European)"/>
              </a:rPr>
              <a:t> kızlarda erkeklerden 1.5 kat daha </a:t>
            </a:r>
            <a:r>
              <a:rPr lang="tr-TR" dirty="0">
                <a:latin typeface="Segoe UI Web (East European)"/>
              </a:rPr>
              <a:t>yaygındır. </a:t>
            </a:r>
          </a:p>
          <a:p>
            <a:r>
              <a:rPr lang="tr-TR" dirty="0" err="1">
                <a:latin typeface="Segoe UI Web (East European)"/>
              </a:rPr>
              <a:t>Primer</a:t>
            </a:r>
            <a:r>
              <a:rPr lang="tr-TR" dirty="0">
                <a:latin typeface="Segoe UI Web (East European)"/>
              </a:rPr>
              <a:t> tip </a:t>
            </a:r>
            <a:r>
              <a:rPr lang="tr-TR" dirty="0" err="1">
                <a:latin typeface="Segoe UI Web (East European)"/>
              </a:rPr>
              <a:t>sekonder</a:t>
            </a:r>
            <a:r>
              <a:rPr lang="tr-TR" dirty="0">
                <a:latin typeface="Segoe UI Web (East European)"/>
              </a:rPr>
              <a:t> tipe göre daha yaygın</a:t>
            </a:r>
          </a:p>
          <a:p>
            <a:r>
              <a:rPr lang="tr-TR" dirty="0" err="1">
                <a:latin typeface="Segoe UI Web (East European)"/>
              </a:rPr>
              <a:t>Urge</a:t>
            </a:r>
            <a:r>
              <a:rPr lang="tr-TR" dirty="0">
                <a:latin typeface="Segoe UI Web (East European)"/>
              </a:rPr>
              <a:t> </a:t>
            </a:r>
            <a:r>
              <a:rPr lang="tr-TR" dirty="0" err="1">
                <a:latin typeface="Segoe UI Web (East European)"/>
              </a:rPr>
              <a:t>inkontinans</a:t>
            </a:r>
            <a:r>
              <a:rPr lang="tr-TR" dirty="0">
                <a:latin typeface="Segoe UI Web (East European)"/>
              </a:rPr>
              <a:t> en yaygın olanıdır</a:t>
            </a:r>
          </a:p>
          <a:p>
            <a:pPr marL="0" indent="0">
              <a:buNone/>
            </a:pPr>
            <a:endParaRPr lang="tr-TR" dirty="0">
              <a:effectLst/>
              <a:latin typeface="Segoe UI Web (East European)"/>
            </a:endParaRPr>
          </a:p>
          <a:p>
            <a:endParaRPr lang="tr-TR" dirty="0">
              <a:effectLst/>
              <a:latin typeface="Segoe UI Web (East European)"/>
            </a:endParaRPr>
          </a:p>
          <a:p>
            <a:endParaRPr lang="tr-TR" dirty="0"/>
          </a:p>
        </p:txBody>
      </p:sp>
    </p:spTree>
    <p:extLst>
      <p:ext uri="{BB962C8B-B14F-4D97-AF65-F5344CB8AC3E}">
        <p14:creationId xmlns:p14="http://schemas.microsoft.com/office/powerpoint/2010/main" val="3401615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768E0B-965F-4C79-902C-E1313B6B1013}"/>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endParaRPr lang="tr-TR" dirty="0"/>
          </a:p>
        </p:txBody>
      </p:sp>
      <p:sp>
        <p:nvSpPr>
          <p:cNvPr id="3" name="İçerik Yer Tutucusu 2">
            <a:extLst>
              <a:ext uri="{FF2B5EF4-FFF2-40B4-BE49-F238E27FC236}">
                <a16:creationId xmlns:a16="http://schemas.microsoft.com/office/drawing/2014/main" id="{3B4EFC0F-954C-4F7E-996D-120CD23FB5E7}"/>
              </a:ext>
            </a:extLst>
          </p:cNvPr>
          <p:cNvSpPr>
            <a:spLocks noGrp="1"/>
          </p:cNvSpPr>
          <p:nvPr>
            <p:ph idx="1"/>
          </p:nvPr>
        </p:nvSpPr>
        <p:spPr/>
        <p:txBody>
          <a:bodyPr/>
          <a:lstStyle/>
          <a:p>
            <a:pPr marL="0" indent="0">
              <a:buNone/>
            </a:pPr>
            <a:r>
              <a:rPr lang="tr-TR" b="1" i="1" dirty="0" err="1">
                <a:effectLst/>
                <a:latin typeface="Segoe UI Web (East European)"/>
              </a:rPr>
              <a:t>Urge-İnkontinans</a:t>
            </a:r>
            <a:endParaRPr lang="tr-TR" b="1" i="1" dirty="0">
              <a:effectLst/>
              <a:latin typeface="Segoe UI Web (East European)"/>
            </a:endParaRPr>
          </a:p>
          <a:p>
            <a:pPr marL="0" indent="0">
              <a:buNone/>
            </a:pPr>
            <a:endParaRPr lang="tr-TR" i="1" dirty="0">
              <a:effectLst/>
              <a:latin typeface="Segoe UI Web (East European)"/>
            </a:endParaRPr>
          </a:p>
          <a:p>
            <a:r>
              <a:rPr lang="tr-TR" dirty="0">
                <a:effectLst/>
                <a:latin typeface="Segoe UI Web (East European)"/>
              </a:rPr>
              <a:t>Sık idrara çıkma (günde 7’den fazla)</a:t>
            </a:r>
          </a:p>
          <a:p>
            <a:r>
              <a:rPr lang="tr-TR" dirty="0">
                <a:latin typeface="Segoe UI Web (East European)"/>
              </a:rPr>
              <a:t>Sıkışma belirtileri</a:t>
            </a:r>
          </a:p>
          <a:p>
            <a:r>
              <a:rPr lang="tr-TR" dirty="0">
                <a:latin typeface="Segoe UI Web (East European)"/>
              </a:rPr>
              <a:t>Genelde lekelenme tarzı düşük hacimli idrar kaçırma</a:t>
            </a:r>
          </a:p>
          <a:p>
            <a:r>
              <a:rPr lang="tr-TR" dirty="0">
                <a:latin typeface="Segoe UI Web (East European)"/>
              </a:rPr>
              <a:t>İdrarı tutmaya çalışma manevraları</a:t>
            </a:r>
          </a:p>
          <a:p>
            <a:r>
              <a:rPr lang="tr-TR" dirty="0">
                <a:latin typeface="Segoe UI Web (East European)"/>
              </a:rPr>
              <a:t>İdrar yolu enfeksiyonları</a:t>
            </a:r>
          </a:p>
          <a:p>
            <a:r>
              <a:rPr lang="tr-TR" dirty="0" err="1">
                <a:latin typeface="Segoe UI Web (East European)"/>
              </a:rPr>
              <a:t>Vulvovaginit</a:t>
            </a:r>
            <a:endParaRPr lang="tr-TR" dirty="0">
              <a:latin typeface="Segoe UI Web (East European)"/>
            </a:endParaRPr>
          </a:p>
          <a:p>
            <a:endParaRPr lang="tr-TR" dirty="0">
              <a:latin typeface="Segoe UI Web (East European)"/>
            </a:endParaRPr>
          </a:p>
          <a:p>
            <a:endParaRPr lang="tr-TR" dirty="0">
              <a:latin typeface="Segoe UI Web (East European)"/>
            </a:endParaRPr>
          </a:p>
          <a:p>
            <a:endParaRPr lang="tr-TR" dirty="0">
              <a:effectLst/>
              <a:latin typeface="Segoe UI Web (East European)"/>
            </a:endParaRPr>
          </a:p>
          <a:p>
            <a:endParaRPr lang="tr-TR" dirty="0"/>
          </a:p>
        </p:txBody>
      </p:sp>
    </p:spTree>
    <p:extLst>
      <p:ext uri="{BB962C8B-B14F-4D97-AF65-F5344CB8AC3E}">
        <p14:creationId xmlns:p14="http://schemas.microsoft.com/office/powerpoint/2010/main" val="1676669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C61EA5-D62E-4B12-8C79-FDB12816AB9F}"/>
              </a:ext>
            </a:extLst>
          </p:cNvPr>
          <p:cNvSpPr>
            <a:spLocks noGrp="1"/>
          </p:cNvSpPr>
          <p:nvPr>
            <p:ph type="title"/>
          </p:nvPr>
        </p:nvSpPr>
        <p:spPr/>
        <p:txBody>
          <a:bodyPr>
            <a:normAutofit/>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Diurna</a:t>
            </a:r>
            <a:endParaRPr lang="tr-TR" dirty="0"/>
          </a:p>
        </p:txBody>
      </p:sp>
      <p:sp>
        <p:nvSpPr>
          <p:cNvPr id="3" name="İçerik Yer Tutucusu 2">
            <a:extLst>
              <a:ext uri="{FF2B5EF4-FFF2-40B4-BE49-F238E27FC236}">
                <a16:creationId xmlns:a16="http://schemas.microsoft.com/office/drawing/2014/main" id="{35304A0D-F44E-419F-862E-D75039BA07EC}"/>
              </a:ext>
            </a:extLst>
          </p:cNvPr>
          <p:cNvSpPr>
            <a:spLocks noGrp="1"/>
          </p:cNvSpPr>
          <p:nvPr>
            <p:ph idx="1"/>
          </p:nvPr>
        </p:nvSpPr>
        <p:spPr/>
        <p:txBody>
          <a:bodyPr>
            <a:normAutofit/>
          </a:bodyPr>
          <a:lstStyle/>
          <a:p>
            <a:pPr marL="0" indent="0">
              <a:buNone/>
            </a:pPr>
            <a:r>
              <a:rPr lang="tr-TR" b="1" i="1" dirty="0">
                <a:effectLst/>
              </a:rPr>
              <a:t>İşeme Ertelemesi</a:t>
            </a:r>
          </a:p>
          <a:p>
            <a:pPr marL="0" indent="0">
              <a:buNone/>
            </a:pPr>
            <a:endParaRPr lang="tr-TR" b="1" i="1" dirty="0"/>
          </a:p>
          <a:p>
            <a:r>
              <a:rPr lang="tr-TR" dirty="0"/>
              <a:t>İşeme sıklığı azdır (günde beşten az)</a:t>
            </a:r>
          </a:p>
          <a:p>
            <a:r>
              <a:rPr lang="tr-TR" dirty="0">
                <a:effectLst/>
              </a:rPr>
              <a:t>Bazı durumlarda erteleme (oyun, ders saati vb.)</a:t>
            </a:r>
          </a:p>
          <a:p>
            <a:r>
              <a:rPr lang="tr-TR" dirty="0"/>
              <a:t>Artan ertelemeyle birlikte idrar tutma manevraları</a:t>
            </a:r>
          </a:p>
          <a:p>
            <a:r>
              <a:rPr lang="tr-TR" dirty="0">
                <a:effectLst/>
              </a:rPr>
              <a:t>İşeme başlangıcında ve sırasında tekrarlayan ıkınma</a:t>
            </a:r>
          </a:p>
          <a:p>
            <a:r>
              <a:rPr lang="tr-TR" dirty="0">
                <a:effectLst/>
              </a:rPr>
              <a:t>Aralıklı ve bölünmüş idrar akışı</a:t>
            </a:r>
          </a:p>
          <a:p>
            <a:r>
              <a:rPr lang="tr-TR" dirty="0">
                <a:effectLst/>
              </a:rPr>
              <a:t>Kabızlık ve </a:t>
            </a:r>
            <a:r>
              <a:rPr lang="tr-TR" dirty="0" err="1">
                <a:effectLst/>
              </a:rPr>
              <a:t>enkopezis</a:t>
            </a:r>
            <a:r>
              <a:rPr lang="tr-TR" dirty="0">
                <a:effectLst/>
              </a:rPr>
              <a:t> yaygındır.</a:t>
            </a:r>
          </a:p>
          <a:p>
            <a:endParaRPr lang="tr-TR" dirty="0">
              <a:effectLst/>
            </a:endParaRPr>
          </a:p>
          <a:p>
            <a:endParaRPr lang="tr-TR" dirty="0">
              <a:effectLst/>
            </a:endParaRPr>
          </a:p>
          <a:p>
            <a:endParaRPr lang="tr-TR" dirty="0">
              <a:effectLst/>
            </a:endParaRPr>
          </a:p>
          <a:p>
            <a:endParaRPr lang="tr-TR" dirty="0"/>
          </a:p>
          <a:p>
            <a:endParaRPr lang="tr-TR" dirty="0"/>
          </a:p>
        </p:txBody>
      </p:sp>
    </p:spTree>
    <p:extLst>
      <p:ext uri="{BB962C8B-B14F-4D97-AF65-F5344CB8AC3E}">
        <p14:creationId xmlns:p14="http://schemas.microsoft.com/office/powerpoint/2010/main" val="3248195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F2311C-B1A1-41AA-AFA3-8AFAF7E2B478}"/>
              </a:ext>
            </a:extLst>
          </p:cNvPr>
          <p:cNvSpPr>
            <a:spLocks noGrp="1"/>
          </p:cNvSpPr>
          <p:nvPr>
            <p:ph type="title"/>
          </p:nvPr>
        </p:nvSpPr>
        <p:spPr/>
        <p:txBody>
          <a:bodyPr/>
          <a:lstStyle/>
          <a:p>
            <a:r>
              <a:rPr lang="tr-TR" dirty="0" err="1">
                <a:latin typeface="Times New Roman" panose="02020603050405020304" pitchFamily="18" charset="0"/>
                <a:cs typeface="Times New Roman" panose="02020603050405020304" pitchFamily="18" charset="0"/>
              </a:rPr>
              <a:t>Enürezis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Nokturna</a:t>
            </a:r>
            <a:endParaRPr lang="tr-TR" dirty="0"/>
          </a:p>
        </p:txBody>
      </p:sp>
      <p:sp>
        <p:nvSpPr>
          <p:cNvPr id="3" name="İçerik Yer Tutucusu 2">
            <a:extLst>
              <a:ext uri="{FF2B5EF4-FFF2-40B4-BE49-F238E27FC236}">
                <a16:creationId xmlns:a16="http://schemas.microsoft.com/office/drawing/2014/main" id="{7BF5E4D2-8202-4F66-A9FB-465195C9FCCD}"/>
              </a:ext>
            </a:extLst>
          </p:cNvPr>
          <p:cNvSpPr>
            <a:spLocks noGrp="1"/>
          </p:cNvSpPr>
          <p:nvPr>
            <p:ph idx="1"/>
          </p:nvPr>
        </p:nvSpPr>
        <p:spPr/>
        <p:txBody>
          <a:bodyPr/>
          <a:lstStyle/>
          <a:p>
            <a:endParaRPr lang="tr-TR" dirty="0">
              <a:effectLst/>
              <a:latin typeface="Segoe UI Web (East European)"/>
            </a:endParaRPr>
          </a:p>
          <a:p>
            <a:r>
              <a:rPr lang="tr-TR" dirty="0">
                <a:effectLst/>
                <a:latin typeface="Segoe UI Web (East European)"/>
              </a:rPr>
              <a:t>Türkiye'de 5-7 yaş arası sıklık %14,9</a:t>
            </a:r>
          </a:p>
          <a:p>
            <a:r>
              <a:rPr lang="tr-TR" dirty="0">
                <a:latin typeface="Segoe UI Web (East European)"/>
              </a:rPr>
              <a:t>Erkeklerde daha sık</a:t>
            </a:r>
          </a:p>
          <a:p>
            <a:r>
              <a:rPr lang="tr-TR" dirty="0">
                <a:effectLst/>
                <a:latin typeface="Segoe UI Web (East European)"/>
              </a:rPr>
              <a:t>Derin uyku ve zor uyarılma</a:t>
            </a:r>
          </a:p>
          <a:p>
            <a:r>
              <a:rPr lang="tr-TR" dirty="0">
                <a:effectLst/>
                <a:latin typeface="Segoe UI Web (East European)"/>
              </a:rPr>
              <a:t>Büyük ıslak hacimler </a:t>
            </a:r>
          </a:p>
          <a:p>
            <a:r>
              <a:rPr lang="tr-TR" dirty="0">
                <a:effectLst/>
                <a:latin typeface="Segoe UI Web (East European)"/>
              </a:rPr>
              <a:t>Gün boyunca normal mesane fonksiyonu</a:t>
            </a:r>
          </a:p>
          <a:p>
            <a:pPr marL="0" indent="0">
              <a:buNone/>
            </a:pPr>
            <a:r>
              <a:rPr lang="tr-TR" dirty="0">
                <a:effectLst/>
                <a:latin typeface="Segoe UI Web (East European)"/>
              </a:rPr>
              <a:t> </a:t>
            </a:r>
            <a:endParaRPr lang="tr-TR" dirty="0"/>
          </a:p>
        </p:txBody>
      </p:sp>
    </p:spTree>
    <p:extLst>
      <p:ext uri="{BB962C8B-B14F-4D97-AF65-F5344CB8AC3E}">
        <p14:creationId xmlns:p14="http://schemas.microsoft.com/office/powerpoint/2010/main" val="1307502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ENÜREZİS Etiyoloji ve Risk Faktörleri</a:t>
            </a:r>
          </a:p>
        </p:txBody>
      </p:sp>
      <p:sp>
        <p:nvSpPr>
          <p:cNvPr id="3" name="İçerik Yer Tutucusu 2"/>
          <p:cNvSpPr>
            <a:spLocks noGrp="1"/>
          </p:cNvSpPr>
          <p:nvPr>
            <p:ph idx="1"/>
          </p:nvPr>
        </p:nvSpPr>
        <p:spPr/>
        <p:txBody>
          <a:bodyPr>
            <a:normAutofit/>
          </a:bodyPr>
          <a:lstStyle/>
          <a:p>
            <a:r>
              <a:rPr lang="tr-TR" dirty="0"/>
              <a:t>Genetik etkenler, ailesel yatkınlık</a:t>
            </a:r>
          </a:p>
          <a:p>
            <a:pPr lvl="1"/>
            <a:r>
              <a:rPr lang="tr-TR" dirty="0"/>
              <a:t>Belirgin bir genetik bileşen bulunurken (</a:t>
            </a:r>
            <a:r>
              <a:rPr lang="tr-TR" dirty="0" err="1"/>
              <a:t>enürezis</a:t>
            </a:r>
            <a:r>
              <a:rPr lang="tr-TR" dirty="0"/>
              <a:t> </a:t>
            </a:r>
            <a:r>
              <a:rPr lang="tr-TR" dirty="0" err="1"/>
              <a:t>nokturna</a:t>
            </a:r>
            <a:r>
              <a:rPr lang="tr-TR" dirty="0"/>
              <a:t> ve </a:t>
            </a:r>
            <a:r>
              <a:rPr lang="tr-TR" dirty="0" err="1"/>
              <a:t>urge</a:t>
            </a:r>
            <a:r>
              <a:rPr lang="tr-TR" dirty="0"/>
              <a:t> </a:t>
            </a:r>
            <a:r>
              <a:rPr lang="tr-TR" dirty="0" err="1"/>
              <a:t>inkontinans</a:t>
            </a:r>
            <a:r>
              <a:rPr lang="tr-TR" dirty="0"/>
              <a:t>)</a:t>
            </a:r>
          </a:p>
          <a:p>
            <a:pPr lvl="1"/>
            <a:r>
              <a:rPr lang="tr-TR" dirty="0"/>
              <a:t>hem genetik hem de çevresel faktörler söz konusudur (ikincil </a:t>
            </a:r>
            <a:r>
              <a:rPr lang="tr-TR" dirty="0" err="1"/>
              <a:t>enürezis</a:t>
            </a:r>
            <a:r>
              <a:rPr lang="tr-TR" dirty="0"/>
              <a:t>)</a:t>
            </a:r>
          </a:p>
          <a:p>
            <a:pPr lvl="1"/>
            <a:r>
              <a:rPr lang="tr-TR" dirty="0"/>
              <a:t>bazıları ise çoğunlukla çevresel faktörlerden etkilenir (işeme erteleme).</a:t>
            </a:r>
          </a:p>
          <a:p>
            <a:r>
              <a:rPr lang="tr-TR" dirty="0">
                <a:effectLst/>
                <a:latin typeface="Segoe UI Web (East European)"/>
              </a:rPr>
              <a:t>Kromozom 12, 13, 22 üzerindeki bölgeler – EN</a:t>
            </a:r>
          </a:p>
          <a:p>
            <a:r>
              <a:rPr lang="tr-TR" dirty="0">
                <a:latin typeface="Segoe UI Web (East European)"/>
              </a:rPr>
              <a:t>Kromozom 17- </a:t>
            </a:r>
            <a:r>
              <a:rPr lang="tr-TR" dirty="0" err="1">
                <a:latin typeface="Segoe UI Web (East European)"/>
              </a:rPr>
              <a:t>Urge</a:t>
            </a:r>
            <a:r>
              <a:rPr lang="tr-TR" dirty="0">
                <a:latin typeface="Segoe UI Web (East European)"/>
              </a:rPr>
              <a:t> </a:t>
            </a:r>
            <a:r>
              <a:rPr lang="tr-TR" dirty="0" err="1">
                <a:latin typeface="Segoe UI Web (East European)"/>
              </a:rPr>
              <a:t>inkontinans</a:t>
            </a:r>
            <a:endParaRPr lang="tr-TR" dirty="0">
              <a:effectLst/>
              <a:latin typeface="Segoe UI Web (East European)"/>
            </a:endParaRPr>
          </a:p>
          <a:p>
            <a:endParaRPr lang="tr-TR" dirty="0">
              <a:effectLst/>
              <a:latin typeface="Segoe UI Web (East European)"/>
            </a:endParaRPr>
          </a:p>
          <a:p>
            <a:endParaRPr lang="tr-TR" dirty="0"/>
          </a:p>
          <a:p>
            <a:pPr lvl="1"/>
            <a:endParaRPr lang="tr-TR" dirty="0"/>
          </a:p>
        </p:txBody>
      </p:sp>
    </p:spTree>
    <p:extLst>
      <p:ext uri="{BB962C8B-B14F-4D97-AF65-F5344CB8AC3E}">
        <p14:creationId xmlns:p14="http://schemas.microsoft.com/office/powerpoint/2010/main" val="4217637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ENÜREZİS Etiyoloji ve Risk Faktörleri</a:t>
            </a:r>
          </a:p>
        </p:txBody>
      </p:sp>
      <p:sp>
        <p:nvSpPr>
          <p:cNvPr id="3" name="İçerik Yer Tutucusu 2"/>
          <p:cNvSpPr>
            <a:spLocks noGrp="1"/>
          </p:cNvSpPr>
          <p:nvPr>
            <p:ph idx="1"/>
          </p:nvPr>
        </p:nvSpPr>
        <p:spPr/>
        <p:txBody>
          <a:bodyPr>
            <a:normAutofit/>
          </a:bodyPr>
          <a:lstStyle/>
          <a:p>
            <a:r>
              <a:rPr lang="tr-TR" dirty="0"/>
              <a:t>Mesane fizyolojisi ile ilgili sorunlar</a:t>
            </a:r>
          </a:p>
          <a:p>
            <a:pPr lvl="3"/>
            <a:r>
              <a:rPr lang="tr-TR" dirty="0"/>
              <a:t>Ani, istemsiz mesane </a:t>
            </a:r>
            <a:r>
              <a:rPr lang="tr-TR" dirty="0" err="1"/>
              <a:t>detrüsör</a:t>
            </a:r>
            <a:r>
              <a:rPr lang="tr-TR" dirty="0"/>
              <a:t> kası kasılmaları       Ani sıkışma hissi</a:t>
            </a:r>
          </a:p>
          <a:p>
            <a:pPr lvl="3"/>
            <a:r>
              <a:rPr lang="tr-TR" dirty="0"/>
              <a:t>Azalmış fonksiyonel mesane kapasitesi        Mesane dolmadan idrar yapma ihtiyacı</a:t>
            </a:r>
          </a:p>
          <a:p>
            <a:r>
              <a:rPr lang="tr-TR" dirty="0" err="1"/>
              <a:t>Arjinin</a:t>
            </a:r>
            <a:r>
              <a:rPr lang="tr-TR" dirty="0"/>
              <a:t> </a:t>
            </a:r>
            <a:r>
              <a:rPr lang="tr-TR" dirty="0" err="1"/>
              <a:t>vazopressin-antidiüretik</a:t>
            </a:r>
            <a:r>
              <a:rPr lang="tr-TR" dirty="0"/>
              <a:t> hormon (AVP) salınımına ilişkin sorunlar</a:t>
            </a:r>
          </a:p>
          <a:p>
            <a:pPr lvl="3"/>
            <a:r>
              <a:rPr lang="tr-TR" dirty="0"/>
              <a:t>Normalde olması beklenen </a:t>
            </a:r>
            <a:r>
              <a:rPr lang="tr-TR" dirty="0" err="1"/>
              <a:t>nokturnal</a:t>
            </a:r>
            <a:r>
              <a:rPr lang="tr-TR" dirty="0"/>
              <a:t> AVP zirvesinin olmaması      </a:t>
            </a:r>
            <a:r>
              <a:rPr lang="tr-TR" dirty="0" err="1"/>
              <a:t>Nokturnal</a:t>
            </a:r>
            <a:r>
              <a:rPr lang="tr-TR" dirty="0"/>
              <a:t> </a:t>
            </a:r>
            <a:r>
              <a:rPr lang="tr-TR" dirty="0" err="1"/>
              <a:t>Poliüri</a:t>
            </a:r>
            <a:endParaRPr lang="tr-TR" dirty="0"/>
          </a:p>
          <a:p>
            <a:r>
              <a:rPr lang="tr-TR" dirty="0"/>
              <a:t>Uyanma eşiğinin yüksek olması?</a:t>
            </a:r>
          </a:p>
          <a:p>
            <a:pPr lvl="2"/>
            <a:r>
              <a:rPr lang="tr-TR" dirty="0"/>
              <a:t>Yatağın ıslatılması çoğunlukla gecenin ilk yarısında (ilk 3 saat içinde) ve </a:t>
            </a:r>
            <a:r>
              <a:rPr lang="tr-TR" dirty="0" err="1"/>
              <a:t>non</a:t>
            </a:r>
            <a:r>
              <a:rPr lang="tr-TR" dirty="0"/>
              <a:t>-REM dönemde olur.</a:t>
            </a:r>
          </a:p>
          <a:p>
            <a:r>
              <a:rPr lang="tr-TR" dirty="0"/>
              <a:t>Erken başlatılan ve uygunsuz tuvalet eğitimi (özellikle EN)</a:t>
            </a:r>
          </a:p>
          <a:p>
            <a:endParaRPr lang="tr-TR" dirty="0"/>
          </a:p>
          <a:p>
            <a:endParaRPr lang="tr-TR" dirty="0"/>
          </a:p>
        </p:txBody>
      </p:sp>
      <p:cxnSp>
        <p:nvCxnSpPr>
          <p:cNvPr id="5" name="4 Düz Ok Bağlayıcısı"/>
          <p:cNvCxnSpPr/>
          <p:nvPr/>
        </p:nvCxnSpPr>
        <p:spPr>
          <a:xfrm>
            <a:off x="6758755" y="2607839"/>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Düz Ok Bağlayıcısı"/>
          <p:cNvCxnSpPr/>
          <p:nvPr/>
        </p:nvCxnSpPr>
        <p:spPr>
          <a:xfrm>
            <a:off x="8290790" y="4024568"/>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6 Düz Ok Bağlayıcısı"/>
          <p:cNvCxnSpPr/>
          <p:nvPr/>
        </p:nvCxnSpPr>
        <p:spPr>
          <a:xfrm>
            <a:off x="6129097" y="2882310"/>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4825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a:t>ENÜREZİS Etiyoloji ve Risk Faktörleri</a:t>
            </a:r>
          </a:p>
        </p:txBody>
      </p:sp>
      <p:sp>
        <p:nvSpPr>
          <p:cNvPr id="3" name="İçerik Yer Tutucusu 2"/>
          <p:cNvSpPr>
            <a:spLocks noGrp="1"/>
          </p:cNvSpPr>
          <p:nvPr>
            <p:ph idx="1"/>
          </p:nvPr>
        </p:nvSpPr>
        <p:spPr/>
        <p:txBody>
          <a:bodyPr>
            <a:normAutofit/>
          </a:bodyPr>
          <a:lstStyle/>
          <a:p>
            <a:endParaRPr lang="tr-TR" dirty="0"/>
          </a:p>
          <a:p>
            <a:r>
              <a:rPr lang="tr-TR" dirty="0"/>
              <a:t>Bazı </a:t>
            </a:r>
            <a:r>
              <a:rPr lang="tr-TR" dirty="0" err="1"/>
              <a:t>psikososyal</a:t>
            </a:r>
            <a:r>
              <a:rPr lang="tr-TR" dirty="0"/>
              <a:t> değişkenler</a:t>
            </a:r>
          </a:p>
          <a:p>
            <a:pPr lvl="3"/>
            <a:r>
              <a:rPr lang="tr-TR" sz="2800" dirty="0"/>
              <a:t>Kardeş doğumu ile başlayan ikincil </a:t>
            </a:r>
            <a:r>
              <a:rPr lang="tr-TR" sz="2800" dirty="0" err="1"/>
              <a:t>enürezis</a:t>
            </a:r>
            <a:r>
              <a:rPr lang="tr-TR" sz="2800" dirty="0"/>
              <a:t> bir regresyon belirtisi olabilmekte</a:t>
            </a:r>
          </a:p>
          <a:p>
            <a:pPr lvl="3"/>
            <a:r>
              <a:rPr lang="tr-TR" sz="2800" dirty="0"/>
              <a:t>Aşırı temiz, titiz, düzenli bir annenin baskılı tuvalet eğitimine karşı pasif agresif bir tepki niteliği taşıyabilmekte</a:t>
            </a:r>
          </a:p>
          <a:p>
            <a:pPr lvl="3"/>
            <a:r>
              <a:rPr lang="tr-TR" sz="2800" dirty="0"/>
              <a:t>Ailede ölümler, ayrılıklar, geçimsizlikler, hastalıklar ya da okulda başarısızlıklar </a:t>
            </a:r>
          </a:p>
          <a:p>
            <a:endParaRPr lang="tr-TR" dirty="0"/>
          </a:p>
        </p:txBody>
      </p:sp>
    </p:spTree>
    <p:extLst>
      <p:ext uri="{BB962C8B-B14F-4D97-AF65-F5344CB8AC3E}">
        <p14:creationId xmlns:p14="http://schemas.microsoft.com/office/powerpoint/2010/main" val="4719561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CE9025-11A8-4A50-879A-7BBB68D526C3}"/>
              </a:ext>
            </a:extLst>
          </p:cNvPr>
          <p:cNvSpPr>
            <a:spLocks noGrp="1"/>
          </p:cNvSpPr>
          <p:nvPr>
            <p:ph type="title"/>
          </p:nvPr>
        </p:nvSpPr>
        <p:spPr/>
        <p:txBody>
          <a:bodyPr/>
          <a:lstStyle/>
          <a:p>
            <a:r>
              <a:rPr lang="tr-TR" dirty="0" err="1"/>
              <a:t>Enürezis</a:t>
            </a:r>
            <a:r>
              <a:rPr lang="tr-TR" dirty="0"/>
              <a:t> </a:t>
            </a:r>
            <a:r>
              <a:rPr lang="tr-TR" dirty="0" err="1"/>
              <a:t>Komorbiditeler</a:t>
            </a:r>
            <a:endParaRPr lang="tr-TR" dirty="0"/>
          </a:p>
        </p:txBody>
      </p:sp>
      <p:sp>
        <p:nvSpPr>
          <p:cNvPr id="3" name="İçerik Yer Tutucusu 2">
            <a:extLst>
              <a:ext uri="{FF2B5EF4-FFF2-40B4-BE49-F238E27FC236}">
                <a16:creationId xmlns:a16="http://schemas.microsoft.com/office/drawing/2014/main" id="{3FCB4007-EA69-42C4-912F-613F135241C4}"/>
              </a:ext>
            </a:extLst>
          </p:cNvPr>
          <p:cNvSpPr>
            <a:spLocks noGrp="1"/>
          </p:cNvSpPr>
          <p:nvPr>
            <p:ph idx="1"/>
          </p:nvPr>
        </p:nvSpPr>
        <p:spPr/>
        <p:txBody>
          <a:bodyPr/>
          <a:lstStyle/>
          <a:p>
            <a:endParaRPr lang="tr-TR" dirty="0"/>
          </a:p>
          <a:p>
            <a:r>
              <a:rPr lang="tr-TR" dirty="0"/>
              <a:t>Eliminasyon bozukluğu olan çocuklarda psikiyatrik bozukluklar 2-5 kat daha fazla (EP&gt;ED&gt;EN).</a:t>
            </a:r>
          </a:p>
          <a:p>
            <a:r>
              <a:rPr lang="tr-TR" dirty="0" err="1">
                <a:latin typeface="Segoe UI Web (East European)"/>
              </a:rPr>
              <a:t>Diurinal</a:t>
            </a:r>
            <a:r>
              <a:rPr lang="tr-TR" dirty="0">
                <a:latin typeface="Segoe UI Web (East European)"/>
              </a:rPr>
              <a:t> tipte </a:t>
            </a:r>
            <a:r>
              <a:rPr lang="tr-TR" dirty="0" err="1">
                <a:latin typeface="Segoe UI Web (East European)"/>
              </a:rPr>
              <a:t>noktrunal</a:t>
            </a:r>
            <a:r>
              <a:rPr lang="tr-TR" dirty="0">
                <a:latin typeface="Segoe UI Web (East European)"/>
              </a:rPr>
              <a:t> tipe göre </a:t>
            </a:r>
            <a:r>
              <a:rPr lang="tr-TR" dirty="0" err="1">
                <a:latin typeface="Segoe UI Web (East European)"/>
              </a:rPr>
              <a:t>komorbitdite</a:t>
            </a:r>
            <a:r>
              <a:rPr lang="tr-TR" dirty="0">
                <a:latin typeface="Segoe UI Web (East European)"/>
              </a:rPr>
              <a:t> daha sık</a:t>
            </a:r>
          </a:p>
          <a:p>
            <a:r>
              <a:rPr lang="tr-TR" dirty="0">
                <a:effectLst/>
                <a:latin typeface="Segoe UI Web (East European)"/>
              </a:rPr>
              <a:t>En sık görülen </a:t>
            </a:r>
            <a:r>
              <a:rPr lang="tr-TR" dirty="0" err="1">
                <a:effectLst/>
                <a:latin typeface="Segoe UI Web (East European)"/>
              </a:rPr>
              <a:t>komorbidite</a:t>
            </a:r>
            <a:r>
              <a:rPr lang="tr-TR" dirty="0">
                <a:effectLst/>
                <a:latin typeface="Segoe UI Web (East European)"/>
              </a:rPr>
              <a:t>: DEHB</a:t>
            </a:r>
          </a:p>
          <a:p>
            <a:r>
              <a:rPr lang="tr-TR" dirty="0">
                <a:latin typeface="Segoe UI Web (East European)"/>
              </a:rPr>
              <a:t>KOKGB, davranış bozuklukları</a:t>
            </a:r>
          </a:p>
          <a:p>
            <a:r>
              <a:rPr lang="tr-TR" dirty="0" err="1">
                <a:latin typeface="Segoe UI Web (East European)"/>
              </a:rPr>
              <a:t>Anksiyete</a:t>
            </a:r>
            <a:r>
              <a:rPr lang="tr-TR" dirty="0">
                <a:latin typeface="Segoe UI Web (East European)"/>
              </a:rPr>
              <a:t> bozuklukları, depresyon, düşük benlik saygısı</a:t>
            </a:r>
            <a:endParaRPr lang="tr-TR" dirty="0">
              <a:effectLst/>
              <a:latin typeface="Segoe UI Web (East European)"/>
            </a:endParaRPr>
          </a:p>
          <a:p>
            <a:endParaRPr lang="tr-TR" dirty="0">
              <a:effectLst/>
              <a:latin typeface="Segoe UI Web (East European)"/>
            </a:endParaRPr>
          </a:p>
          <a:p>
            <a:endParaRPr lang="tr-TR" dirty="0"/>
          </a:p>
          <a:p>
            <a:endParaRPr lang="tr-TR" b="1" dirty="0"/>
          </a:p>
        </p:txBody>
      </p:sp>
    </p:spTree>
    <p:extLst>
      <p:ext uri="{BB962C8B-B14F-4D97-AF65-F5344CB8AC3E}">
        <p14:creationId xmlns:p14="http://schemas.microsoft.com/office/powerpoint/2010/main" val="6197403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Enürezis</a:t>
            </a:r>
            <a:r>
              <a:rPr lang="tr-TR" sz="4000" dirty="0">
                <a:latin typeface="Times New Roman" panose="02020603050405020304" pitchFamily="18" charset="0"/>
                <a:cs typeface="Times New Roman" panose="02020603050405020304" pitchFamily="18" charset="0"/>
              </a:rPr>
              <a:t> Tanı</a:t>
            </a:r>
            <a:endParaRPr lang="tr-TR" sz="4000" dirty="0"/>
          </a:p>
        </p:txBody>
      </p:sp>
      <p:sp>
        <p:nvSpPr>
          <p:cNvPr id="3" name="2 İçerik Yer Tutucusu"/>
          <p:cNvSpPr>
            <a:spLocks noGrp="1"/>
          </p:cNvSpPr>
          <p:nvPr>
            <p:ph idx="1"/>
          </p:nvPr>
        </p:nvSpPr>
        <p:spPr/>
        <p:txBody>
          <a:bodyPr>
            <a:normAutofit fontScale="85000" lnSpcReduction="20000"/>
          </a:bodyPr>
          <a:lstStyle/>
          <a:p>
            <a:pPr marL="0" indent="0">
              <a:buNone/>
            </a:pPr>
            <a:endParaRPr lang="tr-TR" b="1" dirty="0">
              <a:solidFill>
                <a:srgbClr val="7030A0"/>
              </a:solidFill>
            </a:endParaRPr>
          </a:p>
          <a:p>
            <a:r>
              <a:rPr lang="tr-TR" b="1" dirty="0">
                <a:solidFill>
                  <a:srgbClr val="7030A0"/>
                </a:solidFill>
              </a:rPr>
              <a:t>Ayrıntılı öykü, </a:t>
            </a:r>
          </a:p>
          <a:p>
            <a:r>
              <a:rPr lang="tr-TR" b="1" dirty="0">
                <a:solidFill>
                  <a:srgbClr val="7030A0"/>
                </a:solidFill>
              </a:rPr>
              <a:t>Fizik Muayene, gerekli durumlarda TİT, USG-</a:t>
            </a:r>
          </a:p>
          <a:p>
            <a:pPr>
              <a:buNone/>
            </a:pPr>
            <a:r>
              <a:rPr lang="tr-TR" sz="2800" dirty="0"/>
              <a:t>Organik sorunlar dışlanmalı!</a:t>
            </a:r>
          </a:p>
          <a:p>
            <a:r>
              <a:rPr lang="tr-TR" sz="2800" dirty="0"/>
              <a:t>DM, </a:t>
            </a:r>
            <a:r>
              <a:rPr lang="tr-TR" sz="2800" dirty="0" err="1"/>
              <a:t>diabetes</a:t>
            </a:r>
            <a:r>
              <a:rPr lang="tr-TR" sz="2800" dirty="0"/>
              <a:t> </a:t>
            </a:r>
            <a:r>
              <a:rPr lang="tr-TR" sz="2800" dirty="0" err="1"/>
              <a:t>insipitus</a:t>
            </a:r>
            <a:r>
              <a:rPr lang="tr-TR" sz="2800" dirty="0"/>
              <a:t>, </a:t>
            </a:r>
            <a:r>
              <a:rPr lang="tr-TR" sz="2800" dirty="0" err="1"/>
              <a:t>hipertiroidi</a:t>
            </a:r>
            <a:r>
              <a:rPr lang="tr-TR" sz="2800" dirty="0"/>
              <a:t>, kronik böbrek hastalığı ile uyumlu olabilecek öykülere dikkat!</a:t>
            </a:r>
          </a:p>
          <a:p>
            <a:r>
              <a:rPr lang="tr-TR" sz="2800" dirty="0"/>
              <a:t>Epilepsi</a:t>
            </a:r>
          </a:p>
          <a:p>
            <a:r>
              <a:rPr lang="tr-TR" sz="2800" dirty="0" err="1"/>
              <a:t>Diüretikler</a:t>
            </a:r>
            <a:r>
              <a:rPr lang="tr-TR" sz="2800" dirty="0"/>
              <a:t> ya da lityum gibi </a:t>
            </a:r>
            <a:r>
              <a:rPr lang="tr-TR" sz="2800" dirty="0" err="1"/>
              <a:t>poliüri</a:t>
            </a:r>
            <a:r>
              <a:rPr lang="tr-TR" sz="2800" dirty="0"/>
              <a:t> yapabilecek ilaçlar</a:t>
            </a:r>
          </a:p>
          <a:p>
            <a:r>
              <a:rPr lang="tr-TR" sz="2800" dirty="0"/>
              <a:t>İdrar yolu enfeksiyonları    mesane </a:t>
            </a:r>
            <a:r>
              <a:rPr lang="tr-TR" sz="2800" dirty="0" err="1"/>
              <a:t>irritabilitesini</a:t>
            </a:r>
            <a:r>
              <a:rPr lang="tr-TR" sz="2800" dirty="0"/>
              <a:t> artırarak </a:t>
            </a:r>
            <a:r>
              <a:rPr lang="tr-TR" sz="2800" dirty="0" err="1"/>
              <a:t>inkontinansa</a:t>
            </a:r>
            <a:r>
              <a:rPr lang="tr-TR" sz="2800" dirty="0"/>
              <a:t> yol açabilir.</a:t>
            </a:r>
          </a:p>
          <a:p>
            <a:r>
              <a:rPr lang="tr-TR" sz="2800" dirty="0"/>
              <a:t>İdrar yollarının anatomik sorunları</a:t>
            </a:r>
          </a:p>
          <a:p>
            <a:pPr algn="ctr">
              <a:buNone/>
            </a:pPr>
            <a:endParaRPr lang="tr-TR" sz="2800" b="1" dirty="0">
              <a:solidFill>
                <a:srgbClr val="7030A0"/>
              </a:solidFill>
            </a:endParaRPr>
          </a:p>
          <a:p>
            <a:endParaRPr lang="tr-TR" dirty="0"/>
          </a:p>
        </p:txBody>
      </p:sp>
      <p:cxnSp>
        <p:nvCxnSpPr>
          <p:cNvPr id="5" name="4 Düz Ok Bağlayıcısı"/>
          <p:cNvCxnSpPr/>
          <p:nvPr/>
        </p:nvCxnSpPr>
        <p:spPr>
          <a:xfrm>
            <a:off x="4726404" y="4044873"/>
            <a:ext cx="190501"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58472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Enürezis</a:t>
            </a:r>
            <a:r>
              <a:rPr lang="tr-TR" sz="4000" dirty="0">
                <a:latin typeface="Times New Roman" panose="02020603050405020304" pitchFamily="18" charset="0"/>
                <a:cs typeface="Times New Roman" panose="02020603050405020304" pitchFamily="18" charset="0"/>
              </a:rPr>
              <a:t> Tanı</a:t>
            </a:r>
            <a:endParaRPr lang="tr-TR" sz="4000" dirty="0"/>
          </a:p>
        </p:txBody>
      </p:sp>
      <p:sp>
        <p:nvSpPr>
          <p:cNvPr id="3" name="2 İçerik Yer Tutucusu"/>
          <p:cNvSpPr>
            <a:spLocks noGrp="1"/>
          </p:cNvSpPr>
          <p:nvPr>
            <p:ph idx="1"/>
          </p:nvPr>
        </p:nvSpPr>
        <p:spPr/>
        <p:txBody>
          <a:bodyPr>
            <a:normAutofit/>
          </a:bodyPr>
          <a:lstStyle/>
          <a:p>
            <a:pPr marL="0" indent="0">
              <a:buNone/>
            </a:pPr>
            <a:endParaRPr lang="tr-TR" b="1" dirty="0">
              <a:solidFill>
                <a:srgbClr val="7030A0"/>
              </a:solidFill>
            </a:endParaRPr>
          </a:p>
          <a:p>
            <a:endParaRPr lang="tr-TR" sz="2800" dirty="0"/>
          </a:p>
          <a:p>
            <a:pPr algn="ctr">
              <a:buNone/>
            </a:pPr>
            <a:endParaRPr lang="tr-TR" sz="2800" b="1" dirty="0">
              <a:solidFill>
                <a:srgbClr val="7030A0"/>
              </a:solidFill>
            </a:endParaRPr>
          </a:p>
          <a:p>
            <a:endParaRPr lang="tr-TR" dirty="0"/>
          </a:p>
        </p:txBody>
      </p:sp>
      <p:graphicFrame>
        <p:nvGraphicFramePr>
          <p:cNvPr id="4" name="Tablo 3">
            <a:extLst>
              <a:ext uri="{FF2B5EF4-FFF2-40B4-BE49-F238E27FC236}">
                <a16:creationId xmlns:a16="http://schemas.microsoft.com/office/drawing/2014/main" id="{DA76FDC4-10B1-40E9-A16B-9C0A7BB15272}"/>
              </a:ext>
            </a:extLst>
          </p:cNvPr>
          <p:cNvGraphicFramePr>
            <a:graphicFrameLocks noGrp="1"/>
          </p:cNvGraphicFramePr>
          <p:nvPr>
            <p:extLst>
              <p:ext uri="{D42A27DB-BD31-4B8C-83A1-F6EECF244321}">
                <p14:modId xmlns:p14="http://schemas.microsoft.com/office/powerpoint/2010/main" val="2426974892"/>
              </p:ext>
            </p:extLst>
          </p:nvPr>
        </p:nvGraphicFramePr>
        <p:xfrm>
          <a:off x="1620520" y="2333624"/>
          <a:ext cx="7899399" cy="4290693"/>
        </p:xfrm>
        <a:graphic>
          <a:graphicData uri="http://schemas.openxmlformats.org/drawingml/2006/table">
            <a:tbl>
              <a:tblPr firstRow="1" firstCol="1" bandRow="1">
                <a:tableStyleId>{5C22544A-7EE6-4342-B048-85BDC9FD1C3A}</a:tableStyleId>
              </a:tblPr>
              <a:tblGrid>
                <a:gridCol w="1034291">
                  <a:extLst>
                    <a:ext uri="{9D8B030D-6E8A-4147-A177-3AD203B41FA5}">
                      <a16:colId xmlns:a16="http://schemas.microsoft.com/office/drawing/2014/main" val="1766526097"/>
                    </a:ext>
                  </a:extLst>
                </a:gridCol>
                <a:gridCol w="686026">
                  <a:extLst>
                    <a:ext uri="{9D8B030D-6E8A-4147-A177-3AD203B41FA5}">
                      <a16:colId xmlns:a16="http://schemas.microsoft.com/office/drawing/2014/main" val="3506892280"/>
                    </a:ext>
                  </a:extLst>
                </a:gridCol>
                <a:gridCol w="1277511">
                  <a:extLst>
                    <a:ext uri="{9D8B030D-6E8A-4147-A177-3AD203B41FA5}">
                      <a16:colId xmlns:a16="http://schemas.microsoft.com/office/drawing/2014/main" val="2843907616"/>
                    </a:ext>
                  </a:extLst>
                </a:gridCol>
                <a:gridCol w="702187">
                  <a:extLst>
                    <a:ext uri="{9D8B030D-6E8A-4147-A177-3AD203B41FA5}">
                      <a16:colId xmlns:a16="http://schemas.microsoft.com/office/drawing/2014/main" val="4093959852"/>
                    </a:ext>
                  </a:extLst>
                </a:gridCol>
                <a:gridCol w="648857">
                  <a:extLst>
                    <a:ext uri="{9D8B030D-6E8A-4147-A177-3AD203B41FA5}">
                      <a16:colId xmlns:a16="http://schemas.microsoft.com/office/drawing/2014/main" val="2818386160"/>
                    </a:ext>
                  </a:extLst>
                </a:gridCol>
                <a:gridCol w="2668956">
                  <a:extLst>
                    <a:ext uri="{9D8B030D-6E8A-4147-A177-3AD203B41FA5}">
                      <a16:colId xmlns:a16="http://schemas.microsoft.com/office/drawing/2014/main" val="138587897"/>
                    </a:ext>
                  </a:extLst>
                </a:gridCol>
                <a:gridCol w="881571">
                  <a:extLst>
                    <a:ext uri="{9D8B030D-6E8A-4147-A177-3AD203B41FA5}">
                      <a16:colId xmlns:a16="http://schemas.microsoft.com/office/drawing/2014/main" val="2715386593"/>
                    </a:ext>
                  </a:extLst>
                </a:gridCol>
              </a:tblGrid>
              <a:tr h="781239">
                <a:tc>
                  <a:txBody>
                    <a:bodyPr/>
                    <a:lstStyle/>
                    <a:p>
                      <a:pPr>
                        <a:lnSpc>
                          <a:spcPct val="107000"/>
                        </a:lnSpc>
                        <a:spcAft>
                          <a:spcPts val="800"/>
                        </a:spcAft>
                      </a:pPr>
                      <a:r>
                        <a:rPr lang="tr-TR" sz="1100" dirty="0">
                          <a:effectLst/>
                        </a:rPr>
                        <a:t>zaman</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İdrar miktarı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İdrar yaparken kesilme/ıkınma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Islatma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Sıkışma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Gözlem</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Aldığı sıvı miktarı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49689270"/>
                  </a:ext>
                </a:extLst>
              </a:tr>
              <a:tr h="485172">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89383758"/>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137004"/>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33747326"/>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2926932"/>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08634468"/>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2682238"/>
                  </a:ext>
                </a:extLst>
              </a:tr>
              <a:tr h="504047">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tr-TR" sz="1100" dirty="0">
                          <a:effectLst/>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30665814"/>
                  </a:ext>
                </a:extLst>
              </a:tr>
            </a:tbl>
          </a:graphicData>
        </a:graphic>
      </p:graphicFrame>
      <p:sp>
        <p:nvSpPr>
          <p:cNvPr id="6" name="Rectangle 1">
            <a:extLst>
              <a:ext uri="{FF2B5EF4-FFF2-40B4-BE49-F238E27FC236}">
                <a16:creationId xmlns:a16="http://schemas.microsoft.com/office/drawing/2014/main" id="{2FA0C9E1-D11C-4829-B396-87858651A523}"/>
              </a:ext>
            </a:extLst>
          </p:cNvPr>
          <p:cNvSpPr>
            <a:spLocks noChangeArrowheads="1"/>
          </p:cNvSpPr>
          <p:nvPr/>
        </p:nvSpPr>
        <p:spPr bwMode="auto">
          <a:xfrm>
            <a:off x="1645920" y="1664237"/>
            <a:ext cx="7843519"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 saatlik Sıklık/Miktar Takip Çizelgesi</a:t>
            </a:r>
            <a:endParaRPr kumimoji="0" lang="tr-TR" altLang="tr-TR" sz="9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İsim </a:t>
            </a:r>
            <a:r>
              <a:rPr kumimoji="0" lang="tr-TR" altLang="tr-TR"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Soyisim</a:t>
            </a:r>
            <a:r>
              <a:rPr kumimoji="0" lang="tr-TR" altLang="tr-T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Yaş:</a:t>
            </a:r>
            <a:endParaRPr kumimoji="0" lang="tr-TR" altLang="tr-T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Tarih: </a:t>
            </a: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4120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3E1C1E-0E6F-4625-AA56-5749D36B8E76}"/>
              </a:ext>
            </a:extLst>
          </p:cNvPr>
          <p:cNvSpPr>
            <a:spLocks noGrp="1"/>
          </p:cNvSpPr>
          <p:nvPr>
            <p:ph type="title"/>
          </p:nvPr>
        </p:nvSpPr>
        <p:spPr/>
        <p:txBody>
          <a:bodyPr/>
          <a:lstStyle/>
          <a:p>
            <a:r>
              <a:rPr lang="tr-TR" dirty="0" err="1"/>
              <a:t>Enürezis</a:t>
            </a:r>
            <a:r>
              <a:rPr lang="tr-TR" dirty="0"/>
              <a:t>- Tedavide Genel İlkeler</a:t>
            </a:r>
          </a:p>
        </p:txBody>
      </p:sp>
      <p:sp>
        <p:nvSpPr>
          <p:cNvPr id="3" name="İçerik Yer Tutucusu 2">
            <a:extLst>
              <a:ext uri="{FF2B5EF4-FFF2-40B4-BE49-F238E27FC236}">
                <a16:creationId xmlns:a16="http://schemas.microsoft.com/office/drawing/2014/main" id="{27ED1F0E-B4B8-42B5-9B85-ABC4AD2A2EE0}"/>
              </a:ext>
            </a:extLst>
          </p:cNvPr>
          <p:cNvSpPr>
            <a:spLocks noGrp="1"/>
          </p:cNvSpPr>
          <p:nvPr>
            <p:ph idx="1"/>
          </p:nvPr>
        </p:nvSpPr>
        <p:spPr>
          <a:xfrm>
            <a:off x="756920" y="1989061"/>
            <a:ext cx="10947400" cy="4201064"/>
          </a:xfrm>
        </p:spPr>
        <p:txBody>
          <a:bodyPr>
            <a:normAutofit/>
          </a:bodyPr>
          <a:lstStyle/>
          <a:p>
            <a:r>
              <a:rPr lang="tr-TR" dirty="0"/>
              <a:t>Çocuk en az 5 yaşında olmalıdır, daha küçük çocuklar tedavi gerektirmez</a:t>
            </a:r>
          </a:p>
          <a:p>
            <a:r>
              <a:rPr lang="tr-TR" dirty="0" err="1"/>
              <a:t>Komorbid</a:t>
            </a:r>
            <a:r>
              <a:rPr lang="tr-TR" dirty="0"/>
              <a:t> bozukluklar, kanıta dayalı önerilere göre ayrı ayrı tedavi edilmelidir.</a:t>
            </a:r>
          </a:p>
          <a:p>
            <a:r>
              <a:rPr lang="tr-TR" dirty="0"/>
              <a:t>Eğer </a:t>
            </a:r>
            <a:r>
              <a:rPr lang="tr-TR" dirty="0" err="1"/>
              <a:t>enkoprezis</a:t>
            </a:r>
            <a:r>
              <a:rPr lang="tr-TR" dirty="0"/>
              <a:t> ya da kabızlık eşlik ediyorsa önce </a:t>
            </a:r>
            <a:r>
              <a:rPr lang="tr-TR" dirty="0" err="1"/>
              <a:t>enkoprezis</a:t>
            </a:r>
            <a:r>
              <a:rPr lang="tr-TR" dirty="0"/>
              <a:t> ve kabızlık tedavi edilmelidir</a:t>
            </a:r>
          </a:p>
          <a:p>
            <a:r>
              <a:rPr lang="tr-TR" dirty="0"/>
              <a:t>Hem gece hem gündüz </a:t>
            </a:r>
            <a:r>
              <a:rPr lang="tr-TR" dirty="0" err="1"/>
              <a:t>enürezisi</a:t>
            </a:r>
            <a:r>
              <a:rPr lang="tr-TR" dirty="0"/>
              <a:t> varsa öncelikle gündüz </a:t>
            </a:r>
            <a:r>
              <a:rPr lang="tr-TR" dirty="0" err="1"/>
              <a:t>inkontinansı</a:t>
            </a:r>
            <a:r>
              <a:rPr lang="tr-TR" dirty="0"/>
              <a:t> ele alınmalıdır çünkü gündüz </a:t>
            </a:r>
            <a:r>
              <a:rPr lang="tr-TR" dirty="0" err="1"/>
              <a:t>inkontinansı</a:t>
            </a:r>
            <a:r>
              <a:rPr lang="tr-TR" dirty="0"/>
              <a:t> tedavi edildikten sonra birçok çocuk geceleri ıslatmamaktadır.</a:t>
            </a:r>
          </a:p>
          <a:p>
            <a:r>
              <a:rPr lang="tr-TR" dirty="0"/>
              <a:t>Birincil ve ikincil </a:t>
            </a:r>
            <a:r>
              <a:rPr lang="tr-TR" dirty="0" err="1"/>
              <a:t>enürezis</a:t>
            </a:r>
            <a:r>
              <a:rPr lang="tr-TR" dirty="0"/>
              <a:t> aynı şekilde tedavi edilir</a:t>
            </a:r>
          </a:p>
        </p:txBody>
      </p:sp>
    </p:spTree>
    <p:extLst>
      <p:ext uri="{BB962C8B-B14F-4D97-AF65-F5344CB8AC3E}">
        <p14:creationId xmlns:p14="http://schemas.microsoft.com/office/powerpoint/2010/main" val="2276008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t>Enürezis</a:t>
            </a:r>
            <a:r>
              <a:rPr lang="tr-TR" sz="4000" dirty="0"/>
              <a:t>- Tedavide Genel İlkeler</a:t>
            </a:r>
          </a:p>
        </p:txBody>
      </p:sp>
      <p:sp>
        <p:nvSpPr>
          <p:cNvPr id="3" name="İçerik Yer Tutucusu 2"/>
          <p:cNvSpPr>
            <a:spLocks noGrp="1"/>
          </p:cNvSpPr>
          <p:nvPr>
            <p:ph idx="1"/>
          </p:nvPr>
        </p:nvSpPr>
        <p:spPr/>
        <p:txBody>
          <a:bodyPr>
            <a:normAutofit fontScale="92500" lnSpcReduction="10000"/>
          </a:bodyPr>
          <a:lstStyle/>
          <a:p>
            <a:r>
              <a:rPr lang="tr-TR" sz="2800" dirty="0"/>
              <a:t>Aileye sıvı alımını ve tuvalet eğitimi konusunda danışmanlık</a:t>
            </a:r>
          </a:p>
          <a:p>
            <a:pPr lvl="1"/>
            <a:r>
              <a:rPr lang="tr-TR" dirty="0"/>
              <a:t>gün içinde daha fazla sıvı tüketmek</a:t>
            </a:r>
          </a:p>
          <a:p>
            <a:pPr lvl="1"/>
            <a:r>
              <a:rPr lang="tr-TR" dirty="0"/>
              <a:t>tuvalete zaman ayırmak</a:t>
            </a:r>
          </a:p>
          <a:p>
            <a:pPr lvl="1"/>
            <a:r>
              <a:rPr lang="tr-TR" dirty="0"/>
              <a:t>manevra yapmaktan kaçınmak </a:t>
            </a:r>
          </a:p>
          <a:p>
            <a:r>
              <a:rPr lang="tr-TR" dirty="0"/>
              <a:t>Motivasyonun artırılması</a:t>
            </a:r>
          </a:p>
          <a:p>
            <a:r>
              <a:rPr lang="tr-TR" sz="2800" dirty="0"/>
              <a:t>Suçluluğun azaltılması</a:t>
            </a:r>
          </a:p>
          <a:p>
            <a:r>
              <a:rPr lang="tr-TR" sz="2800" dirty="0"/>
              <a:t>İşe yaramayan önlemlerin kesilmesi</a:t>
            </a:r>
          </a:p>
          <a:p>
            <a:pPr lvl="1"/>
            <a:r>
              <a:rPr lang="tr-TR" dirty="0">
                <a:effectLst/>
                <a:latin typeface="Segoe UI Web (East European)"/>
              </a:rPr>
              <a:t>Ceza</a:t>
            </a:r>
          </a:p>
          <a:p>
            <a:pPr lvl="1"/>
            <a:r>
              <a:rPr lang="tr-TR" dirty="0">
                <a:effectLst/>
                <a:latin typeface="Segoe UI Web (East European)"/>
              </a:rPr>
              <a:t>Sıvı kısıtlamaları</a:t>
            </a:r>
          </a:p>
          <a:p>
            <a:pPr lvl="1"/>
            <a:r>
              <a:rPr lang="tr-TR" dirty="0"/>
              <a:t>Etkisiz ilaç tedavileri</a:t>
            </a:r>
          </a:p>
          <a:p>
            <a:r>
              <a:rPr lang="tr-TR" sz="2800" dirty="0"/>
              <a:t>Takvim-ödül</a:t>
            </a:r>
          </a:p>
          <a:p>
            <a:endParaRPr lang="tr-TR" dirty="0"/>
          </a:p>
          <a:p>
            <a:endParaRPr lang="tr-TR" dirty="0"/>
          </a:p>
        </p:txBody>
      </p:sp>
    </p:spTree>
    <p:extLst>
      <p:ext uri="{BB962C8B-B14F-4D97-AF65-F5344CB8AC3E}">
        <p14:creationId xmlns:p14="http://schemas.microsoft.com/office/powerpoint/2010/main" val="3774705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FD2862-F69A-47E2-B784-7335A134BF8A}"/>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Enürezis</a:t>
            </a:r>
            <a:r>
              <a:rPr lang="tr-TR" sz="4400" dirty="0">
                <a:latin typeface="Times New Roman" panose="02020603050405020304" pitchFamily="18" charset="0"/>
                <a:cs typeface="Times New Roman" panose="02020603050405020304" pitchFamily="18" charset="0"/>
              </a:rPr>
              <a:t> </a:t>
            </a:r>
            <a:r>
              <a:rPr lang="tr-TR" sz="4400" dirty="0" err="1">
                <a:latin typeface="Times New Roman" panose="02020603050405020304" pitchFamily="18" charset="0"/>
                <a:cs typeface="Times New Roman" panose="02020603050405020304" pitchFamily="18" charset="0"/>
              </a:rPr>
              <a:t>Diurna</a:t>
            </a:r>
            <a:r>
              <a:rPr lang="tr-TR" sz="4400" dirty="0">
                <a:latin typeface="Times New Roman" panose="02020603050405020304" pitchFamily="18" charset="0"/>
                <a:cs typeface="Times New Roman" panose="02020603050405020304" pitchFamily="18" charset="0"/>
              </a:rPr>
              <a:t>- Tedavi</a:t>
            </a:r>
            <a:endParaRPr lang="tr-TR" dirty="0"/>
          </a:p>
        </p:txBody>
      </p:sp>
      <p:sp>
        <p:nvSpPr>
          <p:cNvPr id="3" name="İçerik Yer Tutucusu 2">
            <a:extLst>
              <a:ext uri="{FF2B5EF4-FFF2-40B4-BE49-F238E27FC236}">
                <a16:creationId xmlns:a16="http://schemas.microsoft.com/office/drawing/2014/main" id="{7F140F28-592A-469D-AA0A-69A635E57555}"/>
              </a:ext>
            </a:extLst>
          </p:cNvPr>
          <p:cNvSpPr>
            <a:spLocks noGrp="1"/>
          </p:cNvSpPr>
          <p:nvPr>
            <p:ph idx="1"/>
          </p:nvPr>
        </p:nvSpPr>
        <p:spPr/>
        <p:txBody>
          <a:bodyPr/>
          <a:lstStyle/>
          <a:p>
            <a:endParaRPr lang="tr-TR" dirty="0"/>
          </a:p>
          <a:p>
            <a:r>
              <a:rPr lang="tr-TR" dirty="0" err="1"/>
              <a:t>Urge</a:t>
            </a:r>
            <a:r>
              <a:rPr lang="tr-TR" dirty="0"/>
              <a:t> </a:t>
            </a:r>
            <a:r>
              <a:rPr lang="tr-TR" dirty="0" err="1"/>
              <a:t>inkontinansta</a:t>
            </a:r>
            <a:r>
              <a:rPr lang="tr-TR" dirty="0"/>
              <a:t>; </a:t>
            </a:r>
          </a:p>
          <a:p>
            <a:pPr lvl="1"/>
            <a:r>
              <a:rPr lang="tr-TR" dirty="0"/>
              <a:t>Dürtünün bilinçli bir şekilde kontrol edilmesini amaçlayan semptom odaklı bilişsel-davranışçı terapiler </a:t>
            </a:r>
          </a:p>
          <a:p>
            <a:pPr lvl="1"/>
            <a:r>
              <a:rPr lang="tr-TR" dirty="0" err="1"/>
              <a:t>Oksibutinin</a:t>
            </a:r>
            <a:r>
              <a:rPr lang="tr-TR" dirty="0"/>
              <a:t> 0.3 mg/kg </a:t>
            </a:r>
          </a:p>
          <a:p>
            <a:pPr lvl="1"/>
            <a:endParaRPr lang="tr-TR" dirty="0"/>
          </a:p>
          <a:p>
            <a:r>
              <a:rPr lang="tr-TR" dirty="0"/>
              <a:t>İşeme ertelemesinde;</a:t>
            </a:r>
          </a:p>
          <a:p>
            <a:pPr lvl="1"/>
            <a:r>
              <a:rPr lang="tr-TR" dirty="0" err="1"/>
              <a:t>Psiko</a:t>
            </a:r>
            <a:r>
              <a:rPr lang="tr-TR" dirty="0"/>
              <a:t>-eğitim</a:t>
            </a:r>
          </a:p>
          <a:p>
            <a:pPr lvl="1"/>
            <a:r>
              <a:rPr lang="tr-TR" dirty="0"/>
              <a:t>Semptom odaklı bir yaklaşım</a:t>
            </a:r>
          </a:p>
          <a:p>
            <a:endParaRPr lang="tr-TR" dirty="0"/>
          </a:p>
        </p:txBody>
      </p:sp>
    </p:spTree>
    <p:extLst>
      <p:ext uri="{BB962C8B-B14F-4D97-AF65-F5344CB8AC3E}">
        <p14:creationId xmlns:p14="http://schemas.microsoft.com/office/powerpoint/2010/main" val="451675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74710A-0D1E-45CB-8E53-8C0BDE5F7B57}"/>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Enürezis</a:t>
            </a:r>
            <a:r>
              <a:rPr lang="tr-TR" sz="4400" dirty="0">
                <a:latin typeface="Times New Roman" panose="02020603050405020304" pitchFamily="18" charset="0"/>
                <a:cs typeface="Times New Roman" panose="02020603050405020304" pitchFamily="18" charset="0"/>
              </a:rPr>
              <a:t> </a:t>
            </a:r>
            <a:r>
              <a:rPr lang="tr-TR" sz="4400" dirty="0" err="1">
                <a:latin typeface="Times New Roman" panose="02020603050405020304" pitchFamily="18" charset="0"/>
                <a:cs typeface="Times New Roman" panose="02020603050405020304" pitchFamily="18" charset="0"/>
              </a:rPr>
              <a:t>Nokturna</a:t>
            </a:r>
            <a:r>
              <a:rPr lang="tr-TR" sz="4400" dirty="0">
                <a:latin typeface="Times New Roman" panose="02020603050405020304" pitchFamily="18" charset="0"/>
                <a:cs typeface="Times New Roman" panose="02020603050405020304" pitchFamily="18" charset="0"/>
              </a:rPr>
              <a:t>- -Tedavi</a:t>
            </a:r>
            <a:endParaRPr lang="tr-TR" dirty="0"/>
          </a:p>
        </p:txBody>
      </p:sp>
      <p:sp>
        <p:nvSpPr>
          <p:cNvPr id="3" name="İçerik Yer Tutucusu 2">
            <a:extLst>
              <a:ext uri="{FF2B5EF4-FFF2-40B4-BE49-F238E27FC236}">
                <a16:creationId xmlns:a16="http://schemas.microsoft.com/office/drawing/2014/main" id="{52C24D23-BB78-4774-838F-40684AC85A1C}"/>
              </a:ext>
            </a:extLst>
          </p:cNvPr>
          <p:cNvSpPr>
            <a:spLocks noGrp="1"/>
          </p:cNvSpPr>
          <p:nvPr>
            <p:ph idx="1"/>
          </p:nvPr>
        </p:nvSpPr>
        <p:spPr/>
        <p:txBody>
          <a:bodyPr/>
          <a:lstStyle/>
          <a:p>
            <a:endParaRPr lang="tr-TR" dirty="0"/>
          </a:p>
          <a:p>
            <a:r>
              <a:rPr lang="tr-TR" dirty="0"/>
              <a:t>Alarm yöntemi</a:t>
            </a:r>
          </a:p>
          <a:p>
            <a:pPr lvl="1"/>
            <a:r>
              <a:rPr lang="tr-TR" dirty="0"/>
              <a:t>En fazla 16 hafta </a:t>
            </a:r>
          </a:p>
          <a:p>
            <a:pPr lvl="1"/>
            <a:r>
              <a:rPr lang="tr-TR" dirty="0"/>
              <a:t>14 gün sonra kuru</a:t>
            </a:r>
          </a:p>
          <a:p>
            <a:pPr lvl="1"/>
            <a:r>
              <a:rPr lang="tr-TR" dirty="0"/>
              <a:t>Haftada iki kez ıslatma durumunda </a:t>
            </a:r>
            <a:r>
              <a:rPr lang="tr-TR" dirty="0" err="1"/>
              <a:t>nüks</a:t>
            </a:r>
            <a:r>
              <a:rPr lang="tr-TR" dirty="0"/>
              <a:t> </a:t>
            </a:r>
          </a:p>
          <a:p>
            <a:pPr lvl="1"/>
            <a:endParaRPr lang="tr-TR" dirty="0"/>
          </a:p>
          <a:p>
            <a:r>
              <a:rPr lang="tr-TR" dirty="0"/>
              <a:t>Gece uyandırma </a:t>
            </a:r>
          </a:p>
          <a:p>
            <a:endParaRPr lang="tr-TR" dirty="0"/>
          </a:p>
        </p:txBody>
      </p:sp>
      <p:pic>
        <p:nvPicPr>
          <p:cNvPr id="4" name="Content Placeholder 1" descr="Screen Shot 2017-11-19 at 7.05.22 PM.png">
            <a:extLst>
              <a:ext uri="{FF2B5EF4-FFF2-40B4-BE49-F238E27FC236}">
                <a16:creationId xmlns:a16="http://schemas.microsoft.com/office/drawing/2014/main" id="{E1042FDA-74EA-4229-A0AC-B33DF749CC23}"/>
              </a:ext>
            </a:extLst>
          </p:cNvPr>
          <p:cNvPicPr>
            <a:picLocks noChangeAspect="1"/>
          </p:cNvPicPr>
          <p:nvPr/>
        </p:nvPicPr>
        <p:blipFill>
          <a:blip r:embed="rId3">
            <a:extLst>
              <a:ext uri="{28A0092B-C50C-407E-A947-70E740481C1C}">
                <a14:useLocalDpi xmlns:a14="http://schemas.microsoft.com/office/drawing/2010/main" val="0"/>
              </a:ext>
            </a:extLst>
          </a:blip>
          <a:srcRect t="-33088" b="-33088"/>
          <a:stretch>
            <a:fillRect/>
          </a:stretch>
        </p:blipFill>
        <p:spPr>
          <a:xfrm>
            <a:off x="7802880" y="3698270"/>
            <a:ext cx="2832519" cy="2397730"/>
          </a:xfrm>
          <a:prstGeom prst="rect">
            <a:avLst/>
          </a:prstGeom>
        </p:spPr>
      </p:pic>
      <p:pic>
        <p:nvPicPr>
          <p:cNvPr id="5" name="Content Placeholder 1" descr="Screen Shot 2017-11-19 at 7.05.35 PM.png">
            <a:extLst>
              <a:ext uri="{FF2B5EF4-FFF2-40B4-BE49-F238E27FC236}">
                <a16:creationId xmlns:a16="http://schemas.microsoft.com/office/drawing/2014/main" id="{4E45D6FA-629A-4B5C-8AEA-15F243200633}"/>
              </a:ext>
            </a:extLst>
          </p:cNvPr>
          <p:cNvPicPr>
            <a:picLocks noChangeAspect="1"/>
          </p:cNvPicPr>
          <p:nvPr/>
        </p:nvPicPr>
        <p:blipFill>
          <a:blip r:embed="rId4">
            <a:extLst>
              <a:ext uri="{28A0092B-C50C-407E-A947-70E740481C1C}">
                <a14:useLocalDpi xmlns:a14="http://schemas.microsoft.com/office/drawing/2010/main" val="0"/>
              </a:ext>
            </a:extLst>
          </a:blip>
          <a:srcRect t="-21690" b="-21690"/>
          <a:stretch>
            <a:fillRect/>
          </a:stretch>
        </p:blipFill>
        <p:spPr>
          <a:xfrm>
            <a:off x="7904480" y="1275080"/>
            <a:ext cx="2865120" cy="2878833"/>
          </a:xfrm>
          <a:prstGeom prst="rect">
            <a:avLst/>
          </a:prstGeom>
        </p:spPr>
      </p:pic>
    </p:spTree>
    <p:extLst>
      <p:ext uri="{BB962C8B-B14F-4D97-AF65-F5344CB8AC3E}">
        <p14:creationId xmlns:p14="http://schemas.microsoft.com/office/powerpoint/2010/main" val="995956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B458C3-108B-4E6E-9B92-CC2DEDEFD7F0}"/>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Enürezis</a:t>
            </a:r>
            <a:r>
              <a:rPr lang="tr-TR" sz="4400" dirty="0">
                <a:latin typeface="Times New Roman" panose="02020603050405020304" pitchFamily="18" charset="0"/>
                <a:cs typeface="Times New Roman" panose="02020603050405020304" pitchFamily="18" charset="0"/>
              </a:rPr>
              <a:t> </a:t>
            </a:r>
            <a:r>
              <a:rPr lang="tr-TR" sz="4400" dirty="0" err="1">
                <a:latin typeface="Times New Roman" panose="02020603050405020304" pitchFamily="18" charset="0"/>
                <a:cs typeface="Times New Roman" panose="02020603050405020304" pitchFamily="18" charset="0"/>
              </a:rPr>
              <a:t>Nokturna</a:t>
            </a:r>
            <a:r>
              <a:rPr lang="tr-TR" sz="4400" dirty="0">
                <a:latin typeface="Times New Roman" panose="02020603050405020304" pitchFamily="18" charset="0"/>
                <a:cs typeface="Times New Roman" panose="02020603050405020304" pitchFamily="18" charset="0"/>
              </a:rPr>
              <a:t>- Tedavi</a:t>
            </a:r>
            <a:endParaRPr lang="tr-TR" dirty="0"/>
          </a:p>
        </p:txBody>
      </p:sp>
      <p:sp>
        <p:nvSpPr>
          <p:cNvPr id="3" name="İçerik Yer Tutucusu 2">
            <a:extLst>
              <a:ext uri="{FF2B5EF4-FFF2-40B4-BE49-F238E27FC236}">
                <a16:creationId xmlns:a16="http://schemas.microsoft.com/office/drawing/2014/main" id="{20C3BD1B-829C-448B-BBB1-E9BFEA523AEB}"/>
              </a:ext>
            </a:extLst>
          </p:cNvPr>
          <p:cNvSpPr>
            <a:spLocks noGrp="1"/>
          </p:cNvSpPr>
          <p:nvPr>
            <p:ph idx="1"/>
          </p:nvPr>
        </p:nvSpPr>
        <p:spPr/>
        <p:txBody>
          <a:bodyPr/>
          <a:lstStyle/>
          <a:p>
            <a:endParaRPr lang="tr-TR" sz="2800" dirty="0"/>
          </a:p>
          <a:p>
            <a:r>
              <a:rPr lang="tr-TR" dirty="0">
                <a:effectLst/>
                <a:latin typeface="Segoe UI Web (East European)"/>
              </a:rPr>
              <a:t>Alarm tedavisi için isteksizlik</a:t>
            </a:r>
          </a:p>
          <a:p>
            <a:r>
              <a:rPr lang="tr-TR" dirty="0">
                <a:effectLst/>
                <a:latin typeface="Segoe UI Web (East European)"/>
              </a:rPr>
              <a:t>Bunalmış aile ve motivasyon</a:t>
            </a:r>
            <a:r>
              <a:rPr lang="tr-TR" dirty="0">
                <a:latin typeface="Segoe UI Web (East European)"/>
              </a:rPr>
              <a:t> eksikliği</a:t>
            </a:r>
          </a:p>
          <a:p>
            <a:r>
              <a:rPr lang="tr-TR" dirty="0">
                <a:effectLst/>
                <a:latin typeface="Segoe UI Web (East European)"/>
              </a:rPr>
              <a:t>Hızlı bir şekilde gerekli kısa süreli kuruluk</a:t>
            </a:r>
          </a:p>
          <a:p>
            <a:r>
              <a:rPr lang="tr-TR" sz="2800" dirty="0"/>
              <a:t>İlaç tedavisi: </a:t>
            </a:r>
            <a:r>
              <a:rPr lang="tr-TR" sz="2800" dirty="0" err="1"/>
              <a:t>imipramin</a:t>
            </a:r>
            <a:r>
              <a:rPr lang="tr-TR" sz="2800" dirty="0"/>
              <a:t> (</a:t>
            </a:r>
            <a:r>
              <a:rPr lang="tr-TR" sz="2800" dirty="0" err="1"/>
              <a:t>tofranil</a:t>
            </a:r>
            <a:r>
              <a:rPr lang="tr-TR" sz="2800" dirty="0"/>
              <a:t>) (10-75 mg), </a:t>
            </a:r>
            <a:r>
              <a:rPr lang="tr-TR" sz="2800" dirty="0" err="1"/>
              <a:t>desmopresin</a:t>
            </a:r>
            <a:r>
              <a:rPr lang="tr-TR" sz="2800" dirty="0"/>
              <a:t> (</a:t>
            </a:r>
            <a:r>
              <a:rPr lang="tr-TR" sz="2800" dirty="0" err="1"/>
              <a:t>minirin</a:t>
            </a:r>
            <a:r>
              <a:rPr lang="tr-TR" sz="2800" dirty="0"/>
              <a:t> </a:t>
            </a:r>
            <a:r>
              <a:rPr lang="tr-TR" sz="2800" dirty="0" err="1"/>
              <a:t>melt</a:t>
            </a:r>
            <a:r>
              <a:rPr lang="tr-TR" sz="2800" dirty="0"/>
              <a:t> </a:t>
            </a:r>
            <a:r>
              <a:rPr lang="tr-TR" sz="2800" dirty="0" err="1"/>
              <a:t>tb</a:t>
            </a:r>
            <a:r>
              <a:rPr lang="tr-TR" sz="2800" dirty="0"/>
              <a:t>) (60-120 </a:t>
            </a:r>
            <a:r>
              <a:rPr lang="tr-TR" sz="2800" dirty="0" err="1"/>
              <a:t>mcg</a:t>
            </a:r>
            <a:r>
              <a:rPr lang="tr-TR" sz="2800" dirty="0"/>
              <a:t>)</a:t>
            </a:r>
          </a:p>
          <a:p>
            <a:pPr lvl="1"/>
            <a:r>
              <a:rPr lang="tr-TR" dirty="0" err="1"/>
              <a:t>İmipramin</a:t>
            </a:r>
            <a:r>
              <a:rPr lang="tr-TR" dirty="0"/>
              <a:t> yan etkileri fazla, başlamadan önce </a:t>
            </a:r>
            <a:r>
              <a:rPr lang="tr-TR" dirty="0" err="1"/>
              <a:t>ekg</a:t>
            </a:r>
            <a:endParaRPr lang="tr-TR" dirty="0"/>
          </a:p>
          <a:p>
            <a:pPr lvl="1"/>
            <a:r>
              <a:rPr lang="tr-TR" dirty="0" err="1"/>
              <a:t>Desmopresin</a:t>
            </a:r>
            <a:r>
              <a:rPr lang="tr-TR" dirty="0"/>
              <a:t> 12 hafta, yan etkileri daha az</a:t>
            </a:r>
          </a:p>
          <a:p>
            <a:pPr lvl="1"/>
            <a:r>
              <a:rPr lang="tr-TR" dirty="0"/>
              <a:t>Nadir yan etki </a:t>
            </a:r>
            <a:r>
              <a:rPr lang="tr-TR" dirty="0" err="1"/>
              <a:t>hiponatremi</a:t>
            </a:r>
            <a:endParaRPr lang="tr-TR" dirty="0"/>
          </a:p>
          <a:p>
            <a:endParaRPr lang="tr-TR" dirty="0"/>
          </a:p>
        </p:txBody>
      </p:sp>
    </p:spTree>
    <p:extLst>
      <p:ext uri="{BB962C8B-B14F-4D97-AF65-F5344CB8AC3E}">
        <p14:creationId xmlns:p14="http://schemas.microsoft.com/office/powerpoint/2010/main" val="34096449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graphicFrame>
        <p:nvGraphicFramePr>
          <p:cNvPr id="4" name="İçerik Yer Tutucusu 3"/>
          <p:cNvGraphicFramePr>
            <a:graphicFrameLocks noGrp="1"/>
          </p:cNvGraphicFramePr>
          <p:nvPr>
            <p:ph idx="1"/>
          </p:nvPr>
        </p:nvGraphicFramePr>
        <p:xfrm>
          <a:off x="1168400" y="1701482"/>
          <a:ext cx="9855200" cy="4023360"/>
        </p:xfrm>
        <a:graphic>
          <a:graphicData uri="http://schemas.openxmlformats.org/drawingml/2006/table">
            <a:tbl>
              <a:tblPr/>
              <a:tblGrid>
                <a:gridCol w="1755140">
                  <a:extLst>
                    <a:ext uri="{9D8B030D-6E8A-4147-A177-3AD203B41FA5}">
                      <a16:colId xmlns:a16="http://schemas.microsoft.com/office/drawing/2014/main" val="20000"/>
                    </a:ext>
                  </a:extLst>
                </a:gridCol>
                <a:gridCol w="539750">
                  <a:extLst>
                    <a:ext uri="{9D8B030D-6E8A-4147-A177-3AD203B41FA5}">
                      <a16:colId xmlns:a16="http://schemas.microsoft.com/office/drawing/2014/main" val="20001"/>
                    </a:ext>
                  </a:extLst>
                </a:gridCol>
                <a:gridCol w="539750">
                  <a:extLst>
                    <a:ext uri="{9D8B030D-6E8A-4147-A177-3AD203B41FA5}">
                      <a16:colId xmlns:a16="http://schemas.microsoft.com/office/drawing/2014/main" val="20002"/>
                    </a:ext>
                  </a:extLst>
                </a:gridCol>
                <a:gridCol w="540385">
                  <a:extLst>
                    <a:ext uri="{9D8B030D-6E8A-4147-A177-3AD203B41FA5}">
                      <a16:colId xmlns:a16="http://schemas.microsoft.com/office/drawing/2014/main" val="20003"/>
                    </a:ext>
                  </a:extLst>
                </a:gridCol>
                <a:gridCol w="539750">
                  <a:extLst>
                    <a:ext uri="{9D8B030D-6E8A-4147-A177-3AD203B41FA5}">
                      <a16:colId xmlns:a16="http://schemas.microsoft.com/office/drawing/2014/main" val="20004"/>
                    </a:ext>
                  </a:extLst>
                </a:gridCol>
                <a:gridCol w="540385">
                  <a:extLst>
                    <a:ext uri="{9D8B030D-6E8A-4147-A177-3AD203B41FA5}">
                      <a16:colId xmlns:a16="http://schemas.microsoft.com/office/drawing/2014/main" val="20005"/>
                    </a:ext>
                  </a:extLst>
                </a:gridCol>
                <a:gridCol w="539750">
                  <a:extLst>
                    <a:ext uri="{9D8B030D-6E8A-4147-A177-3AD203B41FA5}">
                      <a16:colId xmlns:a16="http://schemas.microsoft.com/office/drawing/2014/main" val="20006"/>
                    </a:ext>
                  </a:extLst>
                </a:gridCol>
                <a:gridCol w="539750">
                  <a:extLst>
                    <a:ext uri="{9D8B030D-6E8A-4147-A177-3AD203B41FA5}">
                      <a16:colId xmlns:a16="http://schemas.microsoft.com/office/drawing/2014/main" val="20007"/>
                    </a:ext>
                  </a:extLst>
                </a:gridCol>
                <a:gridCol w="540385">
                  <a:extLst>
                    <a:ext uri="{9D8B030D-6E8A-4147-A177-3AD203B41FA5}">
                      <a16:colId xmlns:a16="http://schemas.microsoft.com/office/drawing/2014/main" val="20008"/>
                    </a:ext>
                  </a:extLst>
                </a:gridCol>
                <a:gridCol w="539750">
                  <a:extLst>
                    <a:ext uri="{9D8B030D-6E8A-4147-A177-3AD203B41FA5}">
                      <a16:colId xmlns:a16="http://schemas.microsoft.com/office/drawing/2014/main" val="20009"/>
                    </a:ext>
                  </a:extLst>
                </a:gridCol>
                <a:gridCol w="540385">
                  <a:extLst>
                    <a:ext uri="{9D8B030D-6E8A-4147-A177-3AD203B41FA5}">
                      <a16:colId xmlns:a16="http://schemas.microsoft.com/office/drawing/2014/main" val="20010"/>
                    </a:ext>
                  </a:extLst>
                </a:gridCol>
                <a:gridCol w="539750">
                  <a:extLst>
                    <a:ext uri="{9D8B030D-6E8A-4147-A177-3AD203B41FA5}">
                      <a16:colId xmlns:a16="http://schemas.microsoft.com/office/drawing/2014/main" val="20011"/>
                    </a:ext>
                  </a:extLst>
                </a:gridCol>
                <a:gridCol w="539750">
                  <a:extLst>
                    <a:ext uri="{9D8B030D-6E8A-4147-A177-3AD203B41FA5}">
                      <a16:colId xmlns:a16="http://schemas.microsoft.com/office/drawing/2014/main" val="20012"/>
                    </a:ext>
                  </a:extLst>
                </a:gridCol>
                <a:gridCol w="540385">
                  <a:extLst>
                    <a:ext uri="{9D8B030D-6E8A-4147-A177-3AD203B41FA5}">
                      <a16:colId xmlns:a16="http://schemas.microsoft.com/office/drawing/2014/main" val="20013"/>
                    </a:ext>
                  </a:extLst>
                </a:gridCol>
                <a:gridCol w="539750">
                  <a:extLst>
                    <a:ext uri="{9D8B030D-6E8A-4147-A177-3AD203B41FA5}">
                      <a16:colId xmlns:a16="http://schemas.microsoft.com/office/drawing/2014/main" val="20014"/>
                    </a:ext>
                  </a:extLst>
                </a:gridCol>
                <a:gridCol w="540385">
                  <a:extLst>
                    <a:ext uri="{9D8B030D-6E8A-4147-A177-3AD203B41FA5}">
                      <a16:colId xmlns:a16="http://schemas.microsoft.com/office/drawing/2014/main" val="20015"/>
                    </a:ext>
                  </a:extLst>
                </a:gridCol>
              </a:tblGrid>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2.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3.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4.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5.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6.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7.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8.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9.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10.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11.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12.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13.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14.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15.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Altını Islatma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Takvim ve Ödüllendirme</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Sıvı Kısıtlaması</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Yatmadan Önce Tuvalete Gitme</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dirty="0">
                          <a:effectLst/>
                          <a:latin typeface="Times New Roman" panose="02020603050405020304" pitchFamily="18" charset="0"/>
                          <a:ea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Gece Uyandırma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Büzücü Kas Eğitimi (kesik kesik idrar yapma)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İdrar Torbası Eğitimi (Gündüz İdrar Tutma)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İlaç Alımı</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2.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3.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4.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5.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6.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7.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8.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9.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10.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11.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12.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13.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14.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15. Gün</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Altını Islatma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Takvim ve Ödüllendirme</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Sıvı Kısıtlaması</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Yatmadan Önce Tuvalete Gitme</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Gece Uyandırma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Büzücü Kas Eğitimi (kesik kesik idrar yapma)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İdrar Torbası Eğitimi (Gündüz İdrar Tutma)</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0">
                <a:tc>
                  <a:txBody>
                    <a:bodyPr/>
                    <a:lstStyle/>
                    <a:p>
                      <a:pPr>
                        <a:spcAft>
                          <a:spcPts val="0"/>
                        </a:spcAft>
                      </a:pPr>
                      <a:r>
                        <a:rPr lang="tr-TR" sz="1100" b="1">
                          <a:effectLst/>
                          <a:latin typeface="Times New Roman" panose="02020603050405020304" pitchFamily="18" charset="0"/>
                          <a:ea typeface="Times New Roman" panose="02020603050405020304" pitchFamily="18" charset="0"/>
                        </a:rPr>
                        <a:t>İlaç Alımı</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a:effectLst/>
                          <a:latin typeface="Times New Roman" panose="02020603050405020304" pitchFamily="18" charset="0"/>
                          <a:ea typeface="Times New Roman" panose="02020603050405020304" pitchFamily="18" charset="0"/>
                        </a:rPr>
                        <a:t> </a:t>
                      </a:r>
                      <a:endParaRPr lang="tr-TR" sz="120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dirty="0">
                          <a:effectLst/>
                          <a:latin typeface="Times New Roman" panose="02020603050405020304" pitchFamily="18" charset="0"/>
                          <a:ea typeface="Times New Roman" panose="02020603050405020304" pitchFamily="18" charset="0"/>
                        </a:rPr>
                        <a:t> </a:t>
                      </a:r>
                      <a:endParaRPr lang="tr-TR" sz="1200" dirty="0">
                        <a:effectLst/>
                        <a:latin typeface="Times New Roman" panose="02020603050405020304" pitchFamily="18" charset="0"/>
                        <a:ea typeface="Times New Roman" panose="02020603050405020304" pitchFamily="18" charset="0"/>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27653098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t>ENKOPREZİS</a:t>
            </a:r>
          </a:p>
        </p:txBody>
      </p:sp>
      <p:sp>
        <p:nvSpPr>
          <p:cNvPr id="3" name="Alt Başlık 2"/>
          <p:cNvSpPr>
            <a:spLocks noGrp="1"/>
          </p:cNvSpPr>
          <p:nvPr>
            <p:ph type="subTitle" idx="1"/>
          </p:nvPr>
        </p:nvSpPr>
        <p:spPr/>
        <p:txBody>
          <a:bodyPr/>
          <a:lstStyle/>
          <a:p>
            <a:endParaRPr lang="tr-TR"/>
          </a:p>
        </p:txBody>
      </p:sp>
    </p:spTree>
    <p:extLst>
      <p:ext uri="{BB962C8B-B14F-4D97-AF65-F5344CB8AC3E}">
        <p14:creationId xmlns:p14="http://schemas.microsoft.com/office/powerpoint/2010/main" val="3758322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z="4000" dirty="0" err="1">
                <a:latin typeface="Times New Roman" panose="02020603050405020304" pitchFamily="18" charset="0"/>
                <a:cs typeface="Times New Roman" panose="02020603050405020304" pitchFamily="18" charset="0"/>
              </a:rPr>
              <a:t>Enkoprezis</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endParaRPr lang="tr-TR" dirty="0"/>
          </a:p>
          <a:p>
            <a:r>
              <a:rPr lang="tr-TR" dirty="0"/>
              <a:t>Yineleyen bir biçimde dışkı kaçırma ya da dışkının uygunsuz yerlere yapılması</a:t>
            </a:r>
          </a:p>
          <a:p>
            <a:r>
              <a:rPr lang="tr-TR" dirty="0"/>
              <a:t>En az 3 ay süreyle ayda en az 1 kez olması</a:t>
            </a:r>
          </a:p>
          <a:p>
            <a:r>
              <a:rPr lang="tr-TR" dirty="0"/>
              <a:t>Takvim yaşı en az 4 yaş olmalı</a:t>
            </a:r>
          </a:p>
          <a:p>
            <a:r>
              <a:rPr lang="tr-TR" dirty="0"/>
              <a:t>Madde (örn. </a:t>
            </a:r>
            <a:r>
              <a:rPr lang="tr-TR" dirty="0" err="1"/>
              <a:t>Laksatif</a:t>
            </a:r>
            <a:r>
              <a:rPr lang="tr-TR" dirty="0"/>
              <a:t>) ya da tıbbi bir hastalığın (örn. </a:t>
            </a:r>
            <a:r>
              <a:rPr lang="tr-TR" dirty="0" err="1"/>
              <a:t>Hirschsprung</a:t>
            </a:r>
            <a:r>
              <a:rPr lang="tr-TR" dirty="0"/>
              <a:t>  hastalığı) doğrudan fizyolojik etkilerine bağlı değildir.</a:t>
            </a:r>
          </a:p>
          <a:p>
            <a:endParaRPr lang="tr-TR" b="1" dirty="0">
              <a:solidFill>
                <a:srgbClr val="7030A0"/>
              </a:solidFill>
            </a:endParaRPr>
          </a:p>
        </p:txBody>
      </p:sp>
    </p:spTree>
    <p:extLst>
      <p:ext uri="{BB962C8B-B14F-4D97-AF65-F5344CB8AC3E}">
        <p14:creationId xmlns:p14="http://schemas.microsoft.com/office/powerpoint/2010/main" val="2020401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İçerik Yer Tutucusu 2"/>
          <p:cNvSpPr>
            <a:spLocks noGrp="1"/>
          </p:cNvSpPr>
          <p:nvPr>
            <p:ph idx="1"/>
          </p:nvPr>
        </p:nvSpPr>
        <p:spPr/>
        <p:txBody>
          <a:bodyPr>
            <a:normAutofit/>
          </a:bodyPr>
          <a:lstStyle/>
          <a:p>
            <a:pPr>
              <a:buNone/>
            </a:pPr>
            <a:r>
              <a:rPr lang="tr-TR" dirty="0"/>
              <a:t>	</a:t>
            </a:r>
          </a:p>
          <a:p>
            <a:pPr>
              <a:buNone/>
            </a:pPr>
            <a:r>
              <a:rPr lang="tr-TR" dirty="0"/>
              <a:t>Tipler:</a:t>
            </a:r>
          </a:p>
          <a:p>
            <a:r>
              <a:rPr lang="tr-TR" dirty="0" err="1"/>
              <a:t>Konstipasyon</a:t>
            </a:r>
            <a:r>
              <a:rPr lang="tr-TR" dirty="0"/>
              <a:t> ve taşma </a:t>
            </a:r>
            <a:r>
              <a:rPr lang="tr-TR" dirty="0" err="1"/>
              <a:t>inkontinansı</a:t>
            </a:r>
            <a:r>
              <a:rPr lang="tr-TR" dirty="0"/>
              <a:t> ile giden (%85-95)</a:t>
            </a:r>
          </a:p>
          <a:p>
            <a:r>
              <a:rPr lang="tr-TR" dirty="0" err="1"/>
              <a:t>Konstipasyon</a:t>
            </a:r>
            <a:r>
              <a:rPr lang="tr-TR" dirty="0"/>
              <a:t> ve taşma </a:t>
            </a:r>
            <a:r>
              <a:rPr lang="tr-TR" dirty="0" err="1"/>
              <a:t>inkontinansı</a:t>
            </a:r>
            <a:r>
              <a:rPr lang="tr-TR" dirty="0"/>
              <a:t> ile gitmeyen (%5-15)</a:t>
            </a:r>
          </a:p>
          <a:p>
            <a:r>
              <a:rPr lang="tr-TR" dirty="0" err="1"/>
              <a:t>Primer</a:t>
            </a:r>
            <a:r>
              <a:rPr lang="tr-TR" dirty="0"/>
              <a:t> </a:t>
            </a:r>
            <a:r>
              <a:rPr lang="tr-TR" dirty="0" err="1"/>
              <a:t>enkoprezisi</a:t>
            </a:r>
            <a:r>
              <a:rPr lang="tr-TR" dirty="0"/>
              <a:t> olan çocuklarda </a:t>
            </a:r>
            <a:r>
              <a:rPr lang="tr-TR" dirty="0" err="1"/>
              <a:t>enürezis</a:t>
            </a:r>
            <a:r>
              <a:rPr lang="tr-TR" dirty="0"/>
              <a:t> ve gelişim gerilikleri daha fazla</a:t>
            </a:r>
          </a:p>
          <a:p>
            <a:r>
              <a:rPr lang="tr-TR" dirty="0" err="1"/>
              <a:t>Sekonder</a:t>
            </a:r>
            <a:r>
              <a:rPr lang="tr-TR" dirty="0"/>
              <a:t> olanlarda davranım bozukluğu ve </a:t>
            </a:r>
            <a:r>
              <a:rPr lang="tr-TR" dirty="0" err="1"/>
              <a:t>psikososyal</a:t>
            </a:r>
            <a:r>
              <a:rPr lang="tr-TR" dirty="0"/>
              <a:t> sorunlar fazla</a:t>
            </a:r>
          </a:p>
          <a:p>
            <a:endParaRPr lang="tr-TR" dirty="0"/>
          </a:p>
        </p:txBody>
      </p:sp>
    </p:spTree>
    <p:extLst>
      <p:ext uri="{BB962C8B-B14F-4D97-AF65-F5344CB8AC3E}">
        <p14:creationId xmlns:p14="http://schemas.microsoft.com/office/powerpoint/2010/main" val="3896864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p:txBody>
          <a:bodyPr>
            <a:normAutofit lnSpcReduction="10000"/>
          </a:bodyPr>
          <a:lstStyle/>
          <a:p>
            <a:endParaRPr lang="tr-TR" dirty="0"/>
          </a:p>
          <a:p>
            <a:r>
              <a:rPr lang="tr-TR" dirty="0"/>
              <a:t>Sıklık %1-3</a:t>
            </a:r>
          </a:p>
          <a:p>
            <a:r>
              <a:rPr lang="tr-TR" dirty="0"/>
              <a:t>Erkeklerde daha sık</a:t>
            </a:r>
          </a:p>
          <a:p>
            <a:r>
              <a:rPr lang="tr-TR" dirty="0"/>
              <a:t>Yaş arttıkça sıklığı azalır.</a:t>
            </a:r>
          </a:p>
          <a:p>
            <a:r>
              <a:rPr lang="tr-TR" dirty="0"/>
              <a:t>Üç farklı klinik gidişat</a:t>
            </a:r>
          </a:p>
          <a:p>
            <a:pPr lvl="1"/>
            <a:r>
              <a:rPr lang="tr-TR" dirty="0"/>
              <a:t>Kronik</a:t>
            </a:r>
          </a:p>
          <a:p>
            <a:pPr lvl="1"/>
            <a:r>
              <a:rPr lang="tr-TR" dirty="0"/>
              <a:t>Sık </a:t>
            </a:r>
            <a:r>
              <a:rPr lang="tr-TR" dirty="0" err="1"/>
              <a:t>relaps</a:t>
            </a:r>
            <a:endParaRPr lang="tr-TR" dirty="0"/>
          </a:p>
          <a:p>
            <a:pPr lvl="1"/>
            <a:r>
              <a:rPr lang="tr-TR" dirty="0"/>
              <a:t>Kendiliğinden </a:t>
            </a:r>
            <a:r>
              <a:rPr lang="tr-TR" dirty="0" err="1"/>
              <a:t>remisyon</a:t>
            </a:r>
            <a:endParaRPr lang="tr-TR" dirty="0"/>
          </a:p>
          <a:p>
            <a:r>
              <a:rPr lang="tr-TR" dirty="0"/>
              <a:t>Kabızlık </a:t>
            </a:r>
            <a:r>
              <a:rPr lang="tr-TR" dirty="0" err="1"/>
              <a:t>prognozu</a:t>
            </a:r>
            <a:r>
              <a:rPr lang="tr-TR" dirty="0"/>
              <a:t> olumsuz etkiler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E6153FA-1AA3-4D0A-BA77-AF76E0B08664}"/>
              </a:ext>
            </a:extLst>
          </p:cNvPr>
          <p:cNvSpPr>
            <a:spLocks noGrp="1"/>
          </p:cNvSpPr>
          <p:nvPr>
            <p:ph type="title"/>
          </p:nvPr>
        </p:nvSpPr>
        <p:spPr/>
        <p:txBody>
          <a:bodyPr/>
          <a:lstStyle/>
          <a:p>
            <a:r>
              <a:rPr lang="tr-TR" dirty="0" err="1"/>
              <a:t>Enkoprezis</a:t>
            </a:r>
            <a:endParaRPr lang="tr-TR" dirty="0"/>
          </a:p>
        </p:txBody>
      </p:sp>
      <p:graphicFrame>
        <p:nvGraphicFramePr>
          <p:cNvPr id="6" name="İçerik Yer Tutucusu 5">
            <a:extLst>
              <a:ext uri="{FF2B5EF4-FFF2-40B4-BE49-F238E27FC236}">
                <a16:creationId xmlns:a16="http://schemas.microsoft.com/office/drawing/2014/main" id="{5AE23C1C-6123-484B-9887-B9189B71B33B}"/>
              </a:ext>
            </a:extLst>
          </p:cNvPr>
          <p:cNvGraphicFramePr>
            <a:graphicFrameLocks noGrp="1"/>
          </p:cNvGraphicFramePr>
          <p:nvPr>
            <p:ph idx="1"/>
            <p:extLst>
              <p:ext uri="{D42A27DB-BD31-4B8C-83A1-F6EECF244321}">
                <p14:modId xmlns:p14="http://schemas.microsoft.com/office/powerpoint/2010/main" val="657333499"/>
              </p:ext>
            </p:extLst>
          </p:nvPr>
        </p:nvGraphicFramePr>
        <p:xfrm>
          <a:off x="1188720" y="1625600"/>
          <a:ext cx="9773921" cy="4027630"/>
        </p:xfrm>
        <a:graphic>
          <a:graphicData uri="http://schemas.openxmlformats.org/drawingml/2006/table">
            <a:tbl>
              <a:tblPr firstRow="1" firstCol="1" bandRow="1"/>
              <a:tblGrid>
                <a:gridCol w="3257255">
                  <a:extLst>
                    <a:ext uri="{9D8B030D-6E8A-4147-A177-3AD203B41FA5}">
                      <a16:colId xmlns:a16="http://schemas.microsoft.com/office/drawing/2014/main" val="696869799"/>
                    </a:ext>
                  </a:extLst>
                </a:gridCol>
                <a:gridCol w="3258333">
                  <a:extLst>
                    <a:ext uri="{9D8B030D-6E8A-4147-A177-3AD203B41FA5}">
                      <a16:colId xmlns:a16="http://schemas.microsoft.com/office/drawing/2014/main" val="1023702473"/>
                    </a:ext>
                  </a:extLst>
                </a:gridCol>
                <a:gridCol w="3258333">
                  <a:extLst>
                    <a:ext uri="{9D8B030D-6E8A-4147-A177-3AD203B41FA5}">
                      <a16:colId xmlns:a16="http://schemas.microsoft.com/office/drawing/2014/main" val="139356431"/>
                    </a:ext>
                  </a:extLst>
                </a:gridCol>
              </a:tblGrid>
              <a:tr h="307691">
                <a:tc>
                  <a:txBody>
                    <a:bodyPr/>
                    <a:lstStyle/>
                    <a:p>
                      <a:pPr>
                        <a:lnSpc>
                          <a:spcPct val="107000"/>
                        </a:lnSpc>
                        <a:spcAft>
                          <a:spcPts val="800"/>
                        </a:spcAft>
                      </a:pPr>
                      <a:r>
                        <a:rPr lang="tr-TR" sz="1200" b="1" dirty="0">
                          <a:effectLst/>
                          <a:latin typeface="Times New Roman" panose="02020603050405020304" pitchFamily="18" charset="0"/>
                          <a:ea typeface="Calibri" panose="020F0502020204030204" pitchFamily="34" charset="0"/>
                          <a:cs typeface="Times New Roman" panose="02020603050405020304" pitchFamily="18" charset="0"/>
                        </a:rPr>
                        <a:t>Belirtiler</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b="1" dirty="0" err="1">
                          <a:effectLst/>
                          <a:latin typeface="Times New Roman" panose="02020603050405020304" pitchFamily="18" charset="0"/>
                          <a:ea typeface="Calibri" panose="020F0502020204030204" pitchFamily="34" charset="0"/>
                          <a:cs typeface="Times New Roman" panose="02020603050405020304" pitchFamily="18" charset="0"/>
                        </a:rPr>
                        <a:t>Konstipasyonun</a:t>
                      </a:r>
                      <a:r>
                        <a:rPr lang="tr-TR" sz="1200" b="1" dirty="0">
                          <a:effectLst/>
                          <a:latin typeface="Times New Roman" panose="02020603050405020304" pitchFamily="18" charset="0"/>
                          <a:ea typeface="Calibri" panose="020F0502020204030204" pitchFamily="34" charset="0"/>
                          <a:cs typeface="Times New Roman" panose="02020603050405020304" pitchFamily="18" charset="0"/>
                        </a:rPr>
                        <a:t> eşlik ettiği </a:t>
                      </a:r>
                      <a:r>
                        <a:rPr lang="tr-TR" sz="1200" b="1" dirty="0" err="1">
                          <a:effectLst/>
                          <a:latin typeface="Times New Roman" panose="02020603050405020304" pitchFamily="18" charset="0"/>
                          <a:ea typeface="Calibri" panose="020F0502020204030204" pitchFamily="34" charset="0"/>
                          <a:cs typeface="Times New Roman" panose="02020603050405020304" pitchFamily="18" charset="0"/>
                        </a:rPr>
                        <a:t>Enkoprezis</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b="1" dirty="0" err="1">
                          <a:effectLst/>
                          <a:latin typeface="Times New Roman" panose="02020603050405020304" pitchFamily="18" charset="0"/>
                          <a:ea typeface="Calibri" panose="020F0502020204030204" pitchFamily="34" charset="0"/>
                          <a:cs typeface="Times New Roman" panose="02020603050405020304" pitchFamily="18" charset="0"/>
                        </a:rPr>
                        <a:t>Konstipasyonun</a:t>
                      </a:r>
                      <a:r>
                        <a:rPr lang="tr-TR" sz="1200" b="1" dirty="0">
                          <a:effectLst/>
                          <a:latin typeface="Times New Roman" panose="02020603050405020304" pitchFamily="18" charset="0"/>
                          <a:ea typeface="Calibri" panose="020F0502020204030204" pitchFamily="34" charset="0"/>
                          <a:cs typeface="Times New Roman" panose="02020603050405020304" pitchFamily="18" charset="0"/>
                        </a:rPr>
                        <a:t> eşlik etmediği </a:t>
                      </a:r>
                      <a:r>
                        <a:rPr lang="tr-TR" sz="1200" b="1" dirty="0" err="1">
                          <a:effectLst/>
                          <a:latin typeface="Times New Roman" panose="02020603050405020304" pitchFamily="18" charset="0"/>
                          <a:ea typeface="Calibri" panose="020F0502020204030204" pitchFamily="34" charset="0"/>
                          <a:cs typeface="Times New Roman" panose="02020603050405020304" pitchFamily="18" charset="0"/>
                        </a:rPr>
                        <a:t>Enkoprezis</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1917578"/>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Barsak hareketleri</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Nadir</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Günlük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0843325"/>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Yüksek gaita miktarı  </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Evet</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Hayır</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5463746"/>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Normal gaita miktarı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Yaklaşık yarısında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Neredeyse tamamında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5942390"/>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Ağrılı defekasyon</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Sık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Nadir</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8641679"/>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Karın ağrısı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Sık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dirty="0">
                          <a:effectLst/>
                          <a:latin typeface="Times New Roman" panose="02020603050405020304" pitchFamily="18" charset="0"/>
                          <a:ea typeface="Calibri" panose="020F0502020204030204" pitchFamily="34" charset="0"/>
                          <a:cs typeface="Times New Roman" panose="02020603050405020304" pitchFamily="18" charset="0"/>
                        </a:rPr>
                        <a:t>Nadir</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1764790"/>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İştah</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Azalmış</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Normal</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2835242"/>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Kolon geçiş süresi</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Uzamış</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Normal</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594236"/>
                  </a:ext>
                </a:extLst>
              </a:tr>
              <a:tr h="440486">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Karın palpasyonunda bağırsak dolgunluk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Sıklıkla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Yok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0738387"/>
                  </a:ext>
                </a:extLst>
              </a:tr>
              <a:tr h="440486">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Rektal palpasyonda dolgunluk</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Sıklıkla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Hiçbir zaman</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9887296"/>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Rektum çapı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Artmış</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Normal</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4512226"/>
                  </a:ext>
                </a:extLst>
              </a:tr>
              <a:tr h="440486">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Gündüz üriner inkontinansı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1/10</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Nadir</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9304822"/>
                  </a:ext>
                </a:extLst>
              </a:tr>
              <a:tr h="217555">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Enürezis Nokturna</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1/3</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1/10</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2770724"/>
                  </a:ext>
                </a:extLst>
              </a:tr>
              <a:tr h="440486">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Laksatif kullanımı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a:effectLst/>
                          <a:latin typeface="Times New Roman" panose="02020603050405020304" pitchFamily="18" charset="0"/>
                          <a:ea typeface="Calibri" panose="020F0502020204030204" pitchFamily="34" charset="0"/>
                          <a:cs typeface="Times New Roman" panose="02020603050405020304" pitchFamily="18" charset="0"/>
                        </a:rPr>
                        <a:t>Yararlı</a:t>
                      </a:r>
                      <a:endParaRPr lang="tr-TR" sz="100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tr-TR" sz="1200" dirty="0">
                          <a:effectLst/>
                          <a:latin typeface="Times New Roman" panose="02020603050405020304" pitchFamily="18" charset="0"/>
                          <a:ea typeface="Calibri" panose="020F0502020204030204" pitchFamily="34" charset="0"/>
                          <a:cs typeface="Times New Roman" panose="02020603050405020304" pitchFamily="18" charset="0"/>
                        </a:rPr>
                        <a:t>Yararlı değil hatta daha kötü etkileyebilir</a:t>
                      </a:r>
                      <a:endParaRPr lang="tr-T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9352" marR="593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6386604"/>
                  </a:ext>
                </a:extLst>
              </a:tr>
            </a:tbl>
          </a:graphicData>
        </a:graphic>
      </p:graphicFrame>
    </p:spTree>
    <p:extLst>
      <p:ext uri="{BB962C8B-B14F-4D97-AF65-F5344CB8AC3E}">
        <p14:creationId xmlns:p14="http://schemas.microsoft.com/office/powerpoint/2010/main" val="566430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6EE17A-026D-4284-82B2-ED21C9ECEC5A}"/>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Enkoprezis</a:t>
            </a:r>
            <a:endParaRPr lang="tr-TR" dirty="0"/>
          </a:p>
        </p:txBody>
      </p:sp>
      <p:sp>
        <p:nvSpPr>
          <p:cNvPr id="3" name="İçerik Yer Tutucusu 2">
            <a:extLst>
              <a:ext uri="{FF2B5EF4-FFF2-40B4-BE49-F238E27FC236}">
                <a16:creationId xmlns:a16="http://schemas.microsoft.com/office/drawing/2014/main" id="{8BFE1F58-887C-4368-9448-6D5E974F3883}"/>
              </a:ext>
            </a:extLst>
          </p:cNvPr>
          <p:cNvSpPr>
            <a:spLocks noGrp="1"/>
          </p:cNvSpPr>
          <p:nvPr>
            <p:ph idx="1"/>
          </p:nvPr>
        </p:nvSpPr>
        <p:spPr/>
        <p:txBody>
          <a:bodyPr>
            <a:normAutofit fontScale="92500" lnSpcReduction="10000"/>
          </a:bodyPr>
          <a:lstStyle/>
          <a:p>
            <a:pPr marL="0" indent="0">
              <a:buNone/>
            </a:pPr>
            <a:r>
              <a:rPr lang="tr-TR" dirty="0" err="1"/>
              <a:t>Konstipasyonun</a:t>
            </a:r>
            <a:r>
              <a:rPr lang="tr-TR" dirty="0"/>
              <a:t> eşlik ettiği </a:t>
            </a:r>
            <a:r>
              <a:rPr lang="tr-TR" dirty="0" err="1"/>
              <a:t>enkoprezis</a:t>
            </a:r>
            <a:r>
              <a:rPr lang="tr-TR" dirty="0"/>
              <a:t> genellikle akut </a:t>
            </a:r>
            <a:r>
              <a:rPr lang="tr-TR" dirty="0" err="1"/>
              <a:t>konstipasyon</a:t>
            </a:r>
            <a:r>
              <a:rPr lang="tr-TR" dirty="0"/>
              <a:t> sonrası gelişir:</a:t>
            </a:r>
          </a:p>
          <a:p>
            <a:pPr lvl="1"/>
            <a:r>
              <a:rPr lang="tr-TR" dirty="0"/>
              <a:t>Ağrılı </a:t>
            </a:r>
            <a:r>
              <a:rPr lang="tr-TR" dirty="0" err="1"/>
              <a:t>defekasyon</a:t>
            </a:r>
            <a:r>
              <a:rPr lang="tr-TR" dirty="0"/>
              <a:t> ve </a:t>
            </a:r>
            <a:r>
              <a:rPr lang="tr-TR" dirty="0" err="1"/>
              <a:t>defekasyondan</a:t>
            </a:r>
            <a:r>
              <a:rPr lang="tr-TR" dirty="0"/>
              <a:t> kaçınma</a:t>
            </a:r>
          </a:p>
          <a:p>
            <a:pPr lvl="1"/>
            <a:r>
              <a:rPr lang="tr-TR" dirty="0"/>
              <a:t>Dış anal </a:t>
            </a:r>
            <a:r>
              <a:rPr lang="tr-TR" dirty="0" err="1"/>
              <a:t>sfinkterde</a:t>
            </a:r>
            <a:r>
              <a:rPr lang="tr-TR" dirty="0"/>
              <a:t> paradoksal kasılma</a:t>
            </a:r>
          </a:p>
          <a:p>
            <a:pPr lvl="1"/>
            <a:r>
              <a:rPr lang="tr-TR" dirty="0"/>
              <a:t>Gaita birikimi</a:t>
            </a:r>
          </a:p>
          <a:p>
            <a:pPr lvl="1"/>
            <a:r>
              <a:rPr lang="tr-TR" dirty="0"/>
              <a:t>Kolon geçiş süresinde artış</a:t>
            </a:r>
          </a:p>
          <a:p>
            <a:pPr lvl="1"/>
            <a:r>
              <a:rPr lang="tr-TR" dirty="0" err="1"/>
              <a:t>Peristaltizm</a:t>
            </a:r>
            <a:r>
              <a:rPr lang="tr-TR" dirty="0"/>
              <a:t> ve duyuda azalma</a:t>
            </a:r>
          </a:p>
          <a:p>
            <a:pPr lvl="1"/>
            <a:r>
              <a:rPr lang="tr-TR" dirty="0"/>
              <a:t>Sıvı emiliminde artış ve büyük, sert dışkı kitleler</a:t>
            </a:r>
          </a:p>
          <a:p>
            <a:pPr lvl="1"/>
            <a:r>
              <a:rPr lang="tr-TR" dirty="0" err="1"/>
              <a:t>Megakolon</a:t>
            </a:r>
            <a:endParaRPr lang="tr-TR" dirty="0"/>
          </a:p>
          <a:p>
            <a:pPr lvl="1"/>
            <a:r>
              <a:rPr lang="tr-TR" dirty="0"/>
              <a:t>Taze gaitanın sert gaitayı aşması</a:t>
            </a:r>
          </a:p>
          <a:p>
            <a:r>
              <a:rPr lang="tr-TR" dirty="0" err="1"/>
              <a:t>Konstipasyonun</a:t>
            </a:r>
            <a:r>
              <a:rPr lang="tr-TR" dirty="0"/>
              <a:t> eşlik etmediği </a:t>
            </a:r>
            <a:r>
              <a:rPr lang="tr-TR" dirty="0" err="1"/>
              <a:t>enkoprezisin</a:t>
            </a:r>
            <a:r>
              <a:rPr lang="tr-TR" dirty="0"/>
              <a:t> nasıl oluştuğu tam olarak bilinmiyor</a:t>
            </a:r>
          </a:p>
        </p:txBody>
      </p:sp>
    </p:spTree>
    <p:extLst>
      <p:ext uri="{BB962C8B-B14F-4D97-AF65-F5344CB8AC3E}">
        <p14:creationId xmlns:p14="http://schemas.microsoft.com/office/powerpoint/2010/main" val="2244661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a:xfrm>
            <a:off x="838200" y="1800427"/>
            <a:ext cx="10515600" cy="4201064"/>
          </a:xfrm>
        </p:spPr>
        <p:txBody>
          <a:bodyPr>
            <a:normAutofit/>
          </a:bodyPr>
          <a:lstStyle/>
          <a:p>
            <a:r>
              <a:rPr lang="tr-TR" dirty="0"/>
              <a:t>Genetik etkenlerin </a:t>
            </a:r>
            <a:r>
              <a:rPr lang="tr-TR" dirty="0" err="1"/>
              <a:t>etyolojide</a:t>
            </a:r>
            <a:r>
              <a:rPr lang="tr-TR" dirty="0"/>
              <a:t> doğrudan etkisi çok düşük.</a:t>
            </a:r>
          </a:p>
          <a:p>
            <a:r>
              <a:rPr lang="tr-TR" dirty="0"/>
              <a:t>Genetik faktörler </a:t>
            </a:r>
            <a:r>
              <a:rPr lang="tr-TR" dirty="0" err="1"/>
              <a:t>konstipasyonda</a:t>
            </a:r>
            <a:r>
              <a:rPr lang="tr-TR" dirty="0"/>
              <a:t> önemli</a:t>
            </a:r>
          </a:p>
          <a:p>
            <a:r>
              <a:rPr lang="tr-TR" dirty="0"/>
              <a:t>Gece </a:t>
            </a:r>
            <a:r>
              <a:rPr lang="tr-TR" dirty="0" err="1"/>
              <a:t>enkoprezisi</a:t>
            </a:r>
            <a:r>
              <a:rPr lang="tr-TR" dirty="0"/>
              <a:t> daha sık organik</a:t>
            </a:r>
          </a:p>
          <a:p>
            <a:r>
              <a:rPr lang="tr-TR" dirty="0"/>
              <a:t>Birincil </a:t>
            </a:r>
            <a:r>
              <a:rPr lang="tr-TR" dirty="0" err="1"/>
              <a:t>enkoprezis</a:t>
            </a:r>
            <a:r>
              <a:rPr lang="tr-TR" dirty="0"/>
              <a:t> olgularının çoğunda </a:t>
            </a:r>
            <a:r>
              <a:rPr lang="tr-TR" dirty="0" err="1"/>
              <a:t>konstipasyon</a:t>
            </a:r>
            <a:r>
              <a:rPr lang="tr-TR" dirty="0"/>
              <a:t> görülür.</a:t>
            </a:r>
          </a:p>
          <a:p>
            <a:r>
              <a:rPr lang="tr-TR" dirty="0"/>
              <a:t>Bazı </a:t>
            </a:r>
            <a:r>
              <a:rPr lang="tr-TR" dirty="0" err="1"/>
              <a:t>psikososyal</a:t>
            </a:r>
            <a:r>
              <a:rPr lang="tr-TR" dirty="0"/>
              <a:t> değişkenler </a:t>
            </a:r>
            <a:r>
              <a:rPr lang="tr-TR" dirty="0" err="1"/>
              <a:t>etyolojide</a:t>
            </a:r>
            <a:r>
              <a:rPr lang="tr-TR" dirty="0"/>
              <a:t> rol oynayabilir</a:t>
            </a:r>
          </a:p>
          <a:p>
            <a:pPr lvl="1"/>
            <a:r>
              <a:rPr lang="tr-TR" dirty="0"/>
              <a:t>Aile düzenindeki önemli değişiklikler, kayıplar</a:t>
            </a:r>
          </a:p>
          <a:p>
            <a:pPr lvl="1"/>
            <a:r>
              <a:rPr lang="tr-TR" dirty="0"/>
              <a:t>Olumsuz ebeveyn tutumları, anne-çocuk ilişki sorunları</a:t>
            </a:r>
          </a:p>
          <a:p>
            <a:r>
              <a:rPr lang="tr-TR" dirty="0"/>
              <a:t>Gelişimsel gecikmeler ve zor mizaç özellikleri </a:t>
            </a:r>
            <a:r>
              <a:rPr lang="tr-TR" dirty="0" err="1"/>
              <a:t>enkoprezisi</a:t>
            </a:r>
            <a:r>
              <a:rPr lang="tr-TR" dirty="0"/>
              <a:t> olan çocuklarda daha sıktır.</a:t>
            </a:r>
          </a:p>
          <a:p>
            <a:pPr lvl="1">
              <a:buNone/>
            </a:pPr>
            <a:endParaRPr lang="tr-TR" dirty="0"/>
          </a:p>
          <a:p>
            <a:pPr lvl="1">
              <a:buNone/>
            </a:pPr>
            <a:endParaRPr lang="tr-T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p:txBody>
          <a:bodyPr/>
          <a:lstStyle/>
          <a:p>
            <a:endParaRPr lang="tr-TR" dirty="0"/>
          </a:p>
          <a:p>
            <a:r>
              <a:rPr lang="tr-TR" dirty="0" err="1"/>
              <a:t>Enkoprezis</a:t>
            </a:r>
            <a:r>
              <a:rPr lang="tr-TR" dirty="0"/>
              <a:t> çocuğun cinsel istismarının bir belirtisi olabilir!!!</a:t>
            </a:r>
          </a:p>
          <a:p>
            <a:r>
              <a:rPr lang="tr-TR" dirty="0"/>
              <a:t>Okul ortamında tuvalet kullanamayan çocuklarda, özellikle OKB olguları ve sosyal </a:t>
            </a:r>
            <a:r>
              <a:rPr lang="tr-TR" dirty="0" err="1"/>
              <a:t>fobik</a:t>
            </a:r>
            <a:r>
              <a:rPr lang="tr-TR" dirty="0"/>
              <a:t> olgularda </a:t>
            </a:r>
            <a:r>
              <a:rPr lang="tr-TR" dirty="0" err="1"/>
              <a:t>konstipasyon</a:t>
            </a:r>
            <a:r>
              <a:rPr lang="tr-TR" dirty="0"/>
              <a:t> gelişebilir.</a:t>
            </a:r>
          </a:p>
          <a:p>
            <a:r>
              <a:rPr lang="tr-TR" dirty="0"/>
              <a:t>Psikiyatrik hastalarda </a:t>
            </a:r>
            <a:r>
              <a:rPr lang="tr-TR" dirty="0" err="1"/>
              <a:t>psikotrop</a:t>
            </a:r>
            <a:r>
              <a:rPr lang="tr-TR" dirty="0"/>
              <a:t> ilaç kullanımı </a:t>
            </a:r>
            <a:r>
              <a:rPr lang="tr-TR" dirty="0" err="1"/>
              <a:t>konstipasyon</a:t>
            </a:r>
            <a:r>
              <a:rPr lang="tr-TR" dirty="0"/>
              <a:t> nedeni olabilir</a:t>
            </a:r>
          </a:p>
          <a:p>
            <a:pPr>
              <a:buNone/>
            </a:pPr>
            <a:endParaRPr lang="tr-TR" dirty="0"/>
          </a:p>
          <a:p>
            <a:endParaRPr lang="tr-TR" dirty="0"/>
          </a:p>
          <a:p>
            <a:endParaRPr lang="tr-TR" dirty="0"/>
          </a:p>
          <a:p>
            <a:pPr>
              <a:buNone/>
            </a:pP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İçerik Yer Tutucusu 2"/>
          <p:cNvSpPr>
            <a:spLocks noGrp="1"/>
          </p:cNvSpPr>
          <p:nvPr>
            <p:ph idx="1"/>
          </p:nvPr>
        </p:nvSpPr>
        <p:spPr>
          <a:xfrm>
            <a:off x="838200" y="1767377"/>
            <a:ext cx="10515600" cy="4201064"/>
          </a:xfrm>
        </p:spPr>
        <p:txBody>
          <a:bodyPr>
            <a:normAutofit/>
          </a:bodyPr>
          <a:lstStyle/>
          <a:p>
            <a:endParaRPr lang="tr-TR" dirty="0"/>
          </a:p>
          <a:p>
            <a:r>
              <a:rPr lang="tr-TR" dirty="0"/>
              <a:t>Annede depresyon ve kaygı</a:t>
            </a:r>
          </a:p>
          <a:p>
            <a:r>
              <a:rPr lang="tr-TR" dirty="0"/>
              <a:t>Aile ile iletişimsizlik ya da iletişim bozukluğu</a:t>
            </a:r>
          </a:p>
          <a:p>
            <a:pPr lvl="1"/>
            <a:r>
              <a:rPr lang="tr-TR" dirty="0"/>
              <a:t>Aile çocuk ilişkisindeki sorun çocuğu pasif agresif bir düzeneğe itebilir ve </a:t>
            </a:r>
            <a:r>
              <a:rPr lang="tr-TR" dirty="0" err="1"/>
              <a:t>enkoprezis</a:t>
            </a:r>
            <a:r>
              <a:rPr lang="tr-TR" dirty="0"/>
              <a:t> bir öfke dışa vurum şekli olarak karşımıza çıkabilir.</a:t>
            </a:r>
          </a:p>
          <a:p>
            <a:pPr marL="68580" indent="0">
              <a:buNone/>
            </a:pPr>
            <a:endParaRPr lang="tr-TR" dirty="0"/>
          </a:p>
          <a:p>
            <a:pPr marL="68580" indent="0">
              <a:buNone/>
            </a:pPr>
            <a:endParaRPr lang="tr-TR" dirty="0"/>
          </a:p>
          <a:p>
            <a:pPr marL="68580" indent="0">
              <a:buNone/>
            </a:pPr>
            <a:endParaRPr lang="tr-TR" dirty="0"/>
          </a:p>
          <a:p>
            <a:endParaRPr lang="tr-TR" dirty="0"/>
          </a:p>
        </p:txBody>
      </p:sp>
    </p:spTree>
    <p:extLst>
      <p:ext uri="{BB962C8B-B14F-4D97-AF65-F5344CB8AC3E}">
        <p14:creationId xmlns:p14="http://schemas.microsoft.com/office/powerpoint/2010/main" val="2989589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İçerik Yer Tutucusu 2"/>
          <p:cNvSpPr>
            <a:spLocks noGrp="1"/>
          </p:cNvSpPr>
          <p:nvPr>
            <p:ph idx="1"/>
          </p:nvPr>
        </p:nvSpPr>
        <p:spPr>
          <a:xfrm>
            <a:off x="635000" y="1653780"/>
            <a:ext cx="11028680" cy="4493019"/>
          </a:xfrm>
        </p:spPr>
        <p:txBody>
          <a:bodyPr numCol="2">
            <a:normAutofit/>
          </a:bodyPr>
          <a:lstStyle/>
          <a:p>
            <a:r>
              <a:rPr lang="tr-TR" dirty="0" err="1"/>
              <a:t>Enürezis</a:t>
            </a:r>
            <a:endParaRPr lang="tr-TR" dirty="0"/>
          </a:p>
          <a:p>
            <a:r>
              <a:rPr lang="tr-TR" dirty="0"/>
              <a:t>İdrar yolu enfeksiyonları </a:t>
            </a:r>
          </a:p>
          <a:p>
            <a:r>
              <a:rPr lang="tr-TR" dirty="0" err="1"/>
              <a:t>Enkoprezis</a:t>
            </a:r>
            <a:r>
              <a:rPr lang="tr-TR" dirty="0"/>
              <a:t> tanılı çocuklarda eşlik eden psikiyatrik bozukluk yaklaşık %50</a:t>
            </a:r>
          </a:p>
          <a:p>
            <a:r>
              <a:rPr lang="tr-TR" dirty="0" err="1"/>
              <a:t>Konstipasyonsuz</a:t>
            </a:r>
            <a:r>
              <a:rPr lang="tr-TR" dirty="0"/>
              <a:t> tipte psikiyatrik </a:t>
            </a:r>
            <a:r>
              <a:rPr lang="tr-TR" dirty="0" err="1"/>
              <a:t>komorbidite</a:t>
            </a:r>
            <a:r>
              <a:rPr lang="tr-TR" dirty="0"/>
              <a:t> fazla</a:t>
            </a:r>
          </a:p>
          <a:p>
            <a:r>
              <a:rPr lang="tr-TR" dirty="0"/>
              <a:t>Karşıt olma karşı gelme bozukluğu</a:t>
            </a:r>
          </a:p>
          <a:p>
            <a:r>
              <a:rPr lang="tr-TR" dirty="0" err="1"/>
              <a:t>Anksiyete</a:t>
            </a:r>
            <a:r>
              <a:rPr lang="tr-TR" dirty="0"/>
              <a:t> bozuklukları</a:t>
            </a:r>
          </a:p>
          <a:p>
            <a:endParaRPr lang="tr-TR" dirty="0"/>
          </a:p>
          <a:p>
            <a:r>
              <a:rPr lang="tr-TR" dirty="0"/>
              <a:t>DEHB</a:t>
            </a:r>
          </a:p>
          <a:p>
            <a:r>
              <a:rPr lang="tr-TR" dirty="0"/>
              <a:t>Davranım Bozukluğu</a:t>
            </a:r>
          </a:p>
          <a:p>
            <a:r>
              <a:rPr lang="tr-TR" dirty="0"/>
              <a:t>Duygusal sorunlar</a:t>
            </a:r>
          </a:p>
          <a:p>
            <a:pPr lvl="1"/>
            <a:r>
              <a:rPr lang="tr-TR" sz="2800" dirty="0"/>
              <a:t>Düşük benlik saygısı, davranış sorunları, akran istismarı, düşük sosyal işlevsellik</a:t>
            </a:r>
          </a:p>
          <a:p>
            <a:endParaRPr lang="tr-TR" dirty="0"/>
          </a:p>
        </p:txBody>
      </p:sp>
    </p:spTree>
    <p:extLst>
      <p:ext uri="{BB962C8B-B14F-4D97-AF65-F5344CB8AC3E}">
        <p14:creationId xmlns:p14="http://schemas.microsoft.com/office/powerpoint/2010/main" val="34456356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C6387E-333C-43C3-B353-FFDE37EDFB81}"/>
              </a:ext>
            </a:extLst>
          </p:cNvPr>
          <p:cNvSpPr>
            <a:spLocks noGrp="1"/>
          </p:cNvSpPr>
          <p:nvPr>
            <p:ph type="title"/>
          </p:nvPr>
        </p:nvSpPr>
        <p:spPr/>
        <p:txBody>
          <a:bodyPr/>
          <a:lstStyle/>
          <a:p>
            <a:r>
              <a:rPr lang="tr-TR" sz="4400" dirty="0" err="1">
                <a:latin typeface="Times New Roman" panose="02020603050405020304" pitchFamily="18" charset="0"/>
                <a:cs typeface="Times New Roman" panose="02020603050405020304" pitchFamily="18" charset="0"/>
              </a:rPr>
              <a:t>Enkoprezis</a:t>
            </a:r>
            <a:endParaRPr lang="tr-TR" dirty="0"/>
          </a:p>
        </p:txBody>
      </p:sp>
      <p:sp>
        <p:nvSpPr>
          <p:cNvPr id="3" name="İçerik Yer Tutucusu 2">
            <a:extLst>
              <a:ext uri="{FF2B5EF4-FFF2-40B4-BE49-F238E27FC236}">
                <a16:creationId xmlns:a16="http://schemas.microsoft.com/office/drawing/2014/main" id="{60603EC9-9302-48F1-BABA-E61BC09E26DB}"/>
              </a:ext>
            </a:extLst>
          </p:cNvPr>
          <p:cNvSpPr>
            <a:spLocks noGrp="1"/>
          </p:cNvSpPr>
          <p:nvPr>
            <p:ph idx="1"/>
          </p:nvPr>
        </p:nvSpPr>
        <p:spPr/>
        <p:txBody>
          <a:bodyPr/>
          <a:lstStyle/>
          <a:p>
            <a:r>
              <a:rPr lang="tr-TR" dirty="0"/>
              <a:t>Öykü alma süreci önemli !!</a:t>
            </a:r>
          </a:p>
          <a:p>
            <a:r>
              <a:rPr lang="tr-TR" dirty="0"/>
              <a:t>Fizik muayene</a:t>
            </a:r>
          </a:p>
          <a:p>
            <a:r>
              <a:rPr lang="tr-TR" dirty="0"/>
              <a:t>Mümkünse karın, böbrek, mesane ve </a:t>
            </a:r>
            <a:r>
              <a:rPr lang="tr-TR" dirty="0" err="1"/>
              <a:t>retrovezikal</a:t>
            </a:r>
            <a:r>
              <a:rPr lang="tr-TR" dirty="0"/>
              <a:t> bölge USG</a:t>
            </a:r>
          </a:p>
          <a:p>
            <a:r>
              <a:rPr lang="tr-TR" dirty="0" err="1"/>
              <a:t>Organiste</a:t>
            </a:r>
            <a:r>
              <a:rPr lang="tr-TR" dirty="0"/>
              <a:t> mutlak dışlanmalı</a:t>
            </a:r>
          </a:p>
          <a:p>
            <a:pPr lvl="1"/>
            <a:r>
              <a:rPr lang="tr-TR" dirty="0" err="1"/>
              <a:t>Spina</a:t>
            </a:r>
            <a:r>
              <a:rPr lang="tr-TR" dirty="0"/>
              <a:t> </a:t>
            </a:r>
            <a:r>
              <a:rPr lang="tr-TR" dirty="0" err="1"/>
              <a:t>bifida</a:t>
            </a:r>
            <a:r>
              <a:rPr lang="tr-TR" dirty="0"/>
              <a:t> </a:t>
            </a:r>
            <a:r>
              <a:rPr lang="tr-TR" dirty="0" err="1"/>
              <a:t>occulta</a:t>
            </a:r>
            <a:endParaRPr lang="tr-TR" dirty="0"/>
          </a:p>
          <a:p>
            <a:pPr lvl="1"/>
            <a:r>
              <a:rPr lang="tr-TR" dirty="0"/>
              <a:t>Anal </a:t>
            </a:r>
            <a:r>
              <a:rPr lang="tr-TR" dirty="0" err="1"/>
              <a:t>stenoz</a:t>
            </a:r>
            <a:endParaRPr lang="tr-TR" dirty="0"/>
          </a:p>
        </p:txBody>
      </p:sp>
    </p:spTree>
    <p:extLst>
      <p:ext uri="{BB962C8B-B14F-4D97-AF65-F5344CB8AC3E}">
        <p14:creationId xmlns:p14="http://schemas.microsoft.com/office/powerpoint/2010/main" val="11276630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p:cNvPicPr>
            <a:picLocks noChangeAspect="1" noChangeArrowheads="1"/>
          </p:cNvPicPr>
          <p:nvPr/>
        </p:nvPicPr>
        <p:blipFill>
          <a:blip r:embed="rId3"/>
          <a:srcRect/>
          <a:stretch>
            <a:fillRect/>
          </a:stretch>
        </p:blipFill>
        <p:spPr bwMode="auto">
          <a:xfrm>
            <a:off x="9906001" y="5872656"/>
            <a:ext cx="761999" cy="985344"/>
          </a:xfrm>
          <a:prstGeom prst="rect">
            <a:avLst/>
          </a:prstGeom>
          <a:noFill/>
          <a:ln w="9525">
            <a:noFill/>
            <a:miter lim="800000"/>
            <a:headEnd/>
            <a:tailEnd/>
          </a:ln>
        </p:spPr>
      </p:pic>
      <p:pic>
        <p:nvPicPr>
          <p:cNvPr id="2" name="Picture 1" descr="Screen Shot 2018-01-07 at 3.52.01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1952" y="0"/>
            <a:ext cx="9796603" cy="6858000"/>
          </a:xfrm>
          <a:prstGeom prst="rect">
            <a:avLst/>
          </a:prstGeom>
        </p:spPr>
      </p:pic>
    </p:spTree>
    <p:extLst>
      <p:ext uri="{BB962C8B-B14F-4D97-AF65-F5344CB8AC3E}">
        <p14:creationId xmlns:p14="http://schemas.microsoft.com/office/powerpoint/2010/main" val="28403971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p:txBody>
          <a:bodyPr/>
          <a:lstStyle/>
          <a:p>
            <a:r>
              <a:rPr lang="tr-TR" dirty="0" err="1"/>
              <a:t>Konstipasyon</a:t>
            </a:r>
            <a:r>
              <a:rPr lang="tr-TR" dirty="0"/>
              <a:t> tedavisi</a:t>
            </a:r>
          </a:p>
          <a:p>
            <a:r>
              <a:rPr lang="tr-TR" dirty="0"/>
              <a:t>Davranışsal yaklaşım</a:t>
            </a:r>
          </a:p>
          <a:p>
            <a:r>
              <a:rPr lang="tr-TR" dirty="0" err="1"/>
              <a:t>Psikoterapötik</a:t>
            </a:r>
            <a:r>
              <a:rPr lang="tr-TR" dirty="0"/>
              <a:t> yaklaşım (utanma, suçluluk, depresyon, düşük benlik saygısı)</a:t>
            </a:r>
          </a:p>
          <a:p>
            <a:r>
              <a:rPr lang="tr-TR" dirty="0"/>
              <a:t>Aile dinamiklerinin ele alınması</a:t>
            </a:r>
          </a:p>
          <a:p>
            <a:r>
              <a:rPr lang="tr-TR" dirty="0"/>
              <a:t>Çocuk aile çatışmasının çözümü</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anose="02020603050405020304" pitchFamily="18" charset="0"/>
                <a:cs typeface="Times New Roman" panose="02020603050405020304" pitchFamily="18" charset="0"/>
              </a:rPr>
              <a:t>Enkoprezis</a:t>
            </a:r>
            <a:endParaRPr lang="tr-TR" sz="4000" dirty="0"/>
          </a:p>
        </p:txBody>
      </p:sp>
      <p:sp>
        <p:nvSpPr>
          <p:cNvPr id="3" name="2 İçerik Yer Tutucusu"/>
          <p:cNvSpPr>
            <a:spLocks noGrp="1"/>
          </p:cNvSpPr>
          <p:nvPr>
            <p:ph idx="1"/>
          </p:nvPr>
        </p:nvSpPr>
        <p:spPr/>
        <p:txBody>
          <a:bodyPr>
            <a:normAutofit fontScale="92500" lnSpcReduction="20000"/>
          </a:bodyPr>
          <a:lstStyle/>
          <a:p>
            <a:r>
              <a:rPr lang="tr-TR" sz="3000" dirty="0"/>
              <a:t>Öğünlerden 20-30 </a:t>
            </a:r>
            <a:r>
              <a:rPr lang="tr-TR" sz="3000" dirty="0" err="1"/>
              <a:t>dk</a:t>
            </a:r>
            <a:r>
              <a:rPr lang="tr-TR" sz="3000" dirty="0"/>
              <a:t> sonra 5-10 dakika tuvalette oturma</a:t>
            </a:r>
          </a:p>
          <a:p>
            <a:pPr lvl="1"/>
            <a:r>
              <a:rPr lang="tr-TR" dirty="0"/>
              <a:t>Bu sırada çocuğu rahatlatan etkinlikler (kitap, dergi okuma, müzik, resim, oyun)</a:t>
            </a:r>
          </a:p>
          <a:p>
            <a:endParaRPr lang="tr-TR" dirty="0"/>
          </a:p>
          <a:p>
            <a:r>
              <a:rPr lang="tr-TR" sz="3000" dirty="0"/>
              <a:t>Motivasyon artıran yaklaşımlar</a:t>
            </a:r>
          </a:p>
          <a:p>
            <a:pPr lvl="1"/>
            <a:r>
              <a:rPr lang="tr-TR" dirty="0"/>
              <a:t>Takvime kayıt etme</a:t>
            </a:r>
          </a:p>
          <a:p>
            <a:pPr lvl="1"/>
            <a:r>
              <a:rPr lang="tr-TR" dirty="0"/>
              <a:t>Sadece pozitif pekiştirme (ceza/eleştiri yok)</a:t>
            </a:r>
          </a:p>
          <a:p>
            <a:endParaRPr lang="tr-TR" sz="3000" dirty="0"/>
          </a:p>
          <a:p>
            <a:r>
              <a:rPr lang="tr-TR" sz="3000" dirty="0"/>
              <a:t>Sorumluluk verme, yaptırım</a:t>
            </a:r>
          </a:p>
          <a:p>
            <a:r>
              <a:rPr lang="tr-TR" sz="3000" dirty="0"/>
              <a:t>Etkisiz yöntemlerin önüne geçme: </a:t>
            </a:r>
          </a:p>
          <a:p>
            <a:pPr lvl="1"/>
            <a:r>
              <a:rPr lang="tr-TR" dirty="0"/>
              <a:t>cezalandırma</a:t>
            </a:r>
          </a:p>
          <a:p>
            <a:pPr lvl="1"/>
            <a:r>
              <a:rPr lang="tr-TR" dirty="0" err="1"/>
              <a:t>endikasyon</a:t>
            </a:r>
            <a:r>
              <a:rPr lang="tr-TR" dirty="0"/>
              <a:t> dışı ilaç verme</a:t>
            </a:r>
          </a:p>
          <a:p>
            <a:endParaRPr lang="tr-T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E78FFB-01F8-437D-8096-516B0B888B18}"/>
              </a:ext>
            </a:extLst>
          </p:cNvPr>
          <p:cNvSpPr>
            <a:spLocks noGrp="1"/>
          </p:cNvSpPr>
          <p:nvPr>
            <p:ph type="title"/>
          </p:nvPr>
        </p:nvSpPr>
        <p:spPr/>
        <p:txBody>
          <a:bodyPr/>
          <a:lstStyle/>
          <a:p>
            <a:endParaRPr lang="tr-TR" dirty="0"/>
          </a:p>
        </p:txBody>
      </p:sp>
      <p:graphicFrame>
        <p:nvGraphicFramePr>
          <p:cNvPr id="4" name="İçerik Yer Tutucusu 3">
            <a:extLst>
              <a:ext uri="{FF2B5EF4-FFF2-40B4-BE49-F238E27FC236}">
                <a16:creationId xmlns:a16="http://schemas.microsoft.com/office/drawing/2014/main" id="{E7C4F703-7D3F-4A5C-B3B7-A1AFF84F60EE}"/>
              </a:ext>
            </a:extLst>
          </p:cNvPr>
          <p:cNvGraphicFramePr>
            <a:graphicFrameLocks noGrp="1"/>
          </p:cNvGraphicFramePr>
          <p:nvPr>
            <p:ph idx="1"/>
            <p:extLst>
              <p:ext uri="{D42A27DB-BD31-4B8C-83A1-F6EECF244321}">
                <p14:modId xmlns:p14="http://schemas.microsoft.com/office/powerpoint/2010/main" val="2904463519"/>
              </p:ext>
            </p:extLst>
          </p:nvPr>
        </p:nvGraphicFramePr>
        <p:xfrm>
          <a:off x="254000" y="1473200"/>
          <a:ext cx="11419846" cy="4856485"/>
        </p:xfrm>
        <a:graphic>
          <a:graphicData uri="http://schemas.openxmlformats.org/drawingml/2006/table">
            <a:tbl>
              <a:tblPr>
                <a:tableStyleId>{5C22544A-7EE6-4342-B048-85BDC9FD1C3A}</a:tableStyleId>
              </a:tblPr>
              <a:tblGrid>
                <a:gridCol w="2033791">
                  <a:extLst>
                    <a:ext uri="{9D8B030D-6E8A-4147-A177-3AD203B41FA5}">
                      <a16:colId xmlns:a16="http://schemas.microsoft.com/office/drawing/2014/main" val="1892169903"/>
                    </a:ext>
                  </a:extLst>
                </a:gridCol>
                <a:gridCol w="625443">
                  <a:extLst>
                    <a:ext uri="{9D8B030D-6E8A-4147-A177-3AD203B41FA5}">
                      <a16:colId xmlns:a16="http://schemas.microsoft.com/office/drawing/2014/main" val="4101102683"/>
                    </a:ext>
                  </a:extLst>
                </a:gridCol>
                <a:gridCol w="625443">
                  <a:extLst>
                    <a:ext uri="{9D8B030D-6E8A-4147-A177-3AD203B41FA5}">
                      <a16:colId xmlns:a16="http://schemas.microsoft.com/office/drawing/2014/main" val="2367664026"/>
                    </a:ext>
                  </a:extLst>
                </a:gridCol>
                <a:gridCol w="626178">
                  <a:extLst>
                    <a:ext uri="{9D8B030D-6E8A-4147-A177-3AD203B41FA5}">
                      <a16:colId xmlns:a16="http://schemas.microsoft.com/office/drawing/2014/main" val="3114895968"/>
                    </a:ext>
                  </a:extLst>
                </a:gridCol>
                <a:gridCol w="625443">
                  <a:extLst>
                    <a:ext uri="{9D8B030D-6E8A-4147-A177-3AD203B41FA5}">
                      <a16:colId xmlns:a16="http://schemas.microsoft.com/office/drawing/2014/main" val="2965763803"/>
                    </a:ext>
                  </a:extLst>
                </a:gridCol>
                <a:gridCol w="626178">
                  <a:extLst>
                    <a:ext uri="{9D8B030D-6E8A-4147-A177-3AD203B41FA5}">
                      <a16:colId xmlns:a16="http://schemas.microsoft.com/office/drawing/2014/main" val="1365146493"/>
                    </a:ext>
                  </a:extLst>
                </a:gridCol>
                <a:gridCol w="625443">
                  <a:extLst>
                    <a:ext uri="{9D8B030D-6E8A-4147-A177-3AD203B41FA5}">
                      <a16:colId xmlns:a16="http://schemas.microsoft.com/office/drawing/2014/main" val="3114702788"/>
                    </a:ext>
                  </a:extLst>
                </a:gridCol>
                <a:gridCol w="625443">
                  <a:extLst>
                    <a:ext uri="{9D8B030D-6E8A-4147-A177-3AD203B41FA5}">
                      <a16:colId xmlns:a16="http://schemas.microsoft.com/office/drawing/2014/main" val="1347712761"/>
                    </a:ext>
                  </a:extLst>
                </a:gridCol>
                <a:gridCol w="626178">
                  <a:extLst>
                    <a:ext uri="{9D8B030D-6E8A-4147-A177-3AD203B41FA5}">
                      <a16:colId xmlns:a16="http://schemas.microsoft.com/office/drawing/2014/main" val="3692789495"/>
                    </a:ext>
                  </a:extLst>
                </a:gridCol>
                <a:gridCol w="625443">
                  <a:extLst>
                    <a:ext uri="{9D8B030D-6E8A-4147-A177-3AD203B41FA5}">
                      <a16:colId xmlns:a16="http://schemas.microsoft.com/office/drawing/2014/main" val="449828791"/>
                    </a:ext>
                  </a:extLst>
                </a:gridCol>
                <a:gridCol w="626178">
                  <a:extLst>
                    <a:ext uri="{9D8B030D-6E8A-4147-A177-3AD203B41FA5}">
                      <a16:colId xmlns:a16="http://schemas.microsoft.com/office/drawing/2014/main" val="3648656331"/>
                    </a:ext>
                  </a:extLst>
                </a:gridCol>
                <a:gridCol w="625443">
                  <a:extLst>
                    <a:ext uri="{9D8B030D-6E8A-4147-A177-3AD203B41FA5}">
                      <a16:colId xmlns:a16="http://schemas.microsoft.com/office/drawing/2014/main" val="1192762541"/>
                    </a:ext>
                  </a:extLst>
                </a:gridCol>
                <a:gridCol w="625443">
                  <a:extLst>
                    <a:ext uri="{9D8B030D-6E8A-4147-A177-3AD203B41FA5}">
                      <a16:colId xmlns:a16="http://schemas.microsoft.com/office/drawing/2014/main" val="2102464948"/>
                    </a:ext>
                  </a:extLst>
                </a:gridCol>
                <a:gridCol w="626178">
                  <a:extLst>
                    <a:ext uri="{9D8B030D-6E8A-4147-A177-3AD203B41FA5}">
                      <a16:colId xmlns:a16="http://schemas.microsoft.com/office/drawing/2014/main" val="2579936563"/>
                    </a:ext>
                  </a:extLst>
                </a:gridCol>
                <a:gridCol w="625443">
                  <a:extLst>
                    <a:ext uri="{9D8B030D-6E8A-4147-A177-3AD203B41FA5}">
                      <a16:colId xmlns:a16="http://schemas.microsoft.com/office/drawing/2014/main" val="3392578901"/>
                    </a:ext>
                  </a:extLst>
                </a:gridCol>
                <a:gridCol w="626178">
                  <a:extLst>
                    <a:ext uri="{9D8B030D-6E8A-4147-A177-3AD203B41FA5}">
                      <a16:colId xmlns:a16="http://schemas.microsoft.com/office/drawing/2014/main" val="579759315"/>
                    </a:ext>
                  </a:extLst>
                </a:gridCol>
              </a:tblGrid>
              <a:tr h="237648">
                <a:tc>
                  <a:txBody>
                    <a:bodyPr/>
                    <a:lstStyle/>
                    <a:p>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2.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3.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4.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5.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6.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7.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8.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9.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10.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11.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12.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13.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14.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15. Gün</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635012499"/>
                  </a:ext>
                </a:extLst>
              </a:tr>
              <a:tr h="237648">
                <a:tc>
                  <a:txBody>
                    <a:bodyPr/>
                    <a:lstStyle/>
                    <a:p>
                      <a:r>
                        <a:rPr lang="tr-TR" sz="1100">
                          <a:effectLst/>
                        </a:rPr>
                        <a:t>Dışkısını kaçırma</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2277463798"/>
                  </a:ext>
                </a:extLst>
              </a:tr>
              <a:tr h="237648">
                <a:tc>
                  <a:txBody>
                    <a:bodyPr/>
                    <a:lstStyle/>
                    <a:p>
                      <a:r>
                        <a:rPr lang="tr-TR" sz="1100">
                          <a:effectLst/>
                        </a:rPr>
                        <a:t>Takvim ve Ödüllendirme</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151301848"/>
                  </a:ext>
                </a:extLst>
              </a:tr>
              <a:tr h="237648">
                <a:tc>
                  <a:txBody>
                    <a:bodyPr/>
                    <a:lstStyle/>
                    <a:p>
                      <a:r>
                        <a:rPr lang="tr-TR" sz="1100">
                          <a:effectLst/>
                        </a:rPr>
                        <a:t>Sıvı alımının arttırılması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793676813"/>
                  </a:ext>
                </a:extLst>
              </a:tr>
              <a:tr h="475297">
                <a:tc>
                  <a:txBody>
                    <a:bodyPr/>
                    <a:lstStyle/>
                    <a:p>
                      <a:r>
                        <a:rPr lang="tr-TR" sz="1100">
                          <a:effectLst/>
                        </a:rPr>
                        <a:t>Sebze ve meyve tüketiminin arttırılması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2649307949"/>
                  </a:ext>
                </a:extLst>
              </a:tr>
              <a:tr h="237648">
                <a:tc>
                  <a:txBody>
                    <a:bodyPr/>
                    <a:lstStyle/>
                    <a:p>
                      <a:r>
                        <a:rPr lang="tr-TR" sz="1100">
                          <a:effectLst/>
                        </a:rPr>
                        <a:t>Dışkılamanın ertelenmemesi</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578213371"/>
                  </a:ext>
                </a:extLst>
              </a:tr>
              <a:tr h="475297">
                <a:tc>
                  <a:txBody>
                    <a:bodyPr/>
                    <a:lstStyle/>
                    <a:p>
                      <a:r>
                        <a:rPr lang="tr-TR" sz="1100">
                          <a:effectLst/>
                        </a:rPr>
                        <a:t>Tuvalet alışkanlığının geliştirilmesi</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236026669"/>
                  </a:ext>
                </a:extLst>
              </a:tr>
              <a:tr h="237648">
                <a:tc>
                  <a:txBody>
                    <a:bodyPr/>
                    <a:lstStyle/>
                    <a:p>
                      <a:r>
                        <a:rPr lang="tr-TR" sz="1100">
                          <a:effectLst/>
                        </a:rPr>
                        <a:t>İlaç Alımı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195995011"/>
                  </a:ext>
                </a:extLst>
              </a:tr>
              <a:tr h="341169">
                <a:tc>
                  <a:txBody>
                    <a:bodyPr/>
                    <a:lstStyle/>
                    <a:p>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2.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3.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4.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5.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6.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7.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8.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9.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10.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11.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12.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13.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14. Gün</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15. Gün</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528585502"/>
                  </a:ext>
                </a:extLst>
              </a:tr>
              <a:tr h="237648">
                <a:tc>
                  <a:txBody>
                    <a:bodyPr/>
                    <a:lstStyle/>
                    <a:p>
                      <a:r>
                        <a:rPr lang="tr-TR" sz="1100">
                          <a:effectLst/>
                        </a:rPr>
                        <a:t>Dışkısını kaçırma</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471565867"/>
                  </a:ext>
                </a:extLst>
              </a:tr>
              <a:tr h="237648">
                <a:tc>
                  <a:txBody>
                    <a:bodyPr/>
                    <a:lstStyle/>
                    <a:p>
                      <a:r>
                        <a:rPr lang="tr-TR" sz="1100">
                          <a:effectLst/>
                        </a:rPr>
                        <a:t>Takvim ve Ödüllendirme</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4111440915"/>
                  </a:ext>
                </a:extLst>
              </a:tr>
              <a:tr h="237648">
                <a:tc>
                  <a:txBody>
                    <a:bodyPr/>
                    <a:lstStyle/>
                    <a:p>
                      <a:r>
                        <a:rPr lang="tr-TR" sz="1100">
                          <a:effectLst/>
                        </a:rPr>
                        <a:t>Sıvı alımının arttırılması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362263198"/>
                  </a:ext>
                </a:extLst>
              </a:tr>
              <a:tr h="475297">
                <a:tc>
                  <a:txBody>
                    <a:bodyPr/>
                    <a:lstStyle/>
                    <a:p>
                      <a:r>
                        <a:rPr lang="tr-TR" sz="1100">
                          <a:effectLst/>
                        </a:rPr>
                        <a:t>Sebze ve meyve tüketiminin arttırılması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3748287010"/>
                  </a:ext>
                </a:extLst>
              </a:tr>
              <a:tr h="237648">
                <a:tc>
                  <a:txBody>
                    <a:bodyPr/>
                    <a:lstStyle/>
                    <a:p>
                      <a:r>
                        <a:rPr lang="tr-TR" sz="1100">
                          <a:effectLst/>
                        </a:rPr>
                        <a:t>Dışkılamanın ertelenmemesi</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418633139"/>
                  </a:ext>
                </a:extLst>
              </a:tr>
              <a:tr h="475297">
                <a:tc>
                  <a:txBody>
                    <a:bodyPr/>
                    <a:lstStyle/>
                    <a:p>
                      <a:r>
                        <a:rPr lang="tr-TR" sz="1100">
                          <a:effectLst/>
                        </a:rPr>
                        <a:t>Tuvalet alışkanlığının geliştirilmesi</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898507229"/>
                  </a:ext>
                </a:extLst>
              </a:tr>
              <a:tr h="237648">
                <a:tc>
                  <a:txBody>
                    <a:bodyPr/>
                    <a:lstStyle/>
                    <a:p>
                      <a:r>
                        <a:rPr lang="tr-TR" sz="1100">
                          <a:effectLst/>
                        </a:rPr>
                        <a:t>İlaç Alımı</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a:effectLst/>
                        </a:rPr>
                        <a:t> </a:t>
                      </a:r>
                      <a:endParaRPr lang="tr-TR" sz="1000">
                        <a:effectLst/>
                        <a:latin typeface="Times New Roman" panose="02020603050405020304" pitchFamily="18" charset="0"/>
                        <a:ea typeface="Times New Roman" panose="02020603050405020304" pitchFamily="18" charset="0"/>
                      </a:endParaRPr>
                    </a:p>
                  </a:txBody>
                  <a:tcPr marL="44450" marR="44450" marT="0" marB="0"/>
                </a:tc>
                <a:tc>
                  <a:txBody>
                    <a:bodyPr/>
                    <a:lstStyle/>
                    <a:p>
                      <a:pPr algn="ctr"/>
                      <a:r>
                        <a:rPr lang="tr-TR" sz="1100" dirty="0">
                          <a:effectLst/>
                        </a:rPr>
                        <a:t> </a:t>
                      </a:r>
                      <a:endParaRPr lang="tr-TR" sz="1000" dirty="0">
                        <a:effectLst/>
                        <a:latin typeface="Times New Roman" panose="02020603050405020304" pitchFamily="18" charset="0"/>
                        <a:ea typeface="Times New Roman" panose="02020603050405020304" pitchFamily="18" charset="0"/>
                      </a:endParaRPr>
                    </a:p>
                  </a:txBody>
                  <a:tcPr marL="44450" marR="44450" marT="0" marB="0"/>
                </a:tc>
                <a:extLst>
                  <a:ext uri="{0D108BD9-81ED-4DB2-BD59-A6C34878D82A}">
                    <a16:rowId xmlns:a16="http://schemas.microsoft.com/office/drawing/2014/main" val="1757201539"/>
                  </a:ext>
                </a:extLst>
              </a:tr>
            </a:tbl>
          </a:graphicData>
        </a:graphic>
      </p:graphicFrame>
    </p:spTree>
    <p:extLst>
      <p:ext uri="{BB962C8B-B14F-4D97-AF65-F5344CB8AC3E}">
        <p14:creationId xmlns:p14="http://schemas.microsoft.com/office/powerpoint/2010/main" val="6916482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err="1">
                <a:latin typeface="Times New Roman" pitchFamily="18" charset="0"/>
              </a:rPr>
              <a:t>Bipolar</a:t>
            </a:r>
            <a:r>
              <a:rPr lang="tr-TR" dirty="0">
                <a:latin typeface="Times New Roman" pitchFamily="18" charset="0"/>
              </a:rPr>
              <a:t> Bozukluk</a:t>
            </a:r>
            <a:endParaRPr lang="tr-TR" dirty="0"/>
          </a:p>
        </p:txBody>
      </p:sp>
      <p:sp>
        <p:nvSpPr>
          <p:cNvPr id="3" name="Alt Başlık 2"/>
          <p:cNvSpPr>
            <a:spLocks noGrp="1"/>
          </p:cNvSpPr>
          <p:nvPr>
            <p:ph type="subTitle" idx="1"/>
          </p:nvPr>
        </p:nvSpPr>
        <p:spPr/>
        <p:txBody>
          <a:bodyPr>
            <a:normAutofit fontScale="92500" lnSpcReduction="10000"/>
          </a:bodyPr>
          <a:lstStyle/>
          <a:p>
            <a:r>
              <a:rPr lang="tr-TR" dirty="0">
                <a:solidFill>
                  <a:srgbClr val="7030A0"/>
                </a:solidFill>
              </a:rPr>
              <a:t>Doç. Dr. Ahmet ÖZASLAN</a:t>
            </a:r>
          </a:p>
          <a:p>
            <a:r>
              <a:rPr lang="tr-TR" dirty="0">
                <a:solidFill>
                  <a:srgbClr val="7030A0"/>
                </a:solidFill>
              </a:rPr>
              <a:t>GÜTF Çocuk Psikiyatrisi ABD</a:t>
            </a:r>
          </a:p>
        </p:txBody>
      </p:sp>
    </p:spTree>
    <p:extLst>
      <p:ext uri="{BB962C8B-B14F-4D97-AF65-F5344CB8AC3E}">
        <p14:creationId xmlns:p14="http://schemas.microsoft.com/office/powerpoint/2010/main" val="36624890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5DB9E1-9DDA-480C-92DE-D8BE430F6076}"/>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2DDB2FF4-B4F7-438E-A7EF-24B7933A0F44}"/>
              </a:ext>
            </a:extLst>
          </p:cNvPr>
          <p:cNvSpPr>
            <a:spLocks noGrp="1"/>
          </p:cNvSpPr>
          <p:nvPr>
            <p:ph idx="1"/>
          </p:nvPr>
        </p:nvSpPr>
        <p:spPr/>
        <p:txBody>
          <a:bodyPr>
            <a:normAutofit lnSpcReduction="10000"/>
          </a:bodyPr>
          <a:lstStyle/>
          <a:p>
            <a:pPr marL="0" indent="0" defTabSz="457200">
              <a:lnSpc>
                <a:spcPct val="100000"/>
              </a:lnSpc>
              <a:spcBef>
                <a:spcPts val="0"/>
              </a:spcBef>
              <a:buNone/>
              <a:defRPr/>
            </a:pPr>
            <a:r>
              <a:rPr kumimoji="0" lang="en-US" sz="2400" b="1" i="0" u="sng" strike="noStrike" kern="1200" cap="none" spc="0" normalizeH="0" baseline="0" noProof="0" dirty="0">
                <a:ln>
                  <a:noFill/>
                </a:ln>
                <a:solidFill>
                  <a:prstClr val="black"/>
                </a:solidFill>
                <a:effectLst/>
                <a:uLnTx/>
                <a:uFillTx/>
                <a:ea typeface="+mn-ea"/>
                <a:cs typeface="+mn-cs"/>
              </a:rPr>
              <a:t>Bipolar </a:t>
            </a:r>
            <a:r>
              <a:rPr kumimoji="0" lang="en-US" sz="2400" b="1" i="0" u="sng" strike="noStrike" kern="1200" cap="none" spc="0" normalizeH="0" baseline="0" noProof="0" dirty="0" err="1">
                <a:ln>
                  <a:noFill/>
                </a:ln>
                <a:solidFill>
                  <a:prstClr val="black"/>
                </a:solidFill>
                <a:effectLst/>
                <a:uLnTx/>
                <a:uFillTx/>
                <a:ea typeface="+mn-ea"/>
                <a:cs typeface="+mn-cs"/>
              </a:rPr>
              <a:t>Bozukluk</a:t>
            </a:r>
            <a:r>
              <a:rPr kumimoji="0" lang="en-US" sz="2400" b="1" i="0" u="sng" strike="noStrike" kern="1200" cap="none" spc="0" normalizeH="0" baseline="0" noProof="0" dirty="0">
                <a:ln>
                  <a:noFill/>
                </a:ln>
                <a:solidFill>
                  <a:prstClr val="black"/>
                </a:solidFill>
                <a:effectLst/>
                <a:uLnTx/>
                <a:uFillTx/>
                <a:ea typeface="+mn-ea"/>
                <a:cs typeface="+mn-cs"/>
              </a:rPr>
              <a:t>-I</a:t>
            </a:r>
            <a:r>
              <a:rPr lang="tr-TR" sz="2400" b="1" u="sng" dirty="0">
                <a:solidFill>
                  <a:prstClr val="black"/>
                </a:solidFill>
              </a:rPr>
              <a:t> (BB-I)</a:t>
            </a:r>
            <a:r>
              <a:rPr kumimoji="0" lang="en-US" sz="2400" b="1" i="0" u="sng"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a:ln>
                  <a:noFill/>
                </a:ln>
                <a:solidFill>
                  <a:prstClr val="black"/>
                </a:solidFill>
                <a:effectLst/>
                <a:uLnTx/>
                <a:uFillTx/>
                <a:ea typeface="+mn-ea"/>
                <a:cs typeface="+mn-cs"/>
              </a:rPr>
              <a:t>Mani </a:t>
            </a:r>
            <a:r>
              <a:rPr kumimoji="0" lang="en-US" sz="2400" b="0" i="0" u="none" strike="noStrike" kern="1200" cap="none" spc="0" normalizeH="0" baseline="0" noProof="0" dirty="0" err="1">
                <a:ln>
                  <a:noFill/>
                </a:ln>
                <a:solidFill>
                  <a:prstClr val="black"/>
                </a:solidFill>
                <a:effectLst/>
                <a:uLnTx/>
                <a:uFillTx/>
                <a:ea typeface="+mn-ea"/>
                <a:cs typeface="+mn-cs"/>
              </a:rPr>
              <a:t>ve</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majör</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depresif</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ataklar</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arasındaki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döngüsel</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değişiklikler</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1" i="0" u="sng" strike="noStrike" kern="1200" cap="none" spc="0" normalizeH="0" baseline="0" noProof="0" dirty="0">
                <a:ln>
                  <a:noFill/>
                </a:ln>
                <a:solidFill>
                  <a:prstClr val="black"/>
                </a:solidFill>
                <a:effectLst/>
                <a:uLnTx/>
                <a:uFillTx/>
                <a:ea typeface="+mn-ea"/>
                <a:cs typeface="+mn-cs"/>
              </a:rPr>
              <a:t>Bipolar </a:t>
            </a:r>
            <a:r>
              <a:rPr kumimoji="0" lang="en-US" sz="2400" b="1" i="0" u="sng" strike="noStrike" kern="1200" cap="none" spc="0" normalizeH="0" baseline="0" noProof="0" dirty="0" err="1">
                <a:ln>
                  <a:noFill/>
                </a:ln>
                <a:solidFill>
                  <a:prstClr val="black"/>
                </a:solidFill>
                <a:effectLst/>
                <a:uLnTx/>
                <a:uFillTx/>
                <a:ea typeface="+mn-ea"/>
                <a:cs typeface="+mn-cs"/>
              </a:rPr>
              <a:t>Bozukluk</a:t>
            </a:r>
            <a:r>
              <a:rPr kumimoji="0" lang="en-US" sz="2400" b="1" i="0" u="sng" strike="noStrike" kern="1200" cap="none" spc="0" normalizeH="0" baseline="0" noProof="0" dirty="0">
                <a:ln>
                  <a:noFill/>
                </a:ln>
                <a:solidFill>
                  <a:prstClr val="black"/>
                </a:solidFill>
                <a:effectLst/>
                <a:uLnTx/>
                <a:uFillTx/>
                <a:ea typeface="+mn-ea"/>
                <a:cs typeface="+mn-cs"/>
              </a:rPr>
              <a:t>-II</a:t>
            </a:r>
            <a:r>
              <a:rPr lang="tr-TR" sz="2400" b="1" u="sng" dirty="0">
                <a:solidFill>
                  <a:prstClr val="black"/>
                </a:solidFill>
              </a:rPr>
              <a:t> (BB-II) </a:t>
            </a:r>
            <a:r>
              <a:rPr kumimoji="0" lang="en-US" sz="2400" b="1" i="0" u="sng"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Majör</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depresyon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ve</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hipomani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atakları</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1" i="0" u="sng" strike="noStrike" kern="1200" cap="none" spc="0" normalizeH="0" baseline="0" noProof="0" dirty="0" err="1">
                <a:ln>
                  <a:noFill/>
                </a:ln>
                <a:solidFill>
                  <a:prstClr val="black"/>
                </a:solidFill>
                <a:effectLst/>
                <a:uLnTx/>
                <a:uFillTx/>
                <a:ea typeface="+mn-ea"/>
                <a:cs typeface="+mn-cs"/>
              </a:rPr>
              <a:t>Siklotimi</a:t>
            </a:r>
            <a:r>
              <a:rPr kumimoji="0" lang="tr-TR" sz="2400" b="1" i="0" u="sng" strike="noStrike" kern="1200" cap="none" spc="0" normalizeH="0" baseline="0" noProof="0" dirty="0">
                <a:ln>
                  <a:noFill/>
                </a:ln>
                <a:solidFill>
                  <a:prstClr val="black"/>
                </a:solidFill>
                <a:effectLst/>
                <a:uLnTx/>
                <a:uFillTx/>
                <a:ea typeface="+mn-ea"/>
                <a:cs typeface="+mn-cs"/>
              </a:rPr>
              <a:t>k Bozukluk </a:t>
            </a:r>
            <a:r>
              <a:rPr kumimoji="0" lang="en-US" sz="2400" b="1" i="0" u="sng" strike="noStrike" kern="1200" cap="none" spc="0" normalizeH="0" baseline="0" noProof="0" dirty="0">
                <a:ln>
                  <a:noFill/>
                </a:ln>
                <a:solidFill>
                  <a:prstClr val="black"/>
                </a:solidFill>
                <a:effectLst/>
                <a:uLnTx/>
                <a:uFillTx/>
                <a:ea typeface="+mn-ea"/>
                <a:cs typeface="+mn-cs"/>
              </a:rPr>
              <a:t>
</a:t>
            </a:r>
            <a:r>
              <a:rPr kumimoji="0" lang="tr-TR" sz="2400" i="0" strike="noStrike" kern="1200" cap="none" spc="0" normalizeH="0" baseline="0" noProof="0" dirty="0">
                <a:ln>
                  <a:noFill/>
                </a:ln>
                <a:solidFill>
                  <a:prstClr val="black"/>
                </a:solidFill>
                <a:effectLst/>
                <a:uLnTx/>
                <a:uFillTx/>
                <a:ea typeface="+mn-ea"/>
                <a:cs typeface="+mn-cs"/>
              </a:rPr>
              <a:t>Çocuk ve ergenlerde</a:t>
            </a:r>
            <a:r>
              <a:rPr lang="tr-TR" sz="2400" dirty="0"/>
              <a:t> en az 1 yıl, yetişkinlerde 2 yıl süren çok sayıda h</a:t>
            </a:r>
            <a:r>
              <a:rPr lang="en-US" sz="2400" dirty="0" err="1"/>
              <a:t>ipomani</a:t>
            </a:r>
            <a:r>
              <a:rPr lang="en-US" sz="2400" dirty="0"/>
              <a:t> </a:t>
            </a:r>
            <a:r>
              <a:rPr lang="en-US" sz="2400" dirty="0" err="1"/>
              <a:t>ve</a:t>
            </a:r>
            <a:r>
              <a:rPr lang="en-US" sz="2400" dirty="0"/>
              <a:t> </a:t>
            </a:r>
            <a:r>
              <a:rPr lang="en-US" sz="2400" dirty="0" err="1"/>
              <a:t>depresif</a:t>
            </a:r>
            <a:r>
              <a:rPr lang="en-US" sz="2400" dirty="0"/>
              <a:t> </a:t>
            </a:r>
            <a:r>
              <a:rPr lang="en-US" sz="2400" dirty="0" err="1"/>
              <a:t>ruh</a:t>
            </a:r>
            <a:r>
              <a:rPr lang="en-US" sz="2400" dirty="0"/>
              <a:t> </a:t>
            </a:r>
            <a:r>
              <a:rPr lang="en-US" sz="2400" dirty="0" err="1"/>
              <a:t>hali</a:t>
            </a:r>
            <a:r>
              <a:rPr lang="en-US" sz="2400" dirty="0"/>
              <a:t> </a:t>
            </a:r>
            <a:r>
              <a:rPr lang="en-US" sz="2400" dirty="0" err="1"/>
              <a:t>atakları</a:t>
            </a:r>
            <a:r>
              <a:rPr lang="en-US" sz="2400" dirty="0"/>
              <a:t> </a:t>
            </a:r>
            <a:r>
              <a:rPr lang="tr-TR" sz="2400" dirty="0"/>
              <a:t>(</a:t>
            </a:r>
            <a:r>
              <a:rPr lang="en-US" sz="2400" dirty="0" err="1"/>
              <a:t>ancak</a:t>
            </a:r>
            <a:r>
              <a:rPr lang="en-US" sz="2400" dirty="0"/>
              <a:t> </a:t>
            </a:r>
            <a:r>
              <a:rPr lang="en-US" sz="2400" dirty="0" err="1"/>
              <a:t>majör</a:t>
            </a:r>
            <a:r>
              <a:rPr lang="en-US" sz="2400" dirty="0"/>
              <a:t> </a:t>
            </a:r>
            <a:r>
              <a:rPr lang="en-US" sz="2400" dirty="0" err="1"/>
              <a:t>depresyon</a:t>
            </a:r>
            <a:r>
              <a:rPr lang="en-US" sz="2400" dirty="0"/>
              <a:t> </a:t>
            </a:r>
            <a:r>
              <a:rPr lang="tr-TR" sz="2400" dirty="0"/>
              <a:t>kriterlerini karşılamaz)</a:t>
            </a:r>
            <a:r>
              <a:rPr kumimoji="0" lang="en-US" sz="2400" b="0" i="0" u="none" strike="noStrike" kern="1200" cap="none" spc="0" normalizeH="0" baseline="0" noProof="0" dirty="0">
                <a:ln>
                  <a:noFill/>
                </a:ln>
                <a:solidFill>
                  <a:prstClr val="black"/>
                </a:solidFill>
                <a:effectLst/>
                <a:uLnTx/>
                <a:uFillTx/>
                <a:ea typeface="+mn-ea"/>
                <a:cs typeface="+mn-cs"/>
              </a:rPr>
              <a:t>
</a:t>
            </a:r>
            <a:r>
              <a:rPr lang="tr-TR" sz="2400" b="1" u="sng" dirty="0">
                <a:solidFill>
                  <a:prstClr val="black"/>
                </a:solidFill>
              </a:rPr>
              <a:t>Tanımlanmış Diğer Tip </a:t>
            </a:r>
            <a:r>
              <a:rPr kumimoji="0" lang="en-US" sz="2400" b="1" i="0" u="sng" strike="noStrike" kern="1200" cap="none" spc="0" normalizeH="0" baseline="0" noProof="0" dirty="0">
                <a:ln>
                  <a:noFill/>
                </a:ln>
                <a:solidFill>
                  <a:prstClr val="black"/>
                </a:solidFill>
                <a:effectLst/>
                <a:uLnTx/>
                <a:uFillTx/>
                <a:ea typeface="+mn-ea"/>
                <a:cs typeface="+mn-cs"/>
              </a:rPr>
              <a:t>Bipolar </a:t>
            </a:r>
            <a:r>
              <a:rPr kumimoji="0" lang="tr-TR" sz="2400" b="1" i="0" u="sng" strike="noStrike" kern="1200" cap="none" spc="0" normalizeH="0" baseline="0" noProof="0" dirty="0">
                <a:ln>
                  <a:noFill/>
                </a:ln>
                <a:solidFill>
                  <a:prstClr val="black"/>
                </a:solidFill>
                <a:effectLst/>
                <a:uLnTx/>
                <a:uFillTx/>
                <a:ea typeface="+mn-ea"/>
                <a:cs typeface="+mn-cs"/>
              </a:rPr>
              <a:t>ve ilişkili </a:t>
            </a:r>
            <a:r>
              <a:rPr kumimoji="0" lang="en-US" sz="2400" b="1" i="0" u="sng" strike="noStrike" kern="1200" cap="none" spc="0" normalizeH="0" baseline="0" noProof="0" dirty="0" err="1">
                <a:ln>
                  <a:noFill/>
                </a:ln>
                <a:solidFill>
                  <a:prstClr val="black"/>
                </a:solidFill>
                <a:effectLst/>
                <a:uLnTx/>
                <a:uFillTx/>
                <a:ea typeface="+mn-ea"/>
                <a:cs typeface="+mn-cs"/>
              </a:rPr>
              <a:t>Bozukluk</a:t>
            </a:r>
            <a:r>
              <a:rPr kumimoji="0" lang="en-US" sz="2400" b="1" i="0" u="sng" strike="noStrike" kern="1200" cap="none" spc="0" normalizeH="0" baseline="0" noProof="0" dirty="0">
                <a:ln>
                  <a:noFill/>
                </a:ln>
                <a:solidFill>
                  <a:prstClr val="black"/>
                </a:solidFill>
                <a:effectLst/>
                <a:uLnTx/>
                <a:uFillTx/>
                <a:ea typeface="+mn-ea"/>
                <a:cs typeface="+mn-cs"/>
              </a:rPr>
              <a:t> </a:t>
            </a:r>
            <a:r>
              <a:rPr kumimoji="0" lang="tr-TR" sz="2400" b="1" i="0" u="sng" strike="noStrike" kern="1200" cap="none" spc="0" normalizeH="0" baseline="0" noProof="0" dirty="0">
                <a:ln>
                  <a:noFill/>
                </a:ln>
                <a:solidFill>
                  <a:prstClr val="black"/>
                </a:solidFill>
                <a:effectLst/>
                <a:uLnTx/>
                <a:uFillTx/>
                <a:ea typeface="+mn-ea"/>
                <a:cs typeface="+mn-cs"/>
              </a:rPr>
              <a:t>(BB-TD)</a:t>
            </a:r>
          </a:p>
          <a:p>
            <a:pPr marL="0" lvl="0" indent="0" defTabSz="457200">
              <a:lnSpc>
                <a:spcPct val="100000"/>
              </a:lnSpc>
              <a:spcBef>
                <a:spcPts val="0"/>
              </a:spcBef>
              <a:buNone/>
              <a:defRPr/>
            </a:pPr>
            <a:r>
              <a:rPr kumimoji="0" lang="tr-TR" sz="2400" b="0" i="0" u="none" strike="noStrike" kern="1200" cap="none" spc="0" normalizeH="0" baseline="0" noProof="0" dirty="0">
                <a:ln>
                  <a:noFill/>
                </a:ln>
                <a:solidFill>
                  <a:prstClr val="black"/>
                </a:solidFill>
                <a:effectLst/>
                <a:uLnTx/>
                <a:uFillTx/>
                <a:ea typeface="+mn-ea"/>
                <a:cs typeface="+mn-cs"/>
              </a:rPr>
              <a:t>D</a:t>
            </a:r>
            <a:r>
              <a:rPr kumimoji="0" lang="en-US" sz="2400" b="0" i="0" u="none" strike="noStrike" kern="1200" cap="none" spc="0" normalizeH="0" baseline="0" noProof="0" dirty="0">
                <a:ln>
                  <a:noFill/>
                </a:ln>
                <a:solidFill>
                  <a:prstClr val="black"/>
                </a:solidFill>
                <a:effectLst/>
                <a:uLnTx/>
                <a:uFillTx/>
                <a:ea typeface="+mn-ea"/>
                <a:cs typeface="+mn-cs"/>
              </a:rPr>
              <a:t>aha </a:t>
            </a:r>
            <a:r>
              <a:rPr kumimoji="0" lang="en-US" sz="2400" b="0" i="0" u="none" strike="noStrike" kern="1200" cap="none" spc="0" normalizeH="0" baseline="0" noProof="0" dirty="0" err="1">
                <a:ln>
                  <a:noFill/>
                </a:ln>
                <a:solidFill>
                  <a:prstClr val="black"/>
                </a:solidFill>
                <a:effectLst/>
                <a:uLnTx/>
                <a:uFillTx/>
                <a:ea typeface="+mn-ea"/>
                <a:cs typeface="+mn-cs"/>
              </a:rPr>
              <a:t>spesifik</a:t>
            </a:r>
            <a:r>
              <a:rPr kumimoji="0" lang="en-US" sz="2400" b="0" i="0" u="none" strike="noStrike" kern="1200" cap="none" spc="0" normalizeH="0" baseline="0" noProof="0" dirty="0">
                <a:ln>
                  <a:noFill/>
                </a:ln>
                <a:solidFill>
                  <a:prstClr val="black"/>
                </a:solidFill>
                <a:effectLst/>
                <a:uLnTx/>
                <a:uFillTx/>
                <a:ea typeface="+mn-ea"/>
                <a:cs typeface="+mn-cs"/>
              </a:rPr>
              <a:t> B</a:t>
            </a:r>
            <a:r>
              <a:rPr kumimoji="0" lang="tr-TR" sz="2400" b="0" i="0" u="none" strike="noStrike" kern="1200" cap="none" spc="0" normalizeH="0" baseline="0" noProof="0" dirty="0">
                <a:ln>
                  <a:noFill/>
                </a:ln>
                <a:solidFill>
                  <a:prstClr val="black"/>
                </a:solidFill>
                <a:effectLst/>
                <a:uLnTx/>
                <a:uFillTx/>
                <a:ea typeface="+mn-ea"/>
                <a:cs typeface="+mn-cs"/>
              </a:rPr>
              <a:t>B</a:t>
            </a:r>
            <a:r>
              <a:rPr kumimoji="0" lang="en-US" sz="2400" b="0" i="0" u="none" strike="noStrike" kern="1200" cap="none" spc="0" normalizeH="0" baseline="0" noProof="0" dirty="0">
                <a:ln>
                  <a:noFill/>
                </a:ln>
                <a:solidFill>
                  <a:prstClr val="black"/>
                </a:solidFill>
                <a:effectLst/>
                <a:uLnTx/>
                <a:uFillTx/>
                <a:ea typeface="+mn-ea"/>
                <a:cs typeface="+mn-cs"/>
              </a:rPr>
              <a:t> alt </a:t>
            </a:r>
            <a:r>
              <a:rPr kumimoji="0" lang="en-US" sz="2400" b="0" i="0" u="none" strike="noStrike" kern="1200" cap="none" spc="0" normalizeH="0" baseline="0" noProof="0" dirty="0" err="1">
                <a:ln>
                  <a:noFill/>
                </a:ln>
                <a:solidFill>
                  <a:prstClr val="black"/>
                </a:solidFill>
                <a:effectLst/>
                <a:uLnTx/>
                <a:uFillTx/>
                <a:ea typeface="+mn-ea"/>
                <a:cs typeface="+mn-cs"/>
              </a:rPr>
              <a:t>türlerinden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herhangi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birine</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ilişkin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tanı</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kriterlerini</a:t>
            </a:r>
            <a:r>
              <a:rPr lang="en-US" sz="2400" dirty="0">
                <a:solidFill>
                  <a:prstClr val="black"/>
                </a:solidFill>
              </a:rPr>
              <a:t> </a:t>
            </a:r>
            <a:r>
              <a:rPr lang="en-US" sz="2400" dirty="0" err="1">
                <a:solidFill>
                  <a:prstClr val="black"/>
                </a:solidFill>
              </a:rPr>
              <a:t>karşılamayan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hipomanik</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veya</a:t>
            </a:r>
            <a:r>
              <a:rPr kumimoji="0" lang="en-US" sz="2400" b="0" i="0" u="none" strike="noStrike" kern="1200" cap="none" spc="0" normalizeH="0" baseline="0" noProof="0" dirty="0">
                <a:ln>
                  <a:noFill/>
                </a:ln>
                <a:solidFill>
                  <a:prstClr val="black"/>
                </a:solidFill>
                <a:effectLst/>
                <a:uLnTx/>
                <a:uFillTx/>
                <a:ea typeface="+mn-ea"/>
                <a:cs typeface="+mn-cs"/>
              </a:rPr>
              <a:t> karma </a:t>
            </a:r>
            <a:r>
              <a:rPr kumimoji="0" lang="en-US" sz="2400" b="0" i="0" u="none" strike="noStrike" kern="1200" cap="none" spc="0" normalizeH="0" baseline="0" noProof="0" dirty="0" err="1">
                <a:ln>
                  <a:noFill/>
                </a:ln>
                <a:solidFill>
                  <a:prstClr val="black"/>
                </a:solidFill>
                <a:effectLst/>
                <a:uLnTx/>
                <a:uFillTx/>
                <a:ea typeface="+mn-ea"/>
                <a:cs typeface="+mn-cs"/>
              </a:rPr>
              <a:t>dönemlerin</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özellikleri</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olduğunda</a:t>
            </a:r>
            <a:r>
              <a:rPr kumimoji="0" lang="en-US" sz="2400" b="0" i="0" u="none" strike="noStrike" kern="1200" cap="none" spc="0" normalizeH="0" baseline="0" noProof="0" dirty="0">
                <a:ln>
                  <a:noFill/>
                </a:ln>
                <a:solidFill>
                  <a:prstClr val="black"/>
                </a:solidFill>
                <a:effectLst/>
                <a:uLnTx/>
                <a:uFillTx/>
                <a:ea typeface="+mn-ea"/>
                <a:cs typeface="+mn-cs"/>
              </a:rPr>
              <a:t> </a:t>
            </a:r>
            <a:r>
              <a:rPr kumimoji="0" lang="en-US" sz="2400" b="0" i="0" u="none" strike="noStrike" kern="1200" cap="none" spc="0" normalizeH="0" baseline="0" noProof="0" dirty="0" err="1">
                <a:ln>
                  <a:noFill/>
                </a:ln>
                <a:solidFill>
                  <a:prstClr val="black"/>
                </a:solidFill>
                <a:effectLst/>
                <a:uLnTx/>
                <a:uFillTx/>
                <a:ea typeface="+mn-ea"/>
                <a:cs typeface="+mn-cs"/>
              </a:rPr>
              <a:t>kullanılır</a:t>
            </a:r>
            <a:r>
              <a:rPr kumimoji="0" lang="en-US" sz="2400" b="0" i="0" u="none" strike="noStrike" kern="1200" cap="none" spc="0" normalizeH="0" baseline="0" noProof="0" dirty="0">
                <a:ln>
                  <a:noFill/>
                </a:ln>
                <a:solidFill>
                  <a:prstClr val="black"/>
                </a:solidFill>
                <a:effectLst/>
                <a:uLnTx/>
                <a:uFillTx/>
                <a:ea typeface="+mn-ea"/>
                <a:cs typeface="+mn-cs"/>
              </a:rPr>
              <a:t>.</a:t>
            </a:r>
            <a:r>
              <a:rPr kumimoji="0" lang="tr-TR" sz="2400" b="0" i="0" u="none" strike="noStrike" kern="1200" cap="none" spc="0" normalizeH="0" baseline="0" noProof="0" dirty="0">
                <a:ln>
                  <a:noFill/>
                </a:ln>
                <a:solidFill>
                  <a:prstClr val="black"/>
                </a:solidFill>
                <a:effectLst/>
                <a:uLnTx/>
                <a:uFillTx/>
                <a:ea typeface="+mn-ea"/>
                <a:cs typeface="+mn-cs"/>
              </a:rPr>
              <a:t> </a:t>
            </a:r>
            <a:endParaRPr lang="tr-TR" sz="2400" dirty="0">
              <a:solidFill>
                <a:prstClr val="black"/>
              </a:solidFill>
            </a:endParaRPr>
          </a:p>
          <a:p>
            <a:pPr lvl="1" defTabSz="457200">
              <a:lnSpc>
                <a:spcPct val="100000"/>
              </a:lnSpc>
              <a:spcBef>
                <a:spcPts val="0"/>
              </a:spcBef>
              <a:defRPr/>
            </a:pPr>
            <a:r>
              <a:rPr lang="tr-TR" sz="2000" dirty="0">
                <a:solidFill>
                  <a:prstClr val="black"/>
                </a:solidFill>
              </a:rPr>
              <a:t>Belirsizliği açıklığa kavuşturmak için araştırma kriterleri; 2 günlük </a:t>
            </a:r>
            <a:r>
              <a:rPr lang="tr-TR" sz="2000" dirty="0" err="1">
                <a:solidFill>
                  <a:prstClr val="black"/>
                </a:solidFill>
              </a:rPr>
              <a:t>hipomani</a:t>
            </a:r>
            <a:r>
              <a:rPr lang="tr-TR" sz="2000" dirty="0">
                <a:solidFill>
                  <a:prstClr val="black"/>
                </a:solidFill>
              </a:rPr>
              <a:t> veya en az 4 kısa periyot &gt;/= 4 saat olarak önerilmektedir.</a:t>
            </a:r>
          </a:p>
          <a:p>
            <a:pPr marL="457200" lvl="1" indent="0" defTabSz="457200">
              <a:lnSpc>
                <a:spcPct val="100000"/>
              </a:lnSpc>
              <a:spcBef>
                <a:spcPts val="0"/>
              </a:spcBef>
              <a:buNone/>
              <a:defRPr/>
            </a:pPr>
            <a:endParaRPr lang="tr-TR" dirty="0"/>
          </a:p>
        </p:txBody>
      </p:sp>
    </p:spTree>
    <p:extLst>
      <p:ext uri="{BB962C8B-B14F-4D97-AF65-F5344CB8AC3E}">
        <p14:creationId xmlns:p14="http://schemas.microsoft.com/office/powerpoint/2010/main" val="4765075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9D75A0-AAD0-401F-8C18-5AED3F56D60F}"/>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66657824-53FD-465A-B7B9-1B961CF3F3C3}"/>
              </a:ext>
            </a:extLst>
          </p:cNvPr>
          <p:cNvSpPr>
            <a:spLocks noGrp="1"/>
          </p:cNvSpPr>
          <p:nvPr>
            <p:ph idx="1"/>
          </p:nvPr>
        </p:nvSpPr>
        <p:spPr/>
        <p:txBody>
          <a:bodyPr>
            <a:normAutofit fontScale="92500" lnSpcReduction="20000"/>
          </a:bodyPr>
          <a:lstStyle/>
          <a:p>
            <a:r>
              <a:rPr lang="tr-TR" b="1" u="sng" dirty="0"/>
              <a:t>Mani dönemi; </a:t>
            </a:r>
            <a:r>
              <a:rPr lang="tr-TR" dirty="0"/>
              <a:t>en az bir hafta süreyle neredeyse her gün, günün büyük bir bölümünde kabarmış, taşkın ya da çabuk kızan </a:t>
            </a:r>
            <a:r>
              <a:rPr lang="tr-TR" dirty="0" err="1"/>
              <a:t>duygudurumun</a:t>
            </a:r>
            <a:r>
              <a:rPr lang="tr-TR" dirty="0"/>
              <a:t> ve amaca yönelik etkinlikte ve içsel güçte, olağandışı ve sürekli bir artışın olduğu ve a</a:t>
            </a:r>
            <a:r>
              <a:rPr lang="tr-TR" dirty="0">
                <a:effectLst/>
              </a:rPr>
              <a:t>şağıdakilerden 3 veya daha fazlası (</a:t>
            </a:r>
            <a:r>
              <a:rPr lang="tr-TR" dirty="0" err="1">
                <a:effectLst/>
              </a:rPr>
              <a:t>irritabilite</a:t>
            </a:r>
            <a:r>
              <a:rPr lang="tr-TR" dirty="0">
                <a:effectLst/>
              </a:rPr>
              <a:t> varsa dört); </a:t>
            </a:r>
          </a:p>
          <a:p>
            <a:pPr lvl="1"/>
            <a:r>
              <a:rPr lang="tr-TR" dirty="0"/>
              <a:t>Artmış benlik saygısı ya da </a:t>
            </a:r>
            <a:r>
              <a:rPr lang="tr-TR" dirty="0" err="1"/>
              <a:t>grandiyözite</a:t>
            </a:r>
            <a:endParaRPr lang="tr-TR" dirty="0"/>
          </a:p>
          <a:p>
            <a:pPr lvl="1"/>
            <a:r>
              <a:rPr lang="tr-TR" dirty="0">
                <a:effectLst/>
              </a:rPr>
              <a:t>Uyku gereksiniminde azalma</a:t>
            </a:r>
          </a:p>
          <a:p>
            <a:pPr lvl="1"/>
            <a:r>
              <a:rPr lang="tr-TR" dirty="0"/>
              <a:t>Her zamankinden daha çok konuşkan olma</a:t>
            </a:r>
          </a:p>
          <a:p>
            <a:pPr lvl="1"/>
            <a:r>
              <a:rPr lang="tr-TR" dirty="0"/>
              <a:t>Fikir uçuşmaları ya da düşüncelerin birbiriyle yarışma hali</a:t>
            </a:r>
          </a:p>
          <a:p>
            <a:pPr lvl="1"/>
            <a:r>
              <a:rPr lang="tr-TR" dirty="0"/>
              <a:t>Dikkat dağınıklığı</a:t>
            </a:r>
          </a:p>
          <a:p>
            <a:pPr lvl="1"/>
            <a:r>
              <a:rPr lang="tr-TR" dirty="0"/>
              <a:t>Amaca yönelik etkinliklerde ya da </a:t>
            </a:r>
            <a:r>
              <a:rPr lang="tr-TR" dirty="0" err="1"/>
              <a:t>psikomotor</a:t>
            </a:r>
            <a:r>
              <a:rPr lang="tr-TR" dirty="0"/>
              <a:t> ajitasyonda artış</a:t>
            </a:r>
          </a:p>
          <a:p>
            <a:pPr lvl="1"/>
            <a:r>
              <a:rPr lang="tr-TR" dirty="0"/>
              <a:t>Kötü sonuçlanabilecek etkinliklere katılımda artış </a:t>
            </a:r>
          </a:p>
          <a:p>
            <a:r>
              <a:rPr lang="tr-TR" dirty="0"/>
              <a:t>Hastaneye yatış gerektirebilecek düzeyde işlevsellikte bozulma görülür. Psikoz eşlik edebilir.</a:t>
            </a:r>
          </a:p>
          <a:p>
            <a:pPr lvl="1"/>
            <a:endParaRPr lang="tr-TR" dirty="0"/>
          </a:p>
        </p:txBody>
      </p:sp>
    </p:spTree>
    <p:extLst>
      <p:ext uri="{BB962C8B-B14F-4D97-AF65-F5344CB8AC3E}">
        <p14:creationId xmlns:p14="http://schemas.microsoft.com/office/powerpoint/2010/main" val="40713558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9D75A0-AAD0-401F-8C18-5AED3F56D60F}"/>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66657824-53FD-465A-B7B9-1B961CF3F3C3}"/>
              </a:ext>
            </a:extLst>
          </p:cNvPr>
          <p:cNvSpPr>
            <a:spLocks noGrp="1"/>
          </p:cNvSpPr>
          <p:nvPr>
            <p:ph idx="1"/>
          </p:nvPr>
        </p:nvSpPr>
        <p:spPr/>
        <p:txBody>
          <a:bodyPr>
            <a:normAutofit fontScale="85000" lnSpcReduction="20000"/>
          </a:bodyPr>
          <a:lstStyle/>
          <a:p>
            <a:r>
              <a:rPr lang="tr-TR" b="1" u="sng" dirty="0" err="1"/>
              <a:t>Hipomani</a:t>
            </a:r>
            <a:r>
              <a:rPr lang="tr-TR" b="1" u="sng" dirty="0"/>
              <a:t> dönemi; </a:t>
            </a:r>
            <a:r>
              <a:rPr lang="tr-TR" dirty="0"/>
              <a:t>en az dört gün süreyle neredeyse her gün, günün büyük bir bölümünde kabarmış, taşkın ya da çabuk kızan </a:t>
            </a:r>
            <a:r>
              <a:rPr lang="tr-TR" dirty="0" err="1"/>
              <a:t>duygudurumun</a:t>
            </a:r>
            <a:r>
              <a:rPr lang="tr-TR" dirty="0"/>
              <a:t> ve amaca yönelik etkinlikte ve içsel güçte, olağandışı ve sürekli bir artışın olduğu ve a</a:t>
            </a:r>
            <a:r>
              <a:rPr lang="tr-TR" dirty="0">
                <a:effectLst/>
              </a:rPr>
              <a:t>şağıdakilerden 3 veya daha fazlası (</a:t>
            </a:r>
            <a:r>
              <a:rPr lang="tr-TR" dirty="0" err="1">
                <a:effectLst/>
              </a:rPr>
              <a:t>irritabilite</a:t>
            </a:r>
            <a:r>
              <a:rPr lang="tr-TR" dirty="0">
                <a:effectLst/>
              </a:rPr>
              <a:t> varsa dört); </a:t>
            </a:r>
          </a:p>
          <a:p>
            <a:pPr lvl="1"/>
            <a:r>
              <a:rPr lang="tr-TR" dirty="0"/>
              <a:t>Artmış benlik saygısı ya da </a:t>
            </a:r>
            <a:r>
              <a:rPr lang="tr-TR" dirty="0" err="1"/>
              <a:t>grandiyözite</a:t>
            </a:r>
            <a:endParaRPr lang="tr-TR" dirty="0"/>
          </a:p>
          <a:p>
            <a:pPr lvl="1"/>
            <a:r>
              <a:rPr lang="tr-TR" dirty="0">
                <a:effectLst/>
              </a:rPr>
              <a:t>Uyku gereksiniminde azalma</a:t>
            </a:r>
          </a:p>
          <a:p>
            <a:pPr lvl="1"/>
            <a:r>
              <a:rPr lang="tr-TR" dirty="0"/>
              <a:t>Her zamankinden daha çok konuşkan olma</a:t>
            </a:r>
          </a:p>
          <a:p>
            <a:pPr lvl="1"/>
            <a:r>
              <a:rPr lang="tr-TR" dirty="0"/>
              <a:t>Fikir uçuşmaları ya da düşüncelerin birbiriyle yarışma hali</a:t>
            </a:r>
          </a:p>
          <a:p>
            <a:pPr lvl="1"/>
            <a:r>
              <a:rPr lang="tr-TR" dirty="0"/>
              <a:t>Dikkat dağınıklığı</a:t>
            </a:r>
          </a:p>
          <a:p>
            <a:pPr lvl="1"/>
            <a:r>
              <a:rPr lang="tr-TR" dirty="0"/>
              <a:t>Amaca yönelik etkinliklerde ya da </a:t>
            </a:r>
            <a:r>
              <a:rPr lang="tr-TR" dirty="0" err="1"/>
              <a:t>psikomotor</a:t>
            </a:r>
            <a:r>
              <a:rPr lang="tr-TR" dirty="0"/>
              <a:t> ajitasyonda artış</a:t>
            </a:r>
          </a:p>
          <a:p>
            <a:pPr lvl="1"/>
            <a:r>
              <a:rPr lang="tr-TR" dirty="0"/>
              <a:t>Kötü sonuçlanabilecek etkinliklere katılımda artış </a:t>
            </a:r>
          </a:p>
          <a:p>
            <a:r>
              <a:rPr lang="tr-TR" dirty="0"/>
              <a:t>Çevresindekiler tarafından fark edilecek düzeyde işlevsellikte değişime, azalma görülür bu durum hastaneye yatış </a:t>
            </a:r>
            <a:r>
              <a:rPr lang="tr-TR" dirty="0" err="1"/>
              <a:t>gerektiecek</a:t>
            </a:r>
            <a:r>
              <a:rPr lang="tr-TR" dirty="0"/>
              <a:t> düzeyde değildir. Psikoz eşlik etmez.</a:t>
            </a:r>
          </a:p>
        </p:txBody>
      </p:sp>
    </p:spTree>
    <p:extLst>
      <p:ext uri="{BB962C8B-B14F-4D97-AF65-F5344CB8AC3E}">
        <p14:creationId xmlns:p14="http://schemas.microsoft.com/office/powerpoint/2010/main" val="14894289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572877" y="460376"/>
            <a:ext cx="9028323" cy="608013"/>
          </a:xfrm>
        </p:spPr>
        <p:txBody>
          <a:bodyPr rtlCol="0">
            <a:noAutofit/>
          </a:bodyPr>
          <a:lstStyle/>
          <a:p>
            <a:pPr>
              <a:defRPr/>
            </a:pPr>
            <a:r>
              <a:rPr lang="tr-TR" sz="4000" b="1" dirty="0" err="1">
                <a:latin typeface="Times New Roman" pitchFamily="18" charset="0"/>
              </a:rPr>
              <a:t>Bipolar</a:t>
            </a:r>
            <a:r>
              <a:rPr lang="tr-TR" sz="4000" b="1" dirty="0">
                <a:latin typeface="Times New Roman" pitchFamily="18" charset="0"/>
              </a:rPr>
              <a:t> Bozukluk</a:t>
            </a:r>
            <a:endParaRPr lang="tr-TR" sz="4000" dirty="0">
              <a:latin typeface="Times New Roman" pitchFamily="18" charset="0"/>
            </a:endParaRPr>
          </a:p>
        </p:txBody>
      </p:sp>
      <p:sp>
        <p:nvSpPr>
          <p:cNvPr id="123907" name="Rectangle 3"/>
          <p:cNvSpPr>
            <a:spLocks noGrp="1" noChangeArrowheads="1"/>
          </p:cNvSpPr>
          <p:nvPr>
            <p:ph idx="1"/>
          </p:nvPr>
        </p:nvSpPr>
        <p:spPr>
          <a:xfrm>
            <a:off x="1355197" y="1512493"/>
            <a:ext cx="9668219" cy="5029200"/>
          </a:xfrm>
        </p:spPr>
        <p:txBody>
          <a:bodyPr rtlCol="0">
            <a:normAutofit/>
          </a:bodyPr>
          <a:lstStyle/>
          <a:p>
            <a:pPr algn="just">
              <a:buNone/>
              <a:defRPr/>
            </a:pPr>
            <a:r>
              <a:rPr lang="tr-TR" dirty="0"/>
              <a:t>	</a:t>
            </a:r>
          </a:p>
          <a:p>
            <a:pPr algn="just">
              <a:defRPr/>
            </a:pPr>
            <a:r>
              <a:rPr lang="tr-TR" dirty="0" err="1">
                <a:cs typeface="Arial" pitchFamily="34" charset="0"/>
              </a:rPr>
              <a:t>Puberte</a:t>
            </a:r>
            <a:r>
              <a:rPr lang="tr-TR" dirty="0">
                <a:cs typeface="Arial" pitchFamily="34" charset="0"/>
              </a:rPr>
              <a:t> öncesi çok nadirdir. </a:t>
            </a:r>
          </a:p>
          <a:p>
            <a:pPr algn="just">
              <a:defRPr/>
            </a:pPr>
            <a:r>
              <a:rPr lang="tr-TR" dirty="0">
                <a:cs typeface="Arial" pitchFamily="34" charset="0"/>
              </a:rPr>
              <a:t>Başlangıç piki 15-19 yaşları arasındadır.</a:t>
            </a:r>
          </a:p>
          <a:p>
            <a:pPr algn="just">
              <a:defRPr/>
            </a:pPr>
            <a:r>
              <a:rPr lang="tr-TR" dirty="0">
                <a:cs typeface="Arial" pitchFamily="34" charset="0"/>
              </a:rPr>
              <a:t>Epidemiyolojik çalışmalarda sıklık %1.8 </a:t>
            </a:r>
          </a:p>
          <a:p>
            <a:pPr algn="just">
              <a:defRPr/>
            </a:pPr>
            <a:r>
              <a:rPr lang="tr-TR" dirty="0">
                <a:effectLst/>
              </a:rPr>
              <a:t>Gençlerde ve yetişkinlerde </a:t>
            </a:r>
            <a:r>
              <a:rPr lang="tr-TR" b="1" u="sng" dirty="0" err="1">
                <a:effectLst/>
              </a:rPr>
              <a:t>bipolar</a:t>
            </a:r>
            <a:r>
              <a:rPr lang="tr-TR" b="1" u="sng" dirty="0"/>
              <a:t> </a:t>
            </a:r>
            <a:r>
              <a:rPr lang="tr-TR" b="1" u="sng" dirty="0">
                <a:effectLst/>
              </a:rPr>
              <a:t>spektrum bozuklukları </a:t>
            </a:r>
            <a:r>
              <a:rPr lang="tr-TR" dirty="0">
                <a:effectLst/>
              </a:rPr>
              <a:t>sıklığında belirgin cinsiyet farklılığı görülmemektedir.</a:t>
            </a:r>
          </a:p>
          <a:p>
            <a:pPr algn="just">
              <a:defRPr/>
            </a:pPr>
            <a:r>
              <a:rPr lang="tr-TR" dirty="0">
                <a:cs typeface="Arial" pitchFamily="34" charset="0"/>
              </a:rPr>
              <a:t>BB-2 ve ergenlik başlangıçlı BB kızlarda erkeklere göre hafif daha yüksek</a:t>
            </a:r>
          </a:p>
          <a:p>
            <a:pPr algn="just">
              <a:defRPr/>
            </a:pPr>
            <a:endParaRPr lang="tr-TR" dirty="0">
              <a:cs typeface="Arial" pitchFamily="34" charset="0"/>
            </a:endParaRPr>
          </a:p>
          <a:p>
            <a:pPr marL="0" indent="0" algn="just">
              <a:buNone/>
              <a:defRPr/>
            </a:pPr>
            <a:endParaRPr lang="tr-TR" sz="2600" dirty="0">
              <a:latin typeface="Arial" pitchFamily="34" charset="0"/>
              <a:cs typeface="Arial" pitchFamily="34" charset="0"/>
            </a:endParaRPr>
          </a:p>
        </p:txBody>
      </p:sp>
    </p:spTree>
    <p:extLst>
      <p:ext uri="{BB962C8B-B14F-4D97-AF65-F5344CB8AC3E}">
        <p14:creationId xmlns:p14="http://schemas.microsoft.com/office/powerpoint/2010/main" val="25551348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709596-F5BB-4E50-97EC-025747D6ADD7}"/>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C1217445-AA12-4A66-B5D2-9BE95ED46F90}"/>
              </a:ext>
            </a:extLst>
          </p:cNvPr>
          <p:cNvSpPr>
            <a:spLocks noGrp="1"/>
          </p:cNvSpPr>
          <p:nvPr>
            <p:ph idx="1"/>
          </p:nvPr>
        </p:nvSpPr>
        <p:spPr/>
        <p:txBody>
          <a:bodyPr/>
          <a:lstStyle/>
          <a:p>
            <a:r>
              <a:rPr lang="tr-TR" sz="2800" dirty="0">
                <a:cs typeface="Arial" pitchFamily="34" charset="0"/>
              </a:rPr>
              <a:t>Çocukluk ve ergenlikte başlayan BB, erişkin başlangıçlı </a:t>
            </a:r>
            <a:r>
              <a:rPr lang="tr-TR" sz="2800" dirty="0" err="1">
                <a:cs typeface="Arial" pitchFamily="34" charset="0"/>
              </a:rPr>
              <a:t>BB’den</a:t>
            </a:r>
            <a:r>
              <a:rPr lang="tr-TR" sz="2800" dirty="0">
                <a:cs typeface="Arial" pitchFamily="34" charset="0"/>
              </a:rPr>
              <a:t> </a:t>
            </a:r>
            <a:r>
              <a:rPr lang="tr-TR" sz="2800" b="1" dirty="0">
                <a:cs typeface="Arial" pitchFamily="34" charset="0"/>
              </a:rPr>
              <a:t>çok daha ciddi ve kötü </a:t>
            </a:r>
            <a:r>
              <a:rPr lang="tr-TR" sz="2800" b="1" dirty="0" err="1">
                <a:cs typeface="Arial" pitchFamily="34" charset="0"/>
              </a:rPr>
              <a:t>prognozlu</a:t>
            </a:r>
            <a:r>
              <a:rPr lang="tr-TR" sz="2800" b="1" dirty="0">
                <a:cs typeface="Arial" pitchFamily="34" charset="0"/>
              </a:rPr>
              <a:t> </a:t>
            </a:r>
            <a:r>
              <a:rPr lang="tr-TR" sz="2800" dirty="0">
                <a:cs typeface="Arial" pitchFamily="34" charset="0"/>
              </a:rPr>
              <a:t>olabilmektedir.</a:t>
            </a:r>
          </a:p>
          <a:p>
            <a:pPr lvl="1"/>
            <a:r>
              <a:rPr lang="tr-TR" i="1" dirty="0">
                <a:cs typeface="Arial" pitchFamily="34" charset="0"/>
              </a:rPr>
              <a:t>Düşük sosyoekonomik düzey</a:t>
            </a:r>
          </a:p>
          <a:p>
            <a:pPr lvl="1"/>
            <a:r>
              <a:rPr lang="tr-TR" i="1" dirty="0">
                <a:cs typeface="Arial" pitchFamily="34" charset="0"/>
              </a:rPr>
              <a:t>Atakların uzun sürmesi</a:t>
            </a:r>
          </a:p>
          <a:p>
            <a:pPr lvl="1"/>
            <a:r>
              <a:rPr lang="tr-TR" i="1" dirty="0">
                <a:cs typeface="Arial" pitchFamily="34" charset="0"/>
              </a:rPr>
              <a:t>Karma ya da hızlı döngü</a:t>
            </a:r>
          </a:p>
          <a:p>
            <a:pPr lvl="1"/>
            <a:r>
              <a:rPr lang="tr-TR" i="1" dirty="0">
                <a:cs typeface="Arial" pitchFamily="34" charset="0"/>
              </a:rPr>
              <a:t>Psikoz </a:t>
            </a:r>
          </a:p>
          <a:p>
            <a:pPr lvl="1"/>
            <a:r>
              <a:rPr lang="tr-TR" i="1" dirty="0" err="1">
                <a:cs typeface="Arial" pitchFamily="34" charset="0"/>
              </a:rPr>
              <a:t>Subsendromal</a:t>
            </a:r>
            <a:r>
              <a:rPr lang="tr-TR" i="1" dirty="0">
                <a:cs typeface="Arial" pitchFamily="34" charset="0"/>
              </a:rPr>
              <a:t> </a:t>
            </a:r>
            <a:r>
              <a:rPr lang="tr-TR" i="1" dirty="0" err="1">
                <a:cs typeface="Arial" pitchFamily="34" charset="0"/>
              </a:rPr>
              <a:t>duygudurum</a:t>
            </a:r>
            <a:r>
              <a:rPr lang="tr-TR" i="1" dirty="0">
                <a:cs typeface="Arial" pitchFamily="34" charset="0"/>
              </a:rPr>
              <a:t> belirtileri </a:t>
            </a:r>
          </a:p>
          <a:p>
            <a:pPr lvl="1"/>
            <a:r>
              <a:rPr lang="tr-TR" i="1" dirty="0" err="1">
                <a:cs typeface="Arial" pitchFamily="34" charset="0"/>
              </a:rPr>
              <a:t>Komorbid</a:t>
            </a:r>
            <a:r>
              <a:rPr lang="tr-TR" i="1" dirty="0">
                <a:cs typeface="Arial" pitchFamily="34" charset="0"/>
              </a:rPr>
              <a:t> bozukluklar </a:t>
            </a:r>
          </a:p>
          <a:p>
            <a:pPr lvl="1"/>
            <a:r>
              <a:rPr lang="tr-TR" i="1" dirty="0">
                <a:cs typeface="Arial" pitchFamily="34" charset="0"/>
              </a:rPr>
              <a:t>Olumsuz yaşam olaylarına maruz kalma </a:t>
            </a:r>
          </a:p>
          <a:p>
            <a:pPr lvl="1"/>
            <a:r>
              <a:rPr lang="tr-TR" i="1" dirty="0">
                <a:cs typeface="Arial" pitchFamily="34" charset="0"/>
              </a:rPr>
              <a:t>Aile psikopatolojisi</a:t>
            </a:r>
          </a:p>
          <a:p>
            <a:pPr lvl="1"/>
            <a:endParaRPr lang="tr-TR" i="1" dirty="0">
              <a:cs typeface="Arial" pitchFamily="34" charset="0"/>
            </a:endParaRPr>
          </a:p>
          <a:p>
            <a:endParaRPr lang="tr-TR" dirty="0"/>
          </a:p>
        </p:txBody>
      </p:sp>
    </p:spTree>
    <p:extLst>
      <p:ext uri="{BB962C8B-B14F-4D97-AF65-F5344CB8AC3E}">
        <p14:creationId xmlns:p14="http://schemas.microsoft.com/office/powerpoint/2010/main" val="32401086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6550B4-CCDC-4463-B8CF-C0680FF1BACC}"/>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F0E35266-5B97-4793-A6D8-61AD6083A115}"/>
              </a:ext>
            </a:extLst>
          </p:cNvPr>
          <p:cNvSpPr>
            <a:spLocks noGrp="1"/>
          </p:cNvSpPr>
          <p:nvPr>
            <p:ph idx="1"/>
          </p:nvPr>
        </p:nvSpPr>
        <p:spPr/>
        <p:txBody>
          <a:bodyPr/>
          <a:lstStyle/>
          <a:p>
            <a:r>
              <a:rPr lang="tr-TR" dirty="0"/>
              <a:t>BB etiyolojisi </a:t>
            </a:r>
            <a:r>
              <a:rPr lang="tr-TR" dirty="0" err="1"/>
              <a:t>multifaktöriyeldir</a:t>
            </a:r>
            <a:r>
              <a:rPr lang="tr-TR" dirty="0"/>
              <a:t>.</a:t>
            </a:r>
          </a:p>
          <a:p>
            <a:pPr lvl="1"/>
            <a:r>
              <a:rPr lang="tr-TR" dirty="0"/>
              <a:t>Çocuk ve ergenlerde </a:t>
            </a:r>
            <a:r>
              <a:rPr lang="tr-TR" dirty="0" err="1"/>
              <a:t>BB'nin</a:t>
            </a:r>
            <a:r>
              <a:rPr lang="tr-TR" dirty="0"/>
              <a:t> en iyi belirleyicisi aile öyküsüdür.</a:t>
            </a:r>
          </a:p>
          <a:p>
            <a:pPr lvl="1"/>
            <a:r>
              <a:rPr lang="tr-TR" dirty="0"/>
              <a:t>~%20’sinde aile öyküsü +</a:t>
            </a:r>
          </a:p>
          <a:p>
            <a:pPr lvl="1"/>
            <a:r>
              <a:rPr lang="tr-TR" dirty="0"/>
              <a:t>Tek yumurta ikizlerinde ~%70 </a:t>
            </a:r>
            <a:r>
              <a:rPr lang="tr-TR" dirty="0" err="1"/>
              <a:t>konkordans</a:t>
            </a:r>
            <a:endParaRPr lang="tr-TR" dirty="0"/>
          </a:p>
          <a:p>
            <a:pPr lvl="1"/>
            <a:r>
              <a:rPr lang="tr-TR" dirty="0"/>
              <a:t>Travma veya stresli yaşam olayları ??</a:t>
            </a:r>
          </a:p>
          <a:p>
            <a:pPr lvl="1"/>
            <a:r>
              <a:rPr lang="tr-TR" dirty="0"/>
              <a:t>MRI ve </a:t>
            </a:r>
            <a:r>
              <a:rPr lang="tr-TR" dirty="0" err="1"/>
              <a:t>fMRI'da</a:t>
            </a:r>
            <a:r>
              <a:rPr lang="tr-TR" dirty="0"/>
              <a:t> duygu işleme ve düzenlemeyle ilgili </a:t>
            </a:r>
            <a:r>
              <a:rPr lang="tr-TR" dirty="0" err="1"/>
              <a:t>nöronal</a:t>
            </a:r>
            <a:r>
              <a:rPr lang="tr-TR" dirty="0"/>
              <a:t> devrelerindeki farklılıklar</a:t>
            </a:r>
          </a:p>
        </p:txBody>
      </p:sp>
    </p:spTree>
    <p:extLst>
      <p:ext uri="{BB962C8B-B14F-4D97-AF65-F5344CB8AC3E}">
        <p14:creationId xmlns:p14="http://schemas.microsoft.com/office/powerpoint/2010/main" val="34292775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0D3631-CD33-4A2D-839B-A3F7DECFEA56}"/>
              </a:ext>
            </a:extLst>
          </p:cNvPr>
          <p:cNvSpPr>
            <a:spLocks noGrp="1"/>
          </p:cNvSpPr>
          <p:nvPr>
            <p:ph type="title"/>
          </p:nvPr>
        </p:nvSpPr>
        <p:spPr/>
        <p:txBody>
          <a:bodyPr/>
          <a:lstStyle/>
          <a:p>
            <a:r>
              <a:rPr lang="tr-TR" sz="4400" b="1" dirty="0" err="1">
                <a:latin typeface="Times New Roman" pitchFamily="18" charset="0"/>
              </a:rPr>
              <a:t>Bipolar</a:t>
            </a:r>
            <a:r>
              <a:rPr lang="tr-TR" sz="4400" b="1"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12D3209A-B099-47C1-A67E-C4EAA3E513F1}"/>
              </a:ext>
            </a:extLst>
          </p:cNvPr>
          <p:cNvSpPr>
            <a:spLocks noGrp="1"/>
          </p:cNvSpPr>
          <p:nvPr>
            <p:ph idx="1"/>
          </p:nvPr>
        </p:nvSpPr>
        <p:spPr/>
        <p:txBody>
          <a:bodyPr/>
          <a:lstStyle/>
          <a:p>
            <a:r>
              <a:rPr lang="tr-TR" dirty="0" err="1"/>
              <a:t>Komormidite</a:t>
            </a:r>
            <a:endParaRPr lang="tr-TR" dirty="0"/>
          </a:p>
          <a:p>
            <a:pPr lvl="1"/>
            <a:r>
              <a:rPr lang="tr-TR" dirty="0"/>
              <a:t>Yıkıcı davranış bozuklukları </a:t>
            </a:r>
            <a:r>
              <a:rPr lang="en-US" sz="2400" dirty="0"/>
              <a:t>~</a:t>
            </a:r>
            <a:r>
              <a:rPr lang="tr-TR" sz="2400" dirty="0"/>
              <a:t>%</a:t>
            </a:r>
            <a:r>
              <a:rPr lang="en-US" sz="2400" dirty="0"/>
              <a:t>30-70</a:t>
            </a:r>
            <a:endParaRPr lang="tr-TR" dirty="0"/>
          </a:p>
          <a:p>
            <a:pPr lvl="1"/>
            <a:r>
              <a:rPr lang="tr-TR" dirty="0"/>
              <a:t>Dikkat eksikliği </a:t>
            </a:r>
            <a:r>
              <a:rPr lang="tr-TR" dirty="0" err="1"/>
              <a:t>hiperaktivite</a:t>
            </a:r>
            <a:r>
              <a:rPr lang="tr-TR" dirty="0"/>
              <a:t> bozukluğu </a:t>
            </a:r>
            <a:r>
              <a:rPr lang="en-US" sz="2400" dirty="0"/>
              <a:t> ~</a:t>
            </a:r>
            <a:r>
              <a:rPr lang="tr-TR" sz="2400" dirty="0"/>
              <a:t>%</a:t>
            </a:r>
            <a:r>
              <a:rPr lang="en-US" sz="2400" dirty="0"/>
              <a:t>50-80</a:t>
            </a:r>
            <a:endParaRPr lang="tr-TR" dirty="0"/>
          </a:p>
          <a:p>
            <a:pPr lvl="1"/>
            <a:r>
              <a:rPr lang="tr-TR" dirty="0" err="1"/>
              <a:t>Anksiyete</a:t>
            </a:r>
            <a:r>
              <a:rPr lang="tr-TR" dirty="0"/>
              <a:t> bozuklukları </a:t>
            </a:r>
            <a:r>
              <a:rPr lang="en-US" sz="2400" dirty="0"/>
              <a:t>~</a:t>
            </a:r>
            <a:r>
              <a:rPr lang="tr-TR" sz="2400" dirty="0"/>
              <a:t>%</a:t>
            </a:r>
            <a:r>
              <a:rPr lang="en-US" sz="2400" dirty="0"/>
              <a:t>30-70</a:t>
            </a:r>
          </a:p>
          <a:p>
            <a:pPr lvl="1"/>
            <a:endParaRPr lang="tr-TR" dirty="0"/>
          </a:p>
        </p:txBody>
      </p:sp>
    </p:spTree>
    <p:extLst>
      <p:ext uri="{BB962C8B-B14F-4D97-AF65-F5344CB8AC3E}">
        <p14:creationId xmlns:p14="http://schemas.microsoft.com/office/powerpoint/2010/main" val="37498163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err="1">
                <a:latin typeface="Times New Roman" pitchFamily="18" charset="0"/>
              </a:rPr>
              <a:t>Bipolar</a:t>
            </a:r>
            <a:r>
              <a:rPr lang="tr-TR" sz="4000" dirty="0">
                <a:latin typeface="Times New Roman" pitchFamily="18" charset="0"/>
              </a:rPr>
              <a:t> Bozukluk</a:t>
            </a:r>
            <a:endParaRPr lang="tr-TR" sz="4000" dirty="0"/>
          </a:p>
        </p:txBody>
      </p:sp>
      <p:sp>
        <p:nvSpPr>
          <p:cNvPr id="3" name="2 İçerik Yer Tutucusu"/>
          <p:cNvSpPr>
            <a:spLocks noGrp="1"/>
          </p:cNvSpPr>
          <p:nvPr>
            <p:ph idx="1"/>
          </p:nvPr>
        </p:nvSpPr>
        <p:spPr>
          <a:xfrm>
            <a:off x="440675" y="1811445"/>
            <a:ext cx="10913125" cy="4201064"/>
          </a:xfrm>
        </p:spPr>
        <p:txBody>
          <a:bodyPr>
            <a:normAutofit/>
          </a:bodyPr>
          <a:lstStyle/>
          <a:p>
            <a:pPr algn="just">
              <a:defRPr/>
            </a:pPr>
            <a:r>
              <a:rPr lang="tr-TR" dirty="0">
                <a:cs typeface="Arial" pitchFamily="34" charset="0"/>
              </a:rPr>
              <a:t>Çocuk ve Ergenlik Başlangıçlı </a:t>
            </a:r>
            <a:r>
              <a:rPr lang="tr-TR" dirty="0" err="1">
                <a:cs typeface="Arial" pitchFamily="34" charset="0"/>
              </a:rPr>
              <a:t>Bipolar</a:t>
            </a:r>
            <a:r>
              <a:rPr lang="tr-TR" dirty="0">
                <a:cs typeface="Arial" pitchFamily="34" charset="0"/>
              </a:rPr>
              <a:t> Bozukluk (ÇEBB) için en sık bildirilen </a:t>
            </a:r>
            <a:r>
              <a:rPr lang="tr-TR" dirty="0" err="1">
                <a:cs typeface="Arial" pitchFamily="34" charset="0"/>
              </a:rPr>
              <a:t>prodromal</a:t>
            </a:r>
            <a:r>
              <a:rPr lang="tr-TR" dirty="0">
                <a:cs typeface="Arial" pitchFamily="34" charset="0"/>
              </a:rPr>
              <a:t> semptomlar </a:t>
            </a:r>
            <a:r>
              <a:rPr lang="tr-TR" dirty="0" err="1">
                <a:cs typeface="Arial" pitchFamily="34" charset="0"/>
              </a:rPr>
              <a:t>irritabilite</a:t>
            </a:r>
            <a:r>
              <a:rPr lang="tr-TR" dirty="0">
                <a:cs typeface="Arial" pitchFamily="34" charset="0"/>
              </a:rPr>
              <a:t>, uyku bozuklukları, </a:t>
            </a:r>
            <a:r>
              <a:rPr lang="tr-TR" dirty="0" err="1">
                <a:cs typeface="Arial" pitchFamily="34" charset="0"/>
              </a:rPr>
              <a:t>hiperaktivite</a:t>
            </a:r>
            <a:r>
              <a:rPr lang="tr-TR" dirty="0">
                <a:cs typeface="Arial" pitchFamily="34" charset="0"/>
              </a:rPr>
              <a:t>, </a:t>
            </a:r>
            <a:r>
              <a:rPr lang="tr-TR" dirty="0" err="1">
                <a:cs typeface="Arial" pitchFamily="34" charset="0"/>
              </a:rPr>
              <a:t>anksiyete</a:t>
            </a:r>
            <a:r>
              <a:rPr lang="tr-TR" dirty="0">
                <a:cs typeface="Arial" pitchFamily="34" charset="0"/>
              </a:rPr>
              <a:t> ve </a:t>
            </a:r>
            <a:r>
              <a:rPr lang="tr-TR" dirty="0" err="1">
                <a:cs typeface="Arial" pitchFamily="34" charset="0"/>
              </a:rPr>
              <a:t>subsendromal</a:t>
            </a:r>
            <a:r>
              <a:rPr lang="tr-TR" dirty="0">
                <a:cs typeface="Arial" pitchFamily="34" charset="0"/>
              </a:rPr>
              <a:t> </a:t>
            </a:r>
            <a:r>
              <a:rPr lang="tr-TR" dirty="0" err="1">
                <a:cs typeface="Arial" pitchFamily="34" charset="0"/>
              </a:rPr>
              <a:t>manik</a:t>
            </a:r>
            <a:r>
              <a:rPr lang="tr-TR" dirty="0">
                <a:cs typeface="Arial" pitchFamily="34" charset="0"/>
              </a:rPr>
              <a:t>/depresif belirtilerdir.</a:t>
            </a:r>
          </a:p>
          <a:p>
            <a:pPr algn="just">
              <a:defRPr/>
            </a:pPr>
            <a:r>
              <a:rPr lang="tr-TR" dirty="0">
                <a:cs typeface="Arial" pitchFamily="34" charset="0"/>
              </a:rPr>
              <a:t>ÇEBB </a:t>
            </a:r>
            <a:r>
              <a:rPr lang="tr-TR" b="1" dirty="0">
                <a:cs typeface="Arial" pitchFamily="34" charset="0"/>
              </a:rPr>
              <a:t>daha çok karma dönem </a:t>
            </a:r>
            <a:r>
              <a:rPr lang="tr-TR" dirty="0">
                <a:cs typeface="Arial" pitchFamily="34" charset="0"/>
              </a:rPr>
              <a:t>olarak ortaya çıkmaktadır. </a:t>
            </a:r>
          </a:p>
          <a:p>
            <a:pPr algn="just">
              <a:defRPr/>
            </a:pPr>
            <a:r>
              <a:rPr lang="tr-TR" dirty="0">
                <a:cs typeface="Arial" pitchFamily="34" charset="0"/>
              </a:rPr>
              <a:t>BB tanılı çocuk ve ergenlerin, erişkinlerden daha </a:t>
            </a:r>
            <a:r>
              <a:rPr lang="tr-TR" b="1" dirty="0">
                <a:cs typeface="Arial" pitchFamily="34" charset="0"/>
              </a:rPr>
              <a:t>yüksek oranda hızlı döngüler/daha fazla kutup değişimi yaşadığı </a:t>
            </a:r>
            <a:r>
              <a:rPr lang="tr-TR" dirty="0">
                <a:cs typeface="Arial" pitchFamily="34" charset="0"/>
              </a:rPr>
              <a:t>ve </a:t>
            </a:r>
            <a:r>
              <a:rPr lang="tr-TR" b="1" dirty="0">
                <a:cs typeface="Arial" pitchFamily="34" charset="0"/>
              </a:rPr>
              <a:t>daha çok</a:t>
            </a:r>
            <a:r>
              <a:rPr lang="tr-TR" dirty="0">
                <a:cs typeface="Arial" pitchFamily="34" charset="0"/>
              </a:rPr>
              <a:t> eşik altı belirtili </a:t>
            </a:r>
            <a:r>
              <a:rPr lang="tr-TR" dirty="0" err="1">
                <a:cs typeface="Arial" pitchFamily="34" charset="0"/>
              </a:rPr>
              <a:t>epizodları</a:t>
            </a:r>
            <a:r>
              <a:rPr lang="tr-TR" dirty="0">
                <a:cs typeface="Arial" pitchFamily="34" charset="0"/>
              </a:rPr>
              <a:t> taşıdığı gösterilmiştir.</a:t>
            </a:r>
          </a:p>
        </p:txBody>
      </p:sp>
    </p:spTree>
    <p:extLst>
      <p:ext uri="{BB962C8B-B14F-4D97-AF65-F5344CB8AC3E}">
        <p14:creationId xmlns:p14="http://schemas.microsoft.com/office/powerpoint/2010/main" val="42432803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8DE8EA-1FF0-4C1E-BC0B-FEEB4ED0E393}"/>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0E2D678F-FE83-4296-AB1A-E6B36DFEAADC}"/>
              </a:ext>
            </a:extLst>
          </p:cNvPr>
          <p:cNvSpPr>
            <a:spLocks noGrp="1"/>
          </p:cNvSpPr>
          <p:nvPr>
            <p:ph idx="1"/>
          </p:nvPr>
        </p:nvSpPr>
        <p:spPr/>
        <p:txBody>
          <a:bodyPr>
            <a:normAutofit/>
          </a:bodyPr>
          <a:lstStyle/>
          <a:p>
            <a:r>
              <a:rPr lang="tr-TR" dirty="0"/>
              <a:t>ÇEBB mani döneminde en sık görülen belirtiler;</a:t>
            </a:r>
          </a:p>
          <a:p>
            <a:pPr lvl="1"/>
            <a:r>
              <a:rPr lang="tr-TR" dirty="0"/>
              <a:t>İçsel enerjide artış</a:t>
            </a:r>
          </a:p>
          <a:p>
            <a:pPr lvl="1"/>
            <a:r>
              <a:rPr lang="tr-TR" dirty="0" err="1"/>
              <a:t>İrritabilite</a:t>
            </a:r>
            <a:endParaRPr lang="tr-TR" dirty="0"/>
          </a:p>
          <a:p>
            <a:pPr lvl="1"/>
            <a:r>
              <a:rPr lang="tr-TR" dirty="0" err="1"/>
              <a:t>Labil</a:t>
            </a:r>
            <a:r>
              <a:rPr lang="tr-TR" dirty="0"/>
              <a:t> </a:t>
            </a:r>
            <a:r>
              <a:rPr lang="tr-TR" dirty="0" err="1"/>
              <a:t>duygudurum</a:t>
            </a:r>
            <a:endParaRPr lang="tr-TR" dirty="0"/>
          </a:p>
          <a:p>
            <a:pPr lvl="1"/>
            <a:r>
              <a:rPr lang="tr-TR" dirty="0"/>
              <a:t>Dikkat dağınıklığı</a:t>
            </a:r>
          </a:p>
          <a:p>
            <a:pPr lvl="1"/>
            <a:r>
              <a:rPr lang="tr-TR" dirty="0"/>
              <a:t>Hedefe yönelik aktivitede artış</a:t>
            </a:r>
          </a:p>
          <a:p>
            <a:r>
              <a:rPr lang="tr-TR" dirty="0" err="1"/>
              <a:t>Grandiyözite</a:t>
            </a:r>
            <a:r>
              <a:rPr lang="tr-TR" dirty="0"/>
              <a:t>, </a:t>
            </a:r>
            <a:r>
              <a:rPr lang="tr-TR" dirty="0" err="1"/>
              <a:t>öfori</a:t>
            </a:r>
            <a:r>
              <a:rPr lang="tr-TR" dirty="0"/>
              <a:t>, </a:t>
            </a:r>
            <a:r>
              <a:rPr lang="tr-TR" dirty="0" err="1"/>
              <a:t>hiperseksualite</a:t>
            </a:r>
            <a:r>
              <a:rPr lang="tr-TR" dirty="0"/>
              <a:t> ve uyku gereksiniminde azalma en spesifik belirtilerdir.</a:t>
            </a:r>
          </a:p>
          <a:p>
            <a:r>
              <a:rPr lang="tr-TR" dirty="0"/>
              <a:t>Halüsinasyonlar ve sanrılar en az görülen belirtiler</a:t>
            </a:r>
          </a:p>
        </p:txBody>
      </p:sp>
    </p:spTree>
    <p:extLst>
      <p:ext uri="{BB962C8B-B14F-4D97-AF65-F5344CB8AC3E}">
        <p14:creationId xmlns:p14="http://schemas.microsoft.com/office/powerpoint/2010/main" val="373679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8DE8EA-1FF0-4C1E-BC0B-FEEB4ED0E393}"/>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0E2D678F-FE83-4296-AB1A-E6B36DFEAADC}"/>
              </a:ext>
            </a:extLst>
          </p:cNvPr>
          <p:cNvSpPr>
            <a:spLocks noGrp="1"/>
          </p:cNvSpPr>
          <p:nvPr>
            <p:ph idx="1"/>
          </p:nvPr>
        </p:nvSpPr>
        <p:spPr/>
        <p:txBody>
          <a:bodyPr>
            <a:normAutofit/>
          </a:bodyPr>
          <a:lstStyle/>
          <a:p>
            <a:r>
              <a:rPr lang="tr-TR" dirty="0"/>
              <a:t>ÇEBB depresif </a:t>
            </a:r>
            <a:r>
              <a:rPr lang="tr-TR" dirty="0" err="1"/>
              <a:t>epizod</a:t>
            </a:r>
            <a:r>
              <a:rPr lang="tr-TR" dirty="0"/>
              <a:t>;</a:t>
            </a:r>
          </a:p>
          <a:p>
            <a:pPr lvl="1"/>
            <a:r>
              <a:rPr lang="tr-TR" dirty="0"/>
              <a:t>Genelde ilk ataktır</a:t>
            </a:r>
          </a:p>
          <a:p>
            <a:pPr lvl="1"/>
            <a:r>
              <a:rPr lang="tr-TR" dirty="0"/>
              <a:t>Daha şiddetli</a:t>
            </a:r>
          </a:p>
          <a:p>
            <a:pPr lvl="1"/>
            <a:r>
              <a:rPr lang="tr-TR" dirty="0"/>
              <a:t>Kendine zarar verme daha sık</a:t>
            </a:r>
          </a:p>
          <a:p>
            <a:pPr lvl="1"/>
            <a:r>
              <a:rPr lang="tr-TR" dirty="0" err="1"/>
              <a:t>Özkıyım</a:t>
            </a:r>
            <a:r>
              <a:rPr lang="tr-TR" dirty="0"/>
              <a:t> riski yüksek</a:t>
            </a:r>
          </a:p>
        </p:txBody>
      </p:sp>
    </p:spTree>
    <p:extLst>
      <p:ext uri="{BB962C8B-B14F-4D97-AF65-F5344CB8AC3E}">
        <p14:creationId xmlns:p14="http://schemas.microsoft.com/office/powerpoint/2010/main" val="11326835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BA807D-9DE4-4941-B052-552C2F6E6D7D}"/>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1E092150-D622-45C2-A03A-59BCB8BA6E66}"/>
              </a:ext>
            </a:extLst>
          </p:cNvPr>
          <p:cNvSpPr>
            <a:spLocks noGrp="1"/>
          </p:cNvSpPr>
          <p:nvPr>
            <p:ph idx="1"/>
          </p:nvPr>
        </p:nvSpPr>
        <p:spPr/>
        <p:txBody>
          <a:bodyPr/>
          <a:lstStyle/>
          <a:p>
            <a:r>
              <a:rPr lang="tr-TR" b="0" i="0" dirty="0">
                <a:solidFill>
                  <a:srgbClr val="000000"/>
                </a:solidFill>
                <a:effectLst/>
              </a:rPr>
              <a:t>Çocuklarda ve ergenlerde </a:t>
            </a:r>
            <a:r>
              <a:rPr lang="tr-TR" b="0" i="0" dirty="0" err="1">
                <a:solidFill>
                  <a:srgbClr val="000000"/>
                </a:solidFill>
                <a:effectLst/>
              </a:rPr>
              <a:t>bipolar</a:t>
            </a:r>
            <a:r>
              <a:rPr lang="tr-TR" b="0" i="0" dirty="0">
                <a:solidFill>
                  <a:srgbClr val="000000"/>
                </a:solidFill>
                <a:effectLst/>
              </a:rPr>
              <a:t> bozukluğu değerlendirirken dikkate alınması gereken temel faktörler</a:t>
            </a:r>
          </a:p>
          <a:p>
            <a:pPr lvl="1"/>
            <a:r>
              <a:rPr lang="tr-TR" dirty="0"/>
              <a:t>Belirtilerin uzunlamasına seyri</a:t>
            </a:r>
          </a:p>
          <a:p>
            <a:pPr lvl="1"/>
            <a:r>
              <a:rPr lang="tr-TR" dirty="0" err="1"/>
              <a:t>Spontan</a:t>
            </a:r>
            <a:r>
              <a:rPr lang="tr-TR" dirty="0"/>
              <a:t> </a:t>
            </a:r>
            <a:r>
              <a:rPr lang="tr-TR" dirty="0" err="1"/>
              <a:t>epizodik</a:t>
            </a:r>
            <a:r>
              <a:rPr lang="tr-TR" dirty="0"/>
              <a:t> olması</a:t>
            </a:r>
          </a:p>
          <a:p>
            <a:pPr lvl="1"/>
            <a:r>
              <a:rPr lang="tr-TR" dirty="0"/>
              <a:t>Aile öyküsünün varlığı</a:t>
            </a:r>
          </a:p>
          <a:p>
            <a:pPr lvl="1"/>
            <a:r>
              <a:rPr lang="tr-TR" dirty="0"/>
              <a:t>Birden çok kaynaktan bilgi alınması</a:t>
            </a:r>
          </a:p>
        </p:txBody>
      </p:sp>
    </p:spTree>
    <p:extLst>
      <p:ext uri="{BB962C8B-B14F-4D97-AF65-F5344CB8AC3E}">
        <p14:creationId xmlns:p14="http://schemas.microsoft.com/office/powerpoint/2010/main" val="2392544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BA807D-9DE4-4941-B052-552C2F6E6D7D}"/>
              </a:ext>
            </a:extLst>
          </p:cNvPr>
          <p:cNvSpPr>
            <a:spLocks noGrp="1"/>
          </p:cNvSpPr>
          <p:nvPr>
            <p:ph type="title"/>
          </p:nvPr>
        </p:nvSpPr>
        <p:spPr/>
        <p:txBody>
          <a:bodyPr/>
          <a:lstStyle/>
          <a:p>
            <a:r>
              <a:rPr lang="tr-TR" sz="4400" dirty="0" err="1">
                <a:latin typeface="Times New Roman" pitchFamily="18" charset="0"/>
              </a:rPr>
              <a:t>Bipolar</a:t>
            </a:r>
            <a:r>
              <a:rPr lang="tr-TR" sz="4400" dirty="0">
                <a:latin typeface="Times New Roman" pitchFamily="18" charset="0"/>
              </a:rPr>
              <a:t> Bozukluk</a:t>
            </a:r>
            <a:endParaRPr lang="tr-TR" dirty="0"/>
          </a:p>
        </p:txBody>
      </p:sp>
      <p:sp>
        <p:nvSpPr>
          <p:cNvPr id="3" name="İçerik Yer Tutucusu 2">
            <a:extLst>
              <a:ext uri="{FF2B5EF4-FFF2-40B4-BE49-F238E27FC236}">
                <a16:creationId xmlns:a16="http://schemas.microsoft.com/office/drawing/2014/main" id="{1E092150-D622-45C2-A03A-59BCB8BA6E66}"/>
              </a:ext>
            </a:extLst>
          </p:cNvPr>
          <p:cNvSpPr>
            <a:spLocks noGrp="1"/>
          </p:cNvSpPr>
          <p:nvPr>
            <p:ph idx="1"/>
          </p:nvPr>
        </p:nvSpPr>
        <p:spPr/>
        <p:txBody>
          <a:bodyPr/>
          <a:lstStyle/>
          <a:p>
            <a:r>
              <a:rPr lang="tr-TR" b="0" i="0" dirty="0">
                <a:solidFill>
                  <a:srgbClr val="000000"/>
                </a:solidFill>
                <a:effectLst/>
              </a:rPr>
              <a:t>Çocuklarda ve ergenlerde </a:t>
            </a:r>
            <a:r>
              <a:rPr lang="tr-TR" b="0" i="0" dirty="0" err="1">
                <a:solidFill>
                  <a:srgbClr val="000000"/>
                </a:solidFill>
                <a:effectLst/>
              </a:rPr>
              <a:t>bipolar</a:t>
            </a:r>
            <a:r>
              <a:rPr lang="tr-TR" b="0" i="0" dirty="0">
                <a:solidFill>
                  <a:srgbClr val="000000"/>
                </a:solidFill>
                <a:effectLst/>
              </a:rPr>
              <a:t> bozukluk ayırıcı tanısında en sık;</a:t>
            </a:r>
          </a:p>
          <a:p>
            <a:endParaRPr lang="tr-TR" b="0" i="0" dirty="0">
              <a:solidFill>
                <a:srgbClr val="000000"/>
              </a:solidFill>
              <a:effectLst/>
            </a:endParaRPr>
          </a:p>
          <a:p>
            <a:pPr lvl="1"/>
            <a:r>
              <a:rPr lang="tr-TR" dirty="0"/>
              <a:t>Yıkıcı davranış bozuklukları</a:t>
            </a:r>
          </a:p>
          <a:p>
            <a:pPr lvl="1"/>
            <a:r>
              <a:rPr lang="tr-TR" dirty="0"/>
              <a:t>Dikkat eksikliği </a:t>
            </a:r>
            <a:r>
              <a:rPr lang="tr-TR" dirty="0" err="1"/>
              <a:t>hiperaktivite</a:t>
            </a:r>
            <a:r>
              <a:rPr lang="tr-TR" dirty="0"/>
              <a:t> bozukluğu</a:t>
            </a:r>
          </a:p>
        </p:txBody>
      </p:sp>
    </p:spTree>
    <p:extLst>
      <p:ext uri="{BB962C8B-B14F-4D97-AF65-F5344CB8AC3E}">
        <p14:creationId xmlns:p14="http://schemas.microsoft.com/office/powerpoint/2010/main" val="21662696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err="1">
                <a:latin typeface="Times New Roman" pitchFamily="18" charset="0"/>
              </a:rPr>
              <a:t>Bipolar</a:t>
            </a:r>
            <a:r>
              <a:rPr lang="tr-TR" sz="4000" dirty="0">
                <a:latin typeface="Times New Roman" pitchFamily="18" charset="0"/>
              </a:rPr>
              <a:t> Bozukluk</a:t>
            </a:r>
            <a:endParaRPr lang="tr-TR" sz="4000" dirty="0"/>
          </a:p>
        </p:txBody>
      </p:sp>
      <p:sp>
        <p:nvSpPr>
          <p:cNvPr id="3" name="İçerik Yer Tutucusu 2"/>
          <p:cNvSpPr>
            <a:spLocks noGrp="1"/>
          </p:cNvSpPr>
          <p:nvPr>
            <p:ph idx="1"/>
          </p:nvPr>
        </p:nvSpPr>
        <p:spPr>
          <a:xfrm>
            <a:off x="440675" y="1811445"/>
            <a:ext cx="11402458" cy="4201064"/>
          </a:xfrm>
        </p:spPr>
        <p:txBody>
          <a:bodyPr>
            <a:normAutofit fontScale="85000" lnSpcReduction="20000"/>
          </a:bodyPr>
          <a:lstStyle/>
          <a:p>
            <a:pPr algn="just">
              <a:defRPr/>
            </a:pPr>
            <a:endParaRPr lang="tr-TR" sz="3300" i="1" dirty="0">
              <a:cs typeface="Arial" pitchFamily="34" charset="0"/>
            </a:endParaRPr>
          </a:p>
          <a:p>
            <a:pPr algn="just">
              <a:defRPr/>
            </a:pPr>
            <a:r>
              <a:rPr lang="tr-TR" sz="3300" dirty="0">
                <a:cs typeface="Arial" pitchFamily="34" charset="0"/>
              </a:rPr>
              <a:t>Tedavide ve </a:t>
            </a:r>
            <a:r>
              <a:rPr lang="tr-TR" sz="3300" dirty="0" err="1">
                <a:cs typeface="Arial" pitchFamily="34" charset="0"/>
              </a:rPr>
              <a:t>profilakside</a:t>
            </a:r>
            <a:r>
              <a:rPr lang="tr-TR" sz="3300" dirty="0">
                <a:cs typeface="Arial" pitchFamily="34" charset="0"/>
              </a:rPr>
              <a:t>;</a:t>
            </a:r>
          </a:p>
          <a:p>
            <a:pPr marL="0" indent="0" algn="just">
              <a:buNone/>
              <a:defRPr/>
            </a:pPr>
            <a:r>
              <a:rPr lang="tr-TR" sz="3300" dirty="0">
                <a:cs typeface="Arial" pitchFamily="34" charset="0"/>
              </a:rPr>
              <a:t>	</a:t>
            </a:r>
            <a:r>
              <a:rPr lang="tr-TR" sz="3300" i="1" dirty="0">
                <a:cs typeface="Arial" pitchFamily="34" charset="0"/>
              </a:rPr>
              <a:t> </a:t>
            </a:r>
            <a:r>
              <a:rPr lang="tr-TR" sz="3300" dirty="0">
                <a:cs typeface="Arial" pitchFamily="34" charset="0"/>
              </a:rPr>
              <a:t>1.   </a:t>
            </a:r>
            <a:r>
              <a:rPr lang="tr-TR" sz="3300" b="1" dirty="0" err="1">
                <a:cs typeface="Arial" pitchFamily="34" charset="0"/>
              </a:rPr>
              <a:t>Antipsikotikler</a:t>
            </a:r>
            <a:r>
              <a:rPr lang="tr-TR" sz="3300" dirty="0">
                <a:cs typeface="Arial" pitchFamily="34" charset="0"/>
              </a:rPr>
              <a:t>  (</a:t>
            </a:r>
            <a:r>
              <a:rPr lang="tr-TR" sz="3300" dirty="0" err="1">
                <a:cs typeface="Arial" pitchFamily="34" charset="0"/>
              </a:rPr>
              <a:t>özl</a:t>
            </a:r>
            <a:r>
              <a:rPr lang="tr-TR" sz="3300" dirty="0">
                <a:cs typeface="Arial" pitchFamily="34" charset="0"/>
              </a:rPr>
              <a:t>. </a:t>
            </a:r>
            <a:r>
              <a:rPr lang="tr-TR" sz="3300" dirty="0" err="1">
                <a:cs typeface="Arial" pitchFamily="34" charset="0"/>
              </a:rPr>
              <a:t>Risperidon</a:t>
            </a:r>
            <a:r>
              <a:rPr lang="tr-TR" sz="3300" dirty="0">
                <a:cs typeface="Arial" pitchFamily="34" charset="0"/>
              </a:rPr>
              <a:t>, </a:t>
            </a:r>
            <a:r>
              <a:rPr lang="tr-TR" sz="3300" dirty="0" err="1">
                <a:cs typeface="Arial" pitchFamily="34" charset="0"/>
              </a:rPr>
              <a:t>aripiprazol</a:t>
            </a:r>
            <a:r>
              <a:rPr lang="tr-TR" sz="3300" dirty="0">
                <a:cs typeface="Arial" pitchFamily="34" charset="0"/>
              </a:rPr>
              <a:t>, </a:t>
            </a:r>
            <a:r>
              <a:rPr lang="tr-TR" sz="3300" dirty="0" err="1">
                <a:cs typeface="Arial" pitchFamily="34" charset="0"/>
              </a:rPr>
              <a:t>ketiapin</a:t>
            </a:r>
            <a:r>
              <a:rPr lang="tr-TR" sz="3300" dirty="0">
                <a:cs typeface="Arial" pitchFamily="34" charset="0"/>
              </a:rPr>
              <a:t>, </a:t>
            </a:r>
            <a:r>
              <a:rPr lang="tr-TR" sz="3300" dirty="0" err="1">
                <a:cs typeface="Arial" pitchFamily="34" charset="0"/>
              </a:rPr>
              <a:t>olanzapin</a:t>
            </a:r>
            <a:r>
              <a:rPr lang="tr-TR" sz="3300" dirty="0">
                <a:cs typeface="Arial" pitchFamily="34" charset="0"/>
              </a:rPr>
              <a:t>) 	                  </a:t>
            </a:r>
          </a:p>
          <a:p>
            <a:pPr marL="0" indent="0" algn="just">
              <a:buNone/>
              <a:defRPr/>
            </a:pPr>
            <a:r>
              <a:rPr lang="tr-TR" sz="3300" dirty="0">
                <a:cs typeface="Arial" pitchFamily="34" charset="0"/>
              </a:rPr>
              <a:t>	 2.</a:t>
            </a:r>
            <a:r>
              <a:rPr lang="tr-TR" sz="3300" b="1" dirty="0">
                <a:cs typeface="Arial" pitchFamily="34" charset="0"/>
              </a:rPr>
              <a:t> Lityum </a:t>
            </a:r>
            <a:r>
              <a:rPr lang="tr-TR" sz="3300" dirty="0">
                <a:cs typeface="Arial" pitchFamily="34" charset="0"/>
              </a:rPr>
              <a:t>(FDA tarafından 12-17 yaş arası BB olgularda mani tedavisinde onaylanmış ilk ilaç)</a:t>
            </a:r>
            <a:r>
              <a:rPr lang="tr-TR" sz="3300" b="1" dirty="0">
                <a:cs typeface="Arial" pitchFamily="34" charset="0"/>
              </a:rPr>
              <a:t>, </a:t>
            </a:r>
            <a:r>
              <a:rPr lang="tr-TR" sz="3300" b="1" dirty="0" err="1">
                <a:cs typeface="Arial" pitchFamily="34" charset="0"/>
              </a:rPr>
              <a:t>karbamazepin</a:t>
            </a:r>
            <a:r>
              <a:rPr lang="tr-TR" sz="3300" dirty="0">
                <a:cs typeface="Arial" pitchFamily="34" charset="0"/>
              </a:rPr>
              <a:t>, </a:t>
            </a:r>
            <a:r>
              <a:rPr lang="tr-TR" sz="3300" b="1" dirty="0" err="1">
                <a:cs typeface="Arial" pitchFamily="34" charset="0"/>
              </a:rPr>
              <a:t>valproik</a:t>
            </a:r>
            <a:r>
              <a:rPr lang="tr-TR" sz="3300" b="1" dirty="0">
                <a:cs typeface="Arial" pitchFamily="34" charset="0"/>
              </a:rPr>
              <a:t> asit</a:t>
            </a:r>
            <a:r>
              <a:rPr lang="tr-TR" sz="3300" dirty="0">
                <a:cs typeface="Arial" pitchFamily="34" charset="0"/>
              </a:rPr>
              <a:t>  kullanılır</a:t>
            </a:r>
          </a:p>
          <a:p>
            <a:pPr marL="0" indent="0" algn="just">
              <a:buNone/>
              <a:defRPr/>
            </a:pPr>
            <a:endParaRPr lang="tr-TR" sz="3300" dirty="0">
              <a:cs typeface="Arial" pitchFamily="34" charset="0"/>
            </a:endParaRPr>
          </a:p>
          <a:p>
            <a:pPr algn="just">
              <a:buNone/>
              <a:defRPr/>
            </a:pPr>
            <a:endParaRPr lang="tr-TR" sz="3300" dirty="0">
              <a:cs typeface="Arial" pitchFamily="34" charset="0"/>
            </a:endParaRPr>
          </a:p>
          <a:p>
            <a:pPr algn="just">
              <a:defRPr/>
            </a:pPr>
            <a:r>
              <a:rPr lang="tr-TR" sz="3300" dirty="0">
                <a:cs typeface="Arial" pitchFamily="34" charset="0"/>
              </a:rPr>
              <a:t>Yakın dönem çalışmaları ikinci kuşak AP’lerin mani/karma bulguların tedavisinde daha etkili ve lityum ve </a:t>
            </a:r>
            <a:r>
              <a:rPr lang="tr-TR" sz="3300" dirty="0" err="1">
                <a:cs typeface="Arial" pitchFamily="34" charset="0"/>
              </a:rPr>
              <a:t>antiepileptik</a:t>
            </a:r>
            <a:r>
              <a:rPr lang="tr-TR" sz="3300" dirty="0">
                <a:cs typeface="Arial" pitchFamily="34" charset="0"/>
              </a:rPr>
              <a:t> </a:t>
            </a:r>
            <a:r>
              <a:rPr lang="tr-TR" sz="3300" dirty="0" err="1">
                <a:cs typeface="Arial" pitchFamily="34" charset="0"/>
              </a:rPr>
              <a:t>duygudurum</a:t>
            </a:r>
            <a:r>
              <a:rPr lang="tr-TR" sz="3300" dirty="0">
                <a:cs typeface="Arial" pitchFamily="34" charset="0"/>
              </a:rPr>
              <a:t> düzenleyicilere oranla daha hızlı yanıt oluşturduklarını bildirmektedir.        </a:t>
            </a:r>
          </a:p>
          <a:p>
            <a:endParaRPr lang="tr-TR" dirty="0"/>
          </a:p>
        </p:txBody>
      </p:sp>
    </p:spTree>
    <p:extLst>
      <p:ext uri="{BB962C8B-B14F-4D97-AF65-F5344CB8AC3E}">
        <p14:creationId xmlns:p14="http://schemas.microsoft.com/office/powerpoint/2010/main" val="1158810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a:latin typeface="Times New Roman" pitchFamily="18" charset="0"/>
              </a:rPr>
              <a:t>Şizofreni</a:t>
            </a:r>
            <a:endParaRPr lang="tr-TR" dirty="0"/>
          </a:p>
        </p:txBody>
      </p:sp>
      <p:sp>
        <p:nvSpPr>
          <p:cNvPr id="3" name="Alt Başlık 2"/>
          <p:cNvSpPr>
            <a:spLocks noGrp="1"/>
          </p:cNvSpPr>
          <p:nvPr>
            <p:ph type="subTitle" idx="1"/>
          </p:nvPr>
        </p:nvSpPr>
        <p:spPr/>
        <p:txBody>
          <a:bodyPr>
            <a:normAutofit fontScale="92500" lnSpcReduction="10000"/>
          </a:bodyPr>
          <a:lstStyle/>
          <a:p>
            <a:r>
              <a:rPr lang="tr-TR" dirty="0">
                <a:solidFill>
                  <a:srgbClr val="7030A0"/>
                </a:solidFill>
              </a:rPr>
              <a:t>Doç. Dr. Ahmet ÖZASLAN</a:t>
            </a:r>
          </a:p>
          <a:p>
            <a:r>
              <a:rPr lang="tr-TR" dirty="0">
                <a:solidFill>
                  <a:srgbClr val="7030A0"/>
                </a:solidFill>
              </a:rPr>
              <a:t>GÜTF Çocuk Psikiyatrisi ABD</a:t>
            </a:r>
          </a:p>
        </p:txBody>
      </p:sp>
    </p:spTree>
    <p:extLst>
      <p:ext uri="{BB962C8B-B14F-4D97-AF65-F5344CB8AC3E}">
        <p14:creationId xmlns:p14="http://schemas.microsoft.com/office/powerpoint/2010/main" val="21331566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a:xfrm>
            <a:off x="991518" y="1219200"/>
            <a:ext cx="10362282" cy="4572000"/>
          </a:xfrm>
        </p:spPr>
        <p:txBody>
          <a:bodyPr/>
          <a:lstStyle/>
          <a:p>
            <a:pPr algn="just" eaLnBrk="1" hangingPunct="1">
              <a:buFont typeface="Wingdings" pitchFamily="2" charset="2"/>
              <a:buNone/>
            </a:pPr>
            <a:endParaRPr lang="tr-TR" dirty="0">
              <a:latin typeface="Times New Roman" pitchFamily="18" charset="0"/>
            </a:endParaRPr>
          </a:p>
          <a:p>
            <a:pPr algn="just" eaLnBrk="1" hangingPunct="1">
              <a:buFont typeface="Wingdings" pitchFamily="2" charset="2"/>
              <a:buNone/>
            </a:pPr>
            <a:endParaRPr lang="tr-TR" dirty="0"/>
          </a:p>
          <a:p>
            <a:pPr algn="just"/>
            <a:r>
              <a:rPr lang="tr-TR" dirty="0"/>
              <a:t>Yetişkinlere göre çok daha nadirdir. (yetişkinlerde % 0.1-0.15) Yetişkin </a:t>
            </a:r>
            <a:r>
              <a:rPr lang="tr-TR" dirty="0" err="1"/>
              <a:t>şizofreniklerin</a:t>
            </a:r>
            <a:r>
              <a:rPr lang="tr-TR" dirty="0"/>
              <a:t> % 3-5'inin başlama yaşı 10 yaşın altındadır. % 2.7'sinde ise başlama yaşı 10-15 yaş arasındadır. </a:t>
            </a:r>
          </a:p>
          <a:p>
            <a:pPr algn="just" eaLnBrk="1" hangingPunct="1"/>
            <a:r>
              <a:rPr lang="tr-TR" i="1" dirty="0"/>
              <a:t>Sıklığı:  </a:t>
            </a:r>
            <a:r>
              <a:rPr lang="tr-TR" dirty="0"/>
              <a:t>5/10 000;  E / K : 1.67 / 1; Düşük sosyoekonomik düzeyde daha fazladır. </a:t>
            </a:r>
          </a:p>
          <a:p>
            <a:pPr algn="just" eaLnBrk="1" hangingPunct="1">
              <a:buFont typeface="Wingdings" pitchFamily="2" charset="2"/>
              <a:buNone/>
            </a:pPr>
            <a:endParaRPr lang="tr-TR" dirty="0"/>
          </a:p>
        </p:txBody>
      </p:sp>
      <p:sp>
        <p:nvSpPr>
          <p:cNvPr id="3" name="Başlık 1"/>
          <p:cNvSpPr>
            <a:spLocks noGrp="1"/>
          </p:cNvSpPr>
          <p:nvPr>
            <p:ph type="title"/>
          </p:nvPr>
        </p:nvSpPr>
        <p:spPr>
          <a:xfrm>
            <a:off x="838200" y="365126"/>
            <a:ext cx="10515600" cy="980596"/>
          </a:xfrm>
        </p:spPr>
        <p:txBody>
          <a:bodyPr>
            <a:normAutofit/>
          </a:bodyPr>
          <a:lstStyle/>
          <a:p>
            <a:r>
              <a:rPr lang="tr-TR" sz="4000" dirty="0">
                <a:latin typeface="Times New Roman" pitchFamily="18" charset="0"/>
              </a:rPr>
              <a:t>Şizofreni</a:t>
            </a:r>
            <a:endParaRPr lang="tr-TR" sz="4000" dirty="0"/>
          </a:p>
        </p:txBody>
      </p:sp>
    </p:spTree>
    <p:extLst>
      <p:ext uri="{BB962C8B-B14F-4D97-AF65-F5344CB8AC3E}">
        <p14:creationId xmlns:p14="http://schemas.microsoft.com/office/powerpoint/2010/main" val="1867492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cs typeface="Arial" pitchFamily="34" charset="0"/>
              </a:rPr>
              <a:t>Bozukluk 18 yaşından önce başladığında, erken başlangıçlı şizofreni (EBŞ), 13 yaşından önce başladığında çocukluk başlangıçlı (ÇBŞ) ya da çok erken başlangıçlı şizofreni olarak tanımlanır. </a:t>
            </a:r>
          </a:p>
          <a:p>
            <a:r>
              <a:rPr lang="tr-TR" dirty="0">
                <a:cs typeface="Arial" pitchFamily="34" charset="0"/>
              </a:rPr>
              <a:t>Olguların %80’inde </a:t>
            </a:r>
            <a:r>
              <a:rPr lang="tr-TR" dirty="0" err="1">
                <a:cs typeface="Arial" pitchFamily="34" charset="0"/>
              </a:rPr>
              <a:t>psikotik</a:t>
            </a:r>
            <a:r>
              <a:rPr lang="tr-TR" dirty="0">
                <a:cs typeface="Arial" pitchFamily="34" charset="0"/>
              </a:rPr>
              <a:t> belirtiler sinsi başlar.</a:t>
            </a:r>
          </a:p>
          <a:p>
            <a:r>
              <a:rPr lang="tr-TR" dirty="0" err="1">
                <a:cs typeface="Arial" pitchFamily="34" charset="0"/>
              </a:rPr>
              <a:t>Prodromal</a:t>
            </a:r>
            <a:r>
              <a:rPr lang="tr-TR" dirty="0">
                <a:cs typeface="Arial" pitchFamily="34" charset="0"/>
              </a:rPr>
              <a:t> dönemde sosyal izolasyon, akademik zorluklar, tek ya da çoklu düşünce saplantıları, </a:t>
            </a:r>
            <a:r>
              <a:rPr lang="tr-TR" dirty="0" err="1">
                <a:cs typeface="Arial" pitchFamily="34" charset="0"/>
              </a:rPr>
              <a:t>duygudurum</a:t>
            </a:r>
            <a:r>
              <a:rPr lang="tr-TR" dirty="0">
                <a:cs typeface="Arial" pitchFamily="34" charset="0"/>
              </a:rPr>
              <a:t> belirtileri görülür.</a:t>
            </a:r>
          </a:p>
          <a:p>
            <a:endParaRPr lang="tr-TR" dirty="0"/>
          </a:p>
        </p:txBody>
      </p:sp>
      <p:sp>
        <p:nvSpPr>
          <p:cNvPr id="4" name="Başlık 1"/>
          <p:cNvSpPr>
            <a:spLocks noGrp="1"/>
          </p:cNvSpPr>
          <p:nvPr>
            <p:ph type="title"/>
          </p:nvPr>
        </p:nvSpPr>
        <p:spPr/>
        <p:txBody>
          <a:bodyPr>
            <a:normAutofit/>
          </a:bodyPr>
          <a:lstStyle/>
          <a:p>
            <a:r>
              <a:rPr lang="tr-TR" sz="4000" dirty="0">
                <a:latin typeface="Times New Roman" pitchFamily="18" charset="0"/>
              </a:rPr>
              <a:t>Şizofreni</a:t>
            </a:r>
            <a:endParaRPr lang="tr-TR" sz="4000" dirty="0"/>
          </a:p>
        </p:txBody>
      </p:sp>
    </p:spTree>
    <p:extLst>
      <p:ext uri="{BB962C8B-B14F-4D97-AF65-F5344CB8AC3E}">
        <p14:creationId xmlns:p14="http://schemas.microsoft.com/office/powerpoint/2010/main" val="18804032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r>
              <a:rPr lang="tr-TR" dirty="0">
                <a:cs typeface="Arial" pitchFamily="34" charset="0"/>
              </a:rPr>
              <a:t>Erken başlangıçlı şizofrenide bir çok olgunun bilişsel gelişimde gecikme, öğrenme zorlukları, davranış güçlükleri, sosyal içe çekilme gibi </a:t>
            </a:r>
            <a:r>
              <a:rPr lang="tr-TR" dirty="0" err="1">
                <a:cs typeface="Arial" pitchFamily="34" charset="0"/>
              </a:rPr>
              <a:t>premorbid</a:t>
            </a:r>
            <a:r>
              <a:rPr lang="tr-TR" dirty="0">
                <a:cs typeface="Arial" pitchFamily="34" charset="0"/>
              </a:rPr>
              <a:t> özellikleri vardır.</a:t>
            </a:r>
          </a:p>
          <a:p>
            <a:r>
              <a:rPr lang="tr-TR" dirty="0">
                <a:cs typeface="Arial" pitchFamily="34" charset="0"/>
              </a:rPr>
              <a:t>ÇBŞ erken çocukluk döneminden itibaren belirti veren daha kronik başlangıçlı bir bozukluk iken, EBŞ ergenlerde akut ya da sinsi başlayabilir. </a:t>
            </a:r>
          </a:p>
          <a:p>
            <a:r>
              <a:rPr lang="tr-TR" dirty="0">
                <a:cs typeface="Arial" pitchFamily="34" charset="0"/>
              </a:rPr>
              <a:t>Halüsinasyon, </a:t>
            </a:r>
            <a:r>
              <a:rPr lang="tr-TR" dirty="0" err="1">
                <a:cs typeface="Arial" pitchFamily="34" charset="0"/>
              </a:rPr>
              <a:t>dezorganize</a:t>
            </a:r>
            <a:r>
              <a:rPr lang="tr-TR" dirty="0">
                <a:cs typeface="Arial" pitchFamily="34" charset="0"/>
              </a:rPr>
              <a:t> düşünce ve </a:t>
            </a:r>
            <a:r>
              <a:rPr lang="tr-TR" dirty="0" err="1">
                <a:cs typeface="Arial" pitchFamily="34" charset="0"/>
              </a:rPr>
              <a:t>afektte</a:t>
            </a:r>
            <a:r>
              <a:rPr lang="tr-TR" dirty="0">
                <a:cs typeface="Arial" pitchFamily="34" charset="0"/>
              </a:rPr>
              <a:t>  donukluk EBŞ tanılı olgularda daha sık görülürken, komplike sanrılar ve </a:t>
            </a:r>
            <a:r>
              <a:rPr lang="tr-TR" dirty="0" err="1">
                <a:cs typeface="Arial" pitchFamily="34" charset="0"/>
              </a:rPr>
              <a:t>katatoni</a:t>
            </a:r>
            <a:r>
              <a:rPr lang="tr-TR" dirty="0">
                <a:cs typeface="Arial" pitchFamily="34" charset="0"/>
              </a:rPr>
              <a:t> daha az görülür.</a:t>
            </a:r>
          </a:p>
        </p:txBody>
      </p:sp>
      <p:sp>
        <p:nvSpPr>
          <p:cNvPr id="4" name="Başlık 1"/>
          <p:cNvSpPr>
            <a:spLocks noGrp="1"/>
          </p:cNvSpPr>
          <p:nvPr>
            <p:ph type="title"/>
          </p:nvPr>
        </p:nvSpPr>
        <p:spPr/>
        <p:txBody>
          <a:bodyPr>
            <a:normAutofit/>
          </a:bodyPr>
          <a:lstStyle/>
          <a:p>
            <a:r>
              <a:rPr lang="tr-TR" sz="4000" dirty="0">
                <a:latin typeface="Times New Roman" pitchFamily="18" charset="0"/>
              </a:rPr>
              <a:t>Şizofreni</a:t>
            </a:r>
            <a:endParaRPr lang="tr-TR" sz="4000" dirty="0"/>
          </a:p>
        </p:txBody>
      </p:sp>
    </p:spTree>
    <p:extLst>
      <p:ext uri="{BB962C8B-B14F-4D97-AF65-F5344CB8AC3E}">
        <p14:creationId xmlns:p14="http://schemas.microsoft.com/office/powerpoint/2010/main" val="28723327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3"/>
          <p:cNvSpPr>
            <a:spLocks noGrp="1" noChangeArrowheads="1"/>
          </p:cNvSpPr>
          <p:nvPr>
            <p:ph idx="1"/>
          </p:nvPr>
        </p:nvSpPr>
        <p:spPr>
          <a:xfrm>
            <a:off x="704161" y="1585511"/>
            <a:ext cx="10147453" cy="4724400"/>
          </a:xfrm>
        </p:spPr>
        <p:txBody>
          <a:bodyPr rtlCol="0">
            <a:normAutofit fontScale="85000" lnSpcReduction="20000"/>
          </a:bodyPr>
          <a:lstStyle/>
          <a:p>
            <a:pPr algn="just">
              <a:defRPr/>
            </a:pPr>
            <a:endParaRPr lang="tr-TR" dirty="0">
              <a:latin typeface="Arial" pitchFamily="34" charset="0"/>
              <a:cs typeface="Arial" pitchFamily="34" charset="0"/>
            </a:endParaRPr>
          </a:p>
          <a:p>
            <a:pPr algn="just">
              <a:defRPr/>
            </a:pPr>
            <a:r>
              <a:rPr lang="tr-TR" sz="3100" dirty="0">
                <a:latin typeface="Arial" pitchFamily="34" charset="0"/>
                <a:cs typeface="Arial" pitchFamily="34" charset="0"/>
              </a:rPr>
              <a:t>Bir çocuğa şizofreni tanısı koyabilmek için en az 1 ay semptomlu olmak üzere 6 ay geçmesi gerekir.</a:t>
            </a:r>
          </a:p>
          <a:p>
            <a:pPr algn="just">
              <a:buNone/>
              <a:defRPr/>
            </a:pPr>
            <a:r>
              <a:rPr lang="tr-TR" sz="3100" dirty="0">
                <a:latin typeface="Arial" pitchFamily="34" charset="0"/>
                <a:cs typeface="Arial" pitchFamily="34" charset="0"/>
              </a:rPr>
              <a:t>	- Algı bozukluğu: İşitsel ve görsel halüsinasyonlar </a:t>
            </a:r>
          </a:p>
          <a:p>
            <a:pPr algn="just">
              <a:buNone/>
              <a:defRPr/>
            </a:pPr>
            <a:r>
              <a:rPr lang="tr-TR" sz="3100" dirty="0">
                <a:latin typeface="Arial" pitchFamily="34" charset="0"/>
                <a:cs typeface="Arial" pitchFamily="34" charset="0"/>
              </a:rPr>
              <a:t>	- Düşünce bozukluğu; içeriği ve akışı bozuktur</a:t>
            </a:r>
          </a:p>
          <a:p>
            <a:pPr algn="just">
              <a:buNone/>
              <a:defRPr/>
            </a:pPr>
            <a:r>
              <a:rPr lang="tr-TR" sz="3100" dirty="0">
                <a:latin typeface="Arial" pitchFamily="34" charset="0"/>
                <a:cs typeface="Arial" pitchFamily="34" charset="0"/>
              </a:rPr>
              <a:t>	- Duygulanım bozukluğu; sığ, sınırlı, </a:t>
            </a:r>
            <a:r>
              <a:rPr lang="tr-TR" sz="3100" dirty="0" err="1">
                <a:latin typeface="Arial" pitchFamily="34" charset="0"/>
                <a:cs typeface="Arial" pitchFamily="34" charset="0"/>
              </a:rPr>
              <a:t>künt</a:t>
            </a:r>
            <a:r>
              <a:rPr lang="tr-TR" sz="3100" dirty="0">
                <a:latin typeface="Arial" pitchFamily="34" charset="0"/>
                <a:cs typeface="Arial" pitchFamily="34" charset="0"/>
              </a:rPr>
              <a:t> ve uygunsuz </a:t>
            </a:r>
            <a:r>
              <a:rPr lang="tr-TR" sz="3100" dirty="0" err="1">
                <a:latin typeface="Arial" pitchFamily="34" charset="0"/>
                <a:cs typeface="Arial" pitchFamily="34" charset="0"/>
              </a:rPr>
              <a:t>affekt</a:t>
            </a:r>
            <a:endParaRPr lang="tr-TR" sz="3100" dirty="0">
              <a:latin typeface="Arial" pitchFamily="34" charset="0"/>
              <a:cs typeface="Arial" pitchFamily="34" charset="0"/>
            </a:endParaRPr>
          </a:p>
          <a:p>
            <a:pPr algn="just">
              <a:buNone/>
              <a:defRPr/>
            </a:pPr>
            <a:r>
              <a:rPr lang="tr-TR" sz="3100" dirty="0">
                <a:latin typeface="Arial" pitchFamily="34" charset="0"/>
                <a:cs typeface="Arial" pitchFamily="34" charset="0"/>
              </a:rPr>
              <a:t>	- Davranışta bozulma; en sık görülür. Yetişkine göre daha ön plandadır. Tuhaf, uygunsuz, yersiz, nedensizdir. (Tükürme, işeme, küfür etme, garip eşya toplama ya da biriktirme gibi davranışlar olur).</a:t>
            </a:r>
          </a:p>
          <a:p>
            <a:pPr algn="just">
              <a:buNone/>
              <a:defRPr/>
            </a:pPr>
            <a:r>
              <a:rPr lang="tr-TR" sz="3100" dirty="0">
                <a:latin typeface="Arial" pitchFamily="34" charset="0"/>
                <a:cs typeface="Arial" pitchFamily="34" charset="0"/>
              </a:rPr>
              <a:t>	- İşlevsellikte bozulma</a:t>
            </a:r>
          </a:p>
          <a:p>
            <a:pPr algn="just">
              <a:defRPr/>
            </a:pPr>
            <a:r>
              <a:rPr lang="tr-TR" sz="3100" dirty="0">
                <a:latin typeface="Arial" pitchFamily="34" charset="0"/>
                <a:cs typeface="Arial" pitchFamily="34" charset="0"/>
              </a:rPr>
              <a:t>Kendine bakımında azalma vardır.</a:t>
            </a:r>
          </a:p>
        </p:txBody>
      </p:sp>
      <p:sp>
        <p:nvSpPr>
          <p:cNvPr id="4" name="Başlık 1"/>
          <p:cNvSpPr txBox="1">
            <a:spLocks/>
          </p:cNvSpPr>
          <p:nvPr/>
        </p:nvSpPr>
        <p:spPr>
          <a:xfrm>
            <a:off x="838200" y="365126"/>
            <a:ext cx="10515600" cy="9805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stStyle>
          <a:p>
            <a:r>
              <a:rPr lang="tr-TR" sz="4000" dirty="0">
                <a:latin typeface="Times New Roman" pitchFamily="18" charset="0"/>
              </a:rPr>
              <a:t>Şizofreni</a:t>
            </a:r>
            <a:endParaRPr lang="tr-TR" sz="4000" dirty="0"/>
          </a:p>
        </p:txBody>
      </p:sp>
    </p:spTree>
    <p:extLst>
      <p:ext uri="{BB962C8B-B14F-4D97-AF65-F5344CB8AC3E}">
        <p14:creationId xmlns:p14="http://schemas.microsoft.com/office/powerpoint/2010/main" val="42911515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167788" y="381000"/>
            <a:ext cx="9271612" cy="914400"/>
          </a:xfrm>
        </p:spPr>
        <p:txBody>
          <a:bodyPr/>
          <a:lstStyle/>
          <a:p>
            <a:r>
              <a:rPr lang="tr-TR" sz="4000" dirty="0">
                <a:latin typeface="Times New Roman" pitchFamily="18" charset="0"/>
              </a:rPr>
              <a:t>Şizofreni</a:t>
            </a:r>
            <a:endParaRPr lang="tr-TR" dirty="0"/>
          </a:p>
        </p:txBody>
      </p:sp>
      <p:sp>
        <p:nvSpPr>
          <p:cNvPr id="28675" name="Rectangle 3"/>
          <p:cNvSpPr>
            <a:spLocks noGrp="1" noChangeArrowheads="1"/>
          </p:cNvSpPr>
          <p:nvPr>
            <p:ph idx="1"/>
          </p:nvPr>
        </p:nvSpPr>
        <p:spPr>
          <a:xfrm>
            <a:off x="517792" y="1694761"/>
            <a:ext cx="10994834" cy="4876800"/>
          </a:xfrm>
        </p:spPr>
        <p:txBody>
          <a:bodyPr>
            <a:normAutofit/>
          </a:bodyPr>
          <a:lstStyle/>
          <a:p>
            <a:pPr algn="just"/>
            <a:r>
              <a:rPr lang="tr-TR" dirty="0">
                <a:latin typeface="Arial" pitchFamily="34" charset="0"/>
                <a:cs typeface="Arial" pitchFamily="34" charset="0"/>
              </a:rPr>
              <a:t>İlaç tedavisi: </a:t>
            </a:r>
          </a:p>
          <a:p>
            <a:pPr lvl="1" algn="just"/>
            <a:r>
              <a:rPr lang="tr-TR" dirty="0" err="1">
                <a:latin typeface="Arial" pitchFamily="34" charset="0"/>
                <a:cs typeface="Arial" pitchFamily="34" charset="0"/>
              </a:rPr>
              <a:t>Atipik</a:t>
            </a:r>
            <a:r>
              <a:rPr lang="tr-TR" dirty="0">
                <a:latin typeface="Arial" pitchFamily="34" charset="0"/>
                <a:cs typeface="Arial" pitchFamily="34" charset="0"/>
              </a:rPr>
              <a:t> </a:t>
            </a:r>
            <a:r>
              <a:rPr lang="tr-TR" dirty="0" err="1">
                <a:latin typeface="Arial" pitchFamily="34" charset="0"/>
                <a:cs typeface="Arial" pitchFamily="34" charset="0"/>
              </a:rPr>
              <a:t>antipsikotikler</a:t>
            </a:r>
            <a:r>
              <a:rPr lang="tr-TR" dirty="0">
                <a:latin typeface="Arial" pitchFamily="34" charset="0"/>
                <a:cs typeface="Arial" pitchFamily="34" charset="0"/>
              </a:rPr>
              <a:t> (</a:t>
            </a:r>
            <a:r>
              <a:rPr lang="tr-TR" dirty="0" err="1">
                <a:latin typeface="Arial" pitchFamily="34" charset="0"/>
                <a:cs typeface="Arial" pitchFamily="34" charset="0"/>
              </a:rPr>
              <a:t>Risperidon</a:t>
            </a:r>
            <a:r>
              <a:rPr lang="tr-TR" dirty="0">
                <a:latin typeface="Arial" pitchFamily="34" charset="0"/>
                <a:cs typeface="Arial" pitchFamily="34" charset="0"/>
              </a:rPr>
              <a:t>, </a:t>
            </a:r>
            <a:r>
              <a:rPr lang="tr-TR" dirty="0" err="1">
                <a:latin typeface="Arial" pitchFamily="34" charset="0"/>
                <a:cs typeface="Arial" pitchFamily="34" charset="0"/>
              </a:rPr>
              <a:t>ketiapin</a:t>
            </a:r>
            <a:r>
              <a:rPr lang="tr-TR" dirty="0">
                <a:latin typeface="Arial" pitchFamily="34" charset="0"/>
                <a:cs typeface="Arial" pitchFamily="34" charset="0"/>
              </a:rPr>
              <a:t>, </a:t>
            </a:r>
            <a:r>
              <a:rPr lang="tr-TR" dirty="0" err="1">
                <a:latin typeface="Arial" pitchFamily="34" charset="0"/>
                <a:cs typeface="Arial" pitchFamily="34" charset="0"/>
              </a:rPr>
              <a:t>olanzapin</a:t>
            </a:r>
            <a:r>
              <a:rPr lang="tr-TR" dirty="0">
                <a:latin typeface="Arial" pitchFamily="34" charset="0"/>
                <a:cs typeface="Arial" pitchFamily="34" charset="0"/>
              </a:rPr>
              <a:t>, </a:t>
            </a:r>
            <a:r>
              <a:rPr lang="tr-TR" dirty="0" err="1">
                <a:latin typeface="Arial" pitchFamily="34" charset="0"/>
                <a:cs typeface="Arial" pitchFamily="34" charset="0"/>
              </a:rPr>
              <a:t>aripiprazol</a:t>
            </a:r>
            <a:r>
              <a:rPr lang="tr-TR" dirty="0">
                <a:latin typeface="Arial" pitchFamily="34" charset="0"/>
                <a:cs typeface="Arial" pitchFamily="34" charset="0"/>
              </a:rPr>
              <a:t>…)</a:t>
            </a:r>
          </a:p>
          <a:p>
            <a:pPr lvl="1" algn="just"/>
            <a:r>
              <a:rPr lang="tr-TR" dirty="0">
                <a:latin typeface="Arial" pitchFamily="34" charset="0"/>
                <a:cs typeface="Arial" pitchFamily="34" charset="0"/>
              </a:rPr>
              <a:t>Klasik </a:t>
            </a:r>
            <a:r>
              <a:rPr lang="tr-TR" dirty="0" err="1">
                <a:latin typeface="Arial" pitchFamily="34" charset="0"/>
                <a:cs typeface="Arial" pitchFamily="34" charset="0"/>
              </a:rPr>
              <a:t>antipsikotikler</a:t>
            </a:r>
            <a:r>
              <a:rPr lang="tr-TR" dirty="0">
                <a:latin typeface="Arial" pitchFamily="34" charset="0"/>
                <a:cs typeface="Arial" pitchFamily="34" charset="0"/>
              </a:rPr>
              <a:t> (</a:t>
            </a:r>
            <a:r>
              <a:rPr lang="tr-TR" dirty="0" err="1">
                <a:latin typeface="Arial" pitchFamily="34" charset="0"/>
                <a:cs typeface="Arial" pitchFamily="34" charset="0"/>
              </a:rPr>
              <a:t>tiyoridazin</a:t>
            </a:r>
            <a:r>
              <a:rPr lang="tr-TR" dirty="0">
                <a:latin typeface="Arial" pitchFamily="34" charset="0"/>
                <a:cs typeface="Arial" pitchFamily="34" charset="0"/>
              </a:rPr>
              <a:t> ve </a:t>
            </a:r>
            <a:r>
              <a:rPr lang="tr-TR" dirty="0" err="1">
                <a:latin typeface="Arial" pitchFamily="34" charset="0"/>
                <a:cs typeface="Arial" pitchFamily="34" charset="0"/>
              </a:rPr>
              <a:t>klorpromazin</a:t>
            </a:r>
            <a:r>
              <a:rPr lang="tr-TR" dirty="0">
                <a:latin typeface="Arial" pitchFamily="34" charset="0"/>
                <a:cs typeface="Arial" pitchFamily="34" charset="0"/>
              </a:rPr>
              <a:t> (200 mg/</a:t>
            </a:r>
            <a:r>
              <a:rPr lang="tr-TR" dirty="0" err="1">
                <a:latin typeface="Arial" pitchFamily="34" charset="0"/>
                <a:cs typeface="Arial" pitchFamily="34" charset="0"/>
              </a:rPr>
              <a:t>gün'ü</a:t>
            </a:r>
            <a:r>
              <a:rPr lang="tr-TR" dirty="0">
                <a:latin typeface="Arial" pitchFamily="34" charset="0"/>
                <a:cs typeface="Arial" pitchFamily="34" charset="0"/>
              </a:rPr>
              <a:t> geçmez) </a:t>
            </a:r>
            <a:r>
              <a:rPr lang="tr-TR" dirty="0" err="1">
                <a:latin typeface="Arial" pitchFamily="34" charset="0"/>
                <a:cs typeface="Arial" pitchFamily="34" charset="0"/>
              </a:rPr>
              <a:t>haloperidol</a:t>
            </a:r>
            <a:r>
              <a:rPr lang="tr-TR" dirty="0">
                <a:latin typeface="Arial" pitchFamily="34" charset="0"/>
                <a:cs typeface="Arial" pitchFamily="34" charset="0"/>
              </a:rPr>
              <a:t> (15-20 mg/</a:t>
            </a:r>
            <a:r>
              <a:rPr lang="tr-TR" dirty="0" err="1">
                <a:latin typeface="Arial" pitchFamily="34" charset="0"/>
                <a:cs typeface="Arial" pitchFamily="34" charset="0"/>
              </a:rPr>
              <a:t>gün'ü</a:t>
            </a:r>
            <a:r>
              <a:rPr lang="tr-TR" dirty="0">
                <a:latin typeface="Arial" pitchFamily="34" charset="0"/>
                <a:cs typeface="Arial" pitchFamily="34" charset="0"/>
              </a:rPr>
              <a:t> geçmez)</a:t>
            </a:r>
          </a:p>
          <a:p>
            <a:pPr lvl="1" algn="just"/>
            <a:r>
              <a:rPr lang="tr-TR" dirty="0">
                <a:latin typeface="Arial" pitchFamily="34" charset="0"/>
                <a:cs typeface="Arial" pitchFamily="34" charset="0"/>
              </a:rPr>
              <a:t>İlaç uzun süre kullanılmaz bir süre ara verilir. İyileşme başlar başlamaz azaltılır ve daha sonra kesilir.</a:t>
            </a:r>
          </a:p>
          <a:p>
            <a:pPr algn="just"/>
            <a:r>
              <a:rPr lang="tr-TR" dirty="0">
                <a:latin typeface="Arial" pitchFamily="34" charset="0"/>
                <a:cs typeface="Arial" pitchFamily="34" charset="0"/>
              </a:rPr>
              <a:t>Okul aile işbirliği</a:t>
            </a:r>
          </a:p>
          <a:p>
            <a:pPr algn="just"/>
            <a:r>
              <a:rPr lang="tr-TR" dirty="0">
                <a:latin typeface="Arial" pitchFamily="34" charset="0"/>
                <a:cs typeface="Arial" pitchFamily="34" charset="0"/>
              </a:rPr>
              <a:t>Destekleyici tedavi </a:t>
            </a:r>
          </a:p>
        </p:txBody>
      </p:sp>
    </p:spTree>
    <p:extLst>
      <p:ext uri="{BB962C8B-B14F-4D97-AF65-F5344CB8AC3E}">
        <p14:creationId xmlns:p14="http://schemas.microsoft.com/office/powerpoint/2010/main" val="40145358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r>
              <a:rPr lang="tr-TR" dirty="0">
                <a:latin typeface="Times New Roman" pitchFamily="18" charset="0"/>
              </a:rPr>
              <a:t>Organik Psikozlar</a:t>
            </a:r>
            <a:endParaRPr lang="tr-TR" dirty="0">
              <a:solidFill>
                <a:schemeClr val="accent1"/>
              </a:solidFill>
            </a:endParaRPr>
          </a:p>
        </p:txBody>
      </p:sp>
      <p:sp>
        <p:nvSpPr>
          <p:cNvPr id="3" name="2 Alt Başlık"/>
          <p:cNvSpPr>
            <a:spLocks noGrp="1"/>
          </p:cNvSpPr>
          <p:nvPr>
            <p:ph type="subTitle" idx="1"/>
          </p:nvPr>
        </p:nvSpPr>
        <p:spPr/>
        <p:txBody>
          <a:bodyPr>
            <a:normAutofit/>
          </a:bodyPr>
          <a:lstStyle/>
          <a:p>
            <a:pPr algn="ctr"/>
            <a:endParaRPr lang="tr-TR" sz="4400" dirty="0">
              <a:solidFill>
                <a:schemeClr val="accent1"/>
              </a:solidFill>
            </a:endParaRPr>
          </a:p>
        </p:txBody>
      </p:sp>
    </p:spTree>
    <p:extLst>
      <p:ext uri="{BB962C8B-B14F-4D97-AF65-F5344CB8AC3E}">
        <p14:creationId xmlns:p14="http://schemas.microsoft.com/office/powerpoint/2010/main" val="31447220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tr-TR" b="1" dirty="0">
                <a:latin typeface="Times New Roman" pitchFamily="18" charset="0"/>
              </a:rPr>
              <a:t>Organik Psikozlar</a:t>
            </a:r>
            <a:endParaRPr lang="tr-TR" dirty="0"/>
          </a:p>
        </p:txBody>
      </p:sp>
      <p:sp>
        <p:nvSpPr>
          <p:cNvPr id="30723" name="Rectangle 3"/>
          <p:cNvSpPr>
            <a:spLocks noGrp="1" noChangeArrowheads="1"/>
          </p:cNvSpPr>
          <p:nvPr>
            <p:ph idx="1"/>
          </p:nvPr>
        </p:nvSpPr>
        <p:spPr>
          <a:xfrm>
            <a:off x="838200" y="1877546"/>
            <a:ext cx="10515600" cy="4201064"/>
          </a:xfrm>
        </p:spPr>
        <p:txBody>
          <a:bodyPr/>
          <a:lstStyle/>
          <a:p>
            <a:pPr algn="just" eaLnBrk="1" hangingPunct="1">
              <a:lnSpc>
                <a:spcPct val="90000"/>
              </a:lnSpc>
              <a:buFont typeface="Wingdings" pitchFamily="2" charset="2"/>
              <a:buNone/>
            </a:pPr>
            <a:r>
              <a:rPr lang="tr-TR" dirty="0">
                <a:latin typeface="Arial" pitchFamily="34" charset="0"/>
                <a:cs typeface="Arial" pitchFamily="34" charset="0"/>
              </a:rPr>
              <a:t>Görülme sıklığı nedenlerine (etiyolojiye) bağlıdır. </a:t>
            </a:r>
          </a:p>
          <a:p>
            <a:pPr algn="just" eaLnBrk="1" hangingPunct="1">
              <a:lnSpc>
                <a:spcPct val="90000"/>
              </a:lnSpc>
            </a:pPr>
            <a:r>
              <a:rPr lang="tr-TR" i="1" dirty="0">
                <a:latin typeface="Arial" pitchFamily="34" charset="0"/>
                <a:cs typeface="Arial" pitchFamily="34" charset="0"/>
              </a:rPr>
              <a:t>Etiyoloji: 	</a:t>
            </a:r>
          </a:p>
          <a:p>
            <a:pPr algn="just" eaLnBrk="1" hangingPunct="1">
              <a:lnSpc>
                <a:spcPct val="90000"/>
              </a:lnSpc>
            </a:pPr>
            <a:r>
              <a:rPr lang="tr-TR" dirty="0">
                <a:latin typeface="Arial" pitchFamily="34" charset="0"/>
                <a:cs typeface="Arial" pitchFamily="34" charset="0"/>
              </a:rPr>
              <a:t>Enfeksiyonlar  (</a:t>
            </a:r>
            <a:r>
              <a:rPr lang="tr-TR" dirty="0" err="1">
                <a:latin typeface="Arial" pitchFamily="34" charset="0"/>
                <a:cs typeface="Arial" pitchFamily="34" charset="0"/>
              </a:rPr>
              <a:t>ensefalitler</a:t>
            </a:r>
            <a:r>
              <a:rPr lang="tr-TR" dirty="0">
                <a:latin typeface="Arial" pitchFamily="34" charset="0"/>
                <a:cs typeface="Arial" pitchFamily="34" charset="0"/>
              </a:rPr>
              <a:t>)</a:t>
            </a:r>
          </a:p>
          <a:p>
            <a:pPr algn="just" eaLnBrk="1" hangingPunct="1">
              <a:lnSpc>
                <a:spcPct val="90000"/>
              </a:lnSpc>
            </a:pPr>
            <a:r>
              <a:rPr lang="tr-TR" dirty="0">
                <a:latin typeface="Arial" pitchFamily="34" charset="0"/>
                <a:cs typeface="Arial" pitchFamily="34" charset="0"/>
              </a:rPr>
              <a:t>Travma			</a:t>
            </a:r>
          </a:p>
          <a:p>
            <a:pPr algn="just" eaLnBrk="1" hangingPunct="1">
              <a:lnSpc>
                <a:spcPct val="90000"/>
              </a:lnSpc>
            </a:pPr>
            <a:r>
              <a:rPr lang="tr-TR" dirty="0">
                <a:latin typeface="Arial" pitchFamily="34" charset="0"/>
                <a:cs typeface="Arial" pitchFamily="34" charset="0"/>
              </a:rPr>
              <a:t>Epilepsi</a:t>
            </a:r>
          </a:p>
          <a:p>
            <a:pPr algn="just" eaLnBrk="1" hangingPunct="1">
              <a:lnSpc>
                <a:spcPct val="90000"/>
              </a:lnSpc>
            </a:pPr>
            <a:r>
              <a:rPr lang="tr-TR" dirty="0">
                <a:latin typeface="Arial" pitchFamily="34" charset="0"/>
                <a:cs typeface="Arial" pitchFamily="34" charset="0"/>
              </a:rPr>
              <a:t>Zehirlenmeler</a:t>
            </a:r>
          </a:p>
          <a:p>
            <a:pPr algn="just" eaLnBrk="1" hangingPunct="1">
              <a:lnSpc>
                <a:spcPct val="90000"/>
              </a:lnSpc>
              <a:buNone/>
            </a:pPr>
            <a:endParaRPr lang="tr-TR" dirty="0"/>
          </a:p>
        </p:txBody>
      </p:sp>
    </p:spTree>
    <p:extLst>
      <p:ext uri="{BB962C8B-B14F-4D97-AF65-F5344CB8AC3E}">
        <p14:creationId xmlns:p14="http://schemas.microsoft.com/office/powerpoint/2010/main" val="29141951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p:cNvPicPr>
          <p:nvPr/>
        </p:nvPicPr>
        <p:blipFill>
          <a:blip r:embed="rId2"/>
          <a:srcRect/>
          <a:stretch>
            <a:fillRect/>
          </a:stretch>
        </p:blipFill>
        <p:spPr bwMode="auto">
          <a:xfrm>
            <a:off x="2741740" y="522763"/>
            <a:ext cx="6576227" cy="4942479"/>
          </a:xfrm>
          <a:prstGeom prst="rect">
            <a:avLst/>
          </a:prstGeom>
          <a:noFill/>
          <a:ln w="44450">
            <a:solidFill>
              <a:schemeClr val="accent4">
                <a:lumMod val="50000"/>
              </a:schemeClr>
            </a:solidFill>
            <a:miter lim="800000"/>
            <a:headEnd/>
            <a:tailEnd/>
          </a:ln>
        </p:spPr>
      </p:pic>
      <p:sp>
        <p:nvSpPr>
          <p:cNvPr id="3" name="2 Slayt Numarası Yer Tutucusu"/>
          <p:cNvSpPr>
            <a:spLocks noGrp="1"/>
          </p:cNvSpPr>
          <p:nvPr>
            <p:ph type="sldNum" sz="quarter" idx="12"/>
          </p:nvPr>
        </p:nvSpPr>
        <p:spPr/>
        <p:txBody>
          <a:bodyPr/>
          <a:lstStyle/>
          <a:p>
            <a:fld id="{00E878E2-4C7E-4805-93E1-99AAFE580BB1}" type="slidenum">
              <a:rPr lang="tr-TR" smtClean="0"/>
              <a:pPr/>
              <a:t>74</a:t>
            </a:fld>
            <a:endParaRPr lang="tr-TR"/>
          </a:p>
        </p:txBody>
      </p:sp>
    </p:spTree>
    <p:extLst>
      <p:ext uri="{BB962C8B-B14F-4D97-AF65-F5344CB8AC3E}">
        <p14:creationId xmlns:p14="http://schemas.microsoft.com/office/powerpoint/2010/main" val="3540839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4000" dirty="0">
                <a:latin typeface="Times New Roman" pitchFamily="18" charset="0"/>
              </a:rPr>
              <a:t>Organik Psikozlar</a:t>
            </a:r>
            <a:endParaRPr lang="tr-TR" sz="4000" dirty="0"/>
          </a:p>
        </p:txBody>
      </p:sp>
      <p:sp>
        <p:nvSpPr>
          <p:cNvPr id="3" name="İçerik Yer Tutucusu 2"/>
          <p:cNvSpPr>
            <a:spLocks noGrp="1"/>
          </p:cNvSpPr>
          <p:nvPr>
            <p:ph idx="1"/>
          </p:nvPr>
        </p:nvSpPr>
        <p:spPr/>
        <p:txBody>
          <a:bodyPr/>
          <a:lstStyle/>
          <a:p>
            <a:r>
              <a:rPr lang="tr-TR" dirty="0"/>
              <a:t>1. </a:t>
            </a:r>
            <a:r>
              <a:rPr lang="tr-TR" dirty="0" err="1"/>
              <a:t>Laboratuar</a:t>
            </a:r>
            <a:r>
              <a:rPr lang="tr-TR" dirty="0"/>
              <a:t> Tetkikleri</a:t>
            </a:r>
          </a:p>
          <a:p>
            <a:r>
              <a:rPr lang="tr-TR" dirty="0"/>
              <a:t>2.Görüntüleme Tetkikleri</a:t>
            </a:r>
          </a:p>
          <a:p>
            <a:r>
              <a:rPr lang="tr-TR" dirty="0"/>
              <a:t>3. EEG</a:t>
            </a:r>
          </a:p>
        </p:txBody>
      </p:sp>
    </p:spTree>
    <p:extLst>
      <p:ext uri="{BB962C8B-B14F-4D97-AF65-F5344CB8AC3E}">
        <p14:creationId xmlns:p14="http://schemas.microsoft.com/office/powerpoint/2010/main" val="17334100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2351584" y="692696"/>
          <a:ext cx="7286676" cy="5458350"/>
        </p:xfrm>
        <a:graphic>
          <a:graphicData uri="http://schemas.openxmlformats.org/drawingml/2006/table">
            <a:tbl>
              <a:tblPr>
                <a:effectLst>
                  <a:innerShdw blurRad="330200" dist="50800" dir="13500000">
                    <a:prstClr val="black">
                      <a:alpha val="76000"/>
                    </a:prstClr>
                  </a:innerShdw>
                </a:effectLst>
              </a:tblPr>
              <a:tblGrid>
                <a:gridCol w="2216377">
                  <a:extLst>
                    <a:ext uri="{9D8B030D-6E8A-4147-A177-3AD203B41FA5}">
                      <a16:colId xmlns:a16="http://schemas.microsoft.com/office/drawing/2014/main" val="20000"/>
                    </a:ext>
                  </a:extLst>
                </a:gridCol>
                <a:gridCol w="5070299">
                  <a:extLst>
                    <a:ext uri="{9D8B030D-6E8A-4147-A177-3AD203B41FA5}">
                      <a16:colId xmlns:a16="http://schemas.microsoft.com/office/drawing/2014/main" val="20001"/>
                    </a:ext>
                  </a:extLst>
                </a:gridCol>
              </a:tblGrid>
              <a:tr h="4182113">
                <a:tc>
                  <a:txBody>
                    <a:bodyPr/>
                    <a:lstStyle/>
                    <a:p>
                      <a:pPr algn="ctr">
                        <a:lnSpc>
                          <a:spcPct val="115000"/>
                        </a:lnSpc>
                        <a:spcAft>
                          <a:spcPts val="0"/>
                        </a:spcAft>
                      </a:pPr>
                      <a:endParaRPr lang="tr-TR" sz="1600" b="1" dirty="0">
                        <a:latin typeface="+mn-lt"/>
                        <a:ea typeface="Calibri"/>
                        <a:cs typeface="Times New Roman"/>
                      </a:endParaRPr>
                    </a:p>
                    <a:p>
                      <a:pPr algn="ctr">
                        <a:lnSpc>
                          <a:spcPct val="115000"/>
                        </a:lnSpc>
                        <a:spcAft>
                          <a:spcPts val="0"/>
                        </a:spcAft>
                      </a:pPr>
                      <a:r>
                        <a:rPr lang="tr-TR" sz="1600" b="1" dirty="0">
                          <a:latin typeface="+mn-lt"/>
                          <a:ea typeface="Calibri"/>
                          <a:cs typeface="Times New Roman"/>
                        </a:rPr>
                        <a:t>Laboratuar </a:t>
                      </a:r>
                    </a:p>
                    <a:p>
                      <a:pPr algn="ctr">
                        <a:lnSpc>
                          <a:spcPct val="115000"/>
                        </a:lnSpc>
                        <a:spcAft>
                          <a:spcPts val="0"/>
                        </a:spcAft>
                      </a:pPr>
                      <a:r>
                        <a:rPr lang="tr-TR" sz="1600" b="1" dirty="0">
                          <a:latin typeface="+mn-lt"/>
                          <a:ea typeface="Calibri"/>
                          <a:cs typeface="Times New Roman"/>
                        </a:rPr>
                        <a:t>tetkikleri</a:t>
                      </a: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tr-TR" sz="1600" b="1" dirty="0">
                        <a:latin typeface="+mn-lt"/>
                        <a:ea typeface="Calibri"/>
                        <a:cs typeface="Times New Roman"/>
                      </a:endParaRPr>
                    </a:p>
                    <a:p>
                      <a:pPr algn="ctr">
                        <a:lnSpc>
                          <a:spcPct val="115000"/>
                        </a:lnSpc>
                        <a:spcAft>
                          <a:spcPts val="0"/>
                        </a:spcAft>
                      </a:pPr>
                      <a:r>
                        <a:rPr lang="tr-TR" sz="1600" b="1" dirty="0">
                          <a:latin typeface="+mn-lt"/>
                          <a:ea typeface="Calibri"/>
                          <a:cs typeface="Times New Roman"/>
                        </a:rPr>
                        <a:t>CBC</a:t>
                      </a:r>
                    </a:p>
                    <a:p>
                      <a:pPr algn="ctr">
                        <a:lnSpc>
                          <a:spcPct val="115000"/>
                        </a:lnSpc>
                        <a:spcAft>
                          <a:spcPts val="0"/>
                        </a:spcAft>
                      </a:pPr>
                      <a:r>
                        <a:rPr lang="tr-TR" sz="1600" b="1" dirty="0">
                          <a:latin typeface="+mn-lt"/>
                          <a:ea typeface="Calibri"/>
                          <a:cs typeface="Times New Roman"/>
                        </a:rPr>
                        <a:t>Elektrolitler </a:t>
                      </a:r>
                    </a:p>
                    <a:p>
                      <a:pPr algn="ctr">
                        <a:lnSpc>
                          <a:spcPct val="115000"/>
                        </a:lnSpc>
                        <a:spcAft>
                          <a:spcPts val="0"/>
                        </a:spcAft>
                      </a:pPr>
                      <a:r>
                        <a:rPr lang="tr-TR" sz="1600" b="1" dirty="0">
                          <a:latin typeface="+mn-lt"/>
                          <a:ea typeface="Calibri"/>
                          <a:cs typeface="Times New Roman"/>
                        </a:rPr>
                        <a:t>BUN/</a:t>
                      </a:r>
                      <a:r>
                        <a:rPr lang="tr-TR" sz="1600" b="1" dirty="0" err="1">
                          <a:latin typeface="+mn-lt"/>
                          <a:ea typeface="Calibri"/>
                          <a:cs typeface="Times New Roman"/>
                        </a:rPr>
                        <a:t>kreatinin</a:t>
                      </a:r>
                      <a:r>
                        <a:rPr lang="tr-TR" sz="1600" b="1" dirty="0">
                          <a:latin typeface="+mn-lt"/>
                          <a:ea typeface="Calibri"/>
                          <a:cs typeface="Times New Roman"/>
                        </a:rPr>
                        <a:t> </a:t>
                      </a:r>
                    </a:p>
                    <a:p>
                      <a:pPr algn="ctr">
                        <a:lnSpc>
                          <a:spcPct val="115000"/>
                        </a:lnSpc>
                        <a:spcAft>
                          <a:spcPts val="0"/>
                        </a:spcAft>
                      </a:pPr>
                      <a:r>
                        <a:rPr lang="tr-TR" sz="1600" b="1" dirty="0">
                          <a:latin typeface="+mn-lt"/>
                          <a:ea typeface="Calibri"/>
                          <a:cs typeface="Times New Roman"/>
                        </a:rPr>
                        <a:t>Glikoz</a:t>
                      </a:r>
                    </a:p>
                    <a:p>
                      <a:pPr algn="ctr">
                        <a:lnSpc>
                          <a:spcPct val="115000"/>
                        </a:lnSpc>
                        <a:spcAft>
                          <a:spcPts val="0"/>
                        </a:spcAft>
                      </a:pPr>
                      <a:r>
                        <a:rPr lang="tr-TR" sz="1600" b="1" dirty="0">
                          <a:latin typeface="+mn-lt"/>
                          <a:ea typeface="Calibri"/>
                          <a:cs typeface="Times New Roman"/>
                        </a:rPr>
                        <a:t>TSH</a:t>
                      </a:r>
                    </a:p>
                    <a:p>
                      <a:pPr algn="ctr">
                        <a:lnSpc>
                          <a:spcPct val="115000"/>
                        </a:lnSpc>
                        <a:spcAft>
                          <a:spcPts val="0"/>
                        </a:spcAft>
                      </a:pPr>
                      <a:r>
                        <a:rPr lang="tr-TR" sz="1600" b="1" dirty="0">
                          <a:latin typeface="+mn-lt"/>
                          <a:ea typeface="Calibri"/>
                          <a:cs typeface="Times New Roman"/>
                        </a:rPr>
                        <a:t>Karaciğer fonksiyon testleri</a:t>
                      </a:r>
                    </a:p>
                    <a:p>
                      <a:pPr algn="ctr">
                        <a:lnSpc>
                          <a:spcPct val="115000"/>
                        </a:lnSpc>
                        <a:spcAft>
                          <a:spcPts val="0"/>
                        </a:spcAft>
                      </a:pPr>
                      <a:r>
                        <a:rPr lang="tr-TR" sz="1600" b="1" dirty="0">
                          <a:latin typeface="+mn-lt"/>
                          <a:ea typeface="Calibri"/>
                          <a:cs typeface="Times New Roman"/>
                        </a:rPr>
                        <a:t>ESR</a:t>
                      </a:r>
                    </a:p>
                    <a:p>
                      <a:pPr algn="ctr">
                        <a:lnSpc>
                          <a:spcPct val="115000"/>
                        </a:lnSpc>
                        <a:spcAft>
                          <a:spcPts val="0"/>
                        </a:spcAft>
                      </a:pPr>
                      <a:r>
                        <a:rPr lang="tr-TR" sz="1600" b="1" dirty="0">
                          <a:latin typeface="+mn-lt"/>
                          <a:ea typeface="Calibri"/>
                          <a:cs typeface="Times New Roman"/>
                        </a:rPr>
                        <a:t>ANA</a:t>
                      </a:r>
                    </a:p>
                    <a:p>
                      <a:pPr algn="ctr">
                        <a:lnSpc>
                          <a:spcPct val="115000"/>
                        </a:lnSpc>
                        <a:spcAft>
                          <a:spcPts val="0"/>
                        </a:spcAft>
                      </a:pPr>
                      <a:r>
                        <a:rPr lang="tr-TR" sz="1600" b="1" dirty="0">
                          <a:latin typeface="+mn-lt"/>
                          <a:ea typeface="Calibri"/>
                          <a:cs typeface="Times New Roman"/>
                        </a:rPr>
                        <a:t>Vitamin B12 ve </a:t>
                      </a:r>
                      <a:r>
                        <a:rPr lang="tr-TR" sz="1600" b="1" dirty="0" err="1">
                          <a:latin typeface="+mn-lt"/>
                          <a:ea typeface="Calibri"/>
                          <a:cs typeface="Times New Roman"/>
                        </a:rPr>
                        <a:t>folat</a:t>
                      </a:r>
                      <a:r>
                        <a:rPr lang="tr-TR" sz="1600" b="1" dirty="0">
                          <a:latin typeface="+mn-lt"/>
                          <a:ea typeface="Calibri"/>
                          <a:cs typeface="Times New Roman"/>
                        </a:rPr>
                        <a:t> </a:t>
                      </a:r>
                    </a:p>
                    <a:p>
                      <a:pPr algn="ctr">
                        <a:lnSpc>
                          <a:spcPct val="115000"/>
                        </a:lnSpc>
                        <a:spcAft>
                          <a:spcPts val="0"/>
                        </a:spcAft>
                      </a:pPr>
                      <a:r>
                        <a:rPr lang="tr-TR" sz="1600" b="1" dirty="0" err="1">
                          <a:latin typeface="+mn-lt"/>
                          <a:ea typeface="Calibri"/>
                          <a:cs typeface="Times New Roman"/>
                        </a:rPr>
                        <a:t>Seruloplazmin</a:t>
                      </a:r>
                      <a:r>
                        <a:rPr lang="tr-TR" sz="1600" b="1" dirty="0">
                          <a:latin typeface="+mn-lt"/>
                          <a:ea typeface="Calibri"/>
                          <a:cs typeface="Times New Roman"/>
                        </a:rPr>
                        <a:t> </a:t>
                      </a:r>
                    </a:p>
                    <a:p>
                      <a:pPr algn="ctr">
                        <a:lnSpc>
                          <a:spcPct val="115000"/>
                        </a:lnSpc>
                        <a:spcAft>
                          <a:spcPts val="0"/>
                        </a:spcAft>
                      </a:pPr>
                      <a:r>
                        <a:rPr lang="tr-TR" sz="1600" b="1" dirty="0">
                          <a:latin typeface="+mn-lt"/>
                          <a:ea typeface="Calibri"/>
                          <a:cs typeface="Times New Roman"/>
                        </a:rPr>
                        <a:t>HIV taraması</a:t>
                      </a:r>
                    </a:p>
                    <a:p>
                      <a:pPr algn="ctr">
                        <a:lnSpc>
                          <a:spcPct val="115000"/>
                        </a:lnSpc>
                        <a:spcAft>
                          <a:spcPts val="0"/>
                        </a:spcAft>
                      </a:pPr>
                      <a:r>
                        <a:rPr lang="tr-TR" sz="1600" b="1" dirty="0" err="1">
                          <a:latin typeface="+mn-lt"/>
                          <a:ea typeface="Calibri"/>
                          <a:cs typeface="Times New Roman"/>
                        </a:rPr>
                        <a:t>Sifiliz</a:t>
                      </a:r>
                      <a:r>
                        <a:rPr lang="tr-TR" sz="1600" b="1" dirty="0">
                          <a:latin typeface="+mn-lt"/>
                          <a:ea typeface="Calibri"/>
                          <a:cs typeface="Times New Roman"/>
                        </a:rPr>
                        <a:t> </a:t>
                      </a:r>
                    </a:p>
                    <a:p>
                      <a:pPr algn="ctr">
                        <a:lnSpc>
                          <a:spcPct val="115000"/>
                        </a:lnSpc>
                        <a:spcAft>
                          <a:spcPts val="0"/>
                        </a:spcAft>
                      </a:pPr>
                      <a:r>
                        <a:rPr lang="tr-TR" sz="1600" b="1" dirty="0">
                          <a:latin typeface="+mn-lt"/>
                          <a:ea typeface="Calibri"/>
                          <a:cs typeface="Times New Roman"/>
                        </a:rPr>
                        <a:t>İdrar tahlili</a:t>
                      </a:r>
                    </a:p>
                    <a:p>
                      <a:pPr algn="ctr">
                        <a:lnSpc>
                          <a:spcPct val="115000"/>
                        </a:lnSpc>
                        <a:spcAft>
                          <a:spcPts val="0"/>
                        </a:spcAft>
                      </a:pPr>
                      <a:r>
                        <a:rPr lang="tr-TR" sz="1600" b="1" dirty="0">
                          <a:latin typeface="+mn-lt"/>
                          <a:ea typeface="Calibri"/>
                          <a:cs typeface="Times New Roman"/>
                        </a:rPr>
                        <a:t>İdrarda madde taraması</a:t>
                      </a:r>
                    </a:p>
                    <a:p>
                      <a:pPr algn="ctr">
                        <a:lnSpc>
                          <a:spcPct val="115000"/>
                        </a:lnSpc>
                        <a:spcAft>
                          <a:spcPts val="0"/>
                        </a:spcAft>
                      </a:pPr>
                      <a:endParaRPr lang="tr-TR" sz="1600" b="1" dirty="0">
                        <a:latin typeface="+mn-lt"/>
                        <a:ea typeface="Calibri"/>
                        <a:cs typeface="Times New Roman"/>
                      </a:endParaRP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579621">
                <a:tc>
                  <a:txBody>
                    <a:bodyPr/>
                    <a:lstStyle/>
                    <a:p>
                      <a:pPr algn="ctr">
                        <a:lnSpc>
                          <a:spcPct val="115000"/>
                        </a:lnSpc>
                        <a:spcAft>
                          <a:spcPts val="0"/>
                        </a:spcAft>
                      </a:pPr>
                      <a:r>
                        <a:rPr lang="tr-TR" sz="1600" b="1">
                          <a:latin typeface="+mn-lt"/>
                          <a:ea typeface="Calibri"/>
                          <a:cs typeface="Times New Roman"/>
                        </a:rPr>
                        <a:t>Görüntüleme tetkikleri</a:t>
                      </a: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tr-TR" sz="1600" b="1" dirty="0">
                          <a:latin typeface="+mn-lt"/>
                          <a:ea typeface="Calibri"/>
                          <a:cs typeface="Times New Roman"/>
                        </a:rPr>
                        <a:t>MRI</a:t>
                      </a: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08583">
                <a:tc>
                  <a:txBody>
                    <a:bodyPr/>
                    <a:lstStyle/>
                    <a:p>
                      <a:pPr algn="ctr">
                        <a:lnSpc>
                          <a:spcPct val="115000"/>
                        </a:lnSpc>
                        <a:spcAft>
                          <a:spcPts val="0"/>
                        </a:spcAft>
                      </a:pPr>
                      <a:r>
                        <a:rPr lang="tr-TR" sz="1600" b="1">
                          <a:latin typeface="+mn-lt"/>
                          <a:ea typeface="Calibri"/>
                          <a:cs typeface="Times New Roman"/>
                        </a:rPr>
                        <a:t>Elektroensefalogram </a:t>
                      </a: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tr-TR" sz="1600" b="1" dirty="0">
                        <a:latin typeface="+mn-lt"/>
                        <a:ea typeface="Calibri"/>
                        <a:cs typeface="Times New Roman"/>
                      </a:endParaRPr>
                    </a:p>
                  </a:txBody>
                  <a:tcPr marL="68580" marR="68580" marT="0" marB="0">
                    <a:lnL w="76200" cap="flat" cmpd="dbl" algn="ctr">
                      <a:solidFill>
                        <a:srgbClr val="403152"/>
                      </a:solidFill>
                      <a:prstDash val="solid"/>
                      <a:round/>
                      <a:headEnd type="none" w="med" len="med"/>
                      <a:tailEnd type="none" w="med" len="med"/>
                    </a:lnL>
                    <a:lnR w="76200" cap="flat" cmpd="dbl" algn="ctr">
                      <a:solidFill>
                        <a:srgbClr val="403152"/>
                      </a:solidFill>
                      <a:prstDash val="solid"/>
                      <a:round/>
                      <a:headEnd type="none" w="med" len="med"/>
                      <a:tailEnd type="none" w="med" len="med"/>
                    </a:lnR>
                    <a:lnT w="76200" cap="flat" cmpd="dbl" algn="ctr">
                      <a:solidFill>
                        <a:srgbClr val="403152"/>
                      </a:solidFill>
                      <a:prstDash val="solid"/>
                      <a:round/>
                      <a:headEnd type="none" w="med" len="med"/>
                      <a:tailEnd type="none" w="med" len="med"/>
                    </a:lnT>
                    <a:lnB w="76200" cap="flat" cmpd="dbl" algn="ctr">
                      <a:solidFill>
                        <a:srgbClr val="403152"/>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2" name="Altbilgi Yer Tutucusu 1"/>
          <p:cNvSpPr>
            <a:spLocks noGrp="1"/>
          </p:cNvSpPr>
          <p:nvPr>
            <p:ph type="ftr" sz="quarter" idx="11"/>
          </p:nvPr>
        </p:nvSpPr>
        <p:spPr/>
        <p:txBody>
          <a:bodyPr/>
          <a:lstStyle/>
          <a:p>
            <a:r>
              <a:rPr lang="tr-TR" b="1" dirty="0">
                <a:solidFill>
                  <a:schemeClr val="tx1"/>
                </a:solidFill>
              </a:rPr>
              <a:t>ilk psikoz atağına yönelik ön tetkik  listesi</a:t>
            </a:r>
          </a:p>
        </p:txBody>
      </p:sp>
      <p:sp>
        <p:nvSpPr>
          <p:cNvPr id="4" name="3 Slayt Numarası Yer Tutucusu"/>
          <p:cNvSpPr>
            <a:spLocks noGrp="1"/>
          </p:cNvSpPr>
          <p:nvPr>
            <p:ph type="sldNum" sz="quarter" idx="12"/>
          </p:nvPr>
        </p:nvSpPr>
        <p:spPr/>
        <p:txBody>
          <a:bodyPr/>
          <a:lstStyle/>
          <a:p>
            <a:fld id="{00E878E2-4C7E-4805-93E1-99AAFE580BB1}" type="slidenum">
              <a:rPr lang="tr-TR" smtClean="0"/>
              <a:pPr/>
              <a:t>76</a:t>
            </a:fld>
            <a:endParaRPr lang="tr-TR"/>
          </a:p>
        </p:txBody>
      </p:sp>
    </p:spTree>
    <p:extLst>
      <p:ext uri="{BB962C8B-B14F-4D97-AF65-F5344CB8AC3E}">
        <p14:creationId xmlns:p14="http://schemas.microsoft.com/office/powerpoint/2010/main" val="17651408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a:xfrm>
            <a:off x="451692" y="1740665"/>
            <a:ext cx="10686362" cy="5716836"/>
          </a:xfrm>
        </p:spPr>
        <p:txBody>
          <a:bodyPr/>
          <a:lstStyle/>
          <a:p>
            <a:pPr algn="just" eaLnBrk="1" hangingPunct="1">
              <a:buFont typeface="Wingdings" pitchFamily="2" charset="2"/>
              <a:buNone/>
            </a:pPr>
            <a:r>
              <a:rPr lang="tr-TR" dirty="0"/>
              <a:t>	</a:t>
            </a:r>
            <a:r>
              <a:rPr lang="tr-TR" i="1" dirty="0"/>
              <a:t>Belirtiler: </a:t>
            </a:r>
            <a:r>
              <a:rPr lang="tr-TR" dirty="0"/>
              <a:t>Temel belirti bilinç bozukluğudur. Oryantasyon ve </a:t>
            </a:r>
            <a:r>
              <a:rPr lang="tr-TR" dirty="0" err="1"/>
              <a:t>kooperasyon</a:t>
            </a:r>
            <a:r>
              <a:rPr lang="tr-TR" dirty="0"/>
              <a:t> bozuktur. Algılamada; görsel, tat, dokunma halüsinasyonları belirgindir. Hezeyan pek yoktur. Çocuk saçma sapan konuşur. Kopuk anlamı olmayan sayıklamaları vardır. Davranışlarında bozulmalar vardır. Bunların farkında değildir. Sallanma, vücut döndürme, el ve kol çırpma hareketleri vardır. </a:t>
            </a:r>
          </a:p>
          <a:p>
            <a:pPr algn="just" eaLnBrk="1" hangingPunct="1"/>
            <a:r>
              <a:rPr lang="tr-TR" i="1" dirty="0"/>
              <a:t>Tedavi: 	</a:t>
            </a:r>
            <a:r>
              <a:rPr lang="tr-TR" dirty="0"/>
              <a:t>1. Etiyolojiye yöneliktir. </a:t>
            </a:r>
          </a:p>
          <a:p>
            <a:pPr algn="just" eaLnBrk="1" hangingPunct="1">
              <a:buFont typeface="Wingdings" pitchFamily="2" charset="2"/>
              <a:buNone/>
            </a:pPr>
            <a:r>
              <a:rPr lang="tr-TR" dirty="0"/>
              <a:t>			2. </a:t>
            </a:r>
            <a:r>
              <a:rPr lang="tr-TR" dirty="0" err="1"/>
              <a:t>Psikotik</a:t>
            </a:r>
            <a:r>
              <a:rPr lang="tr-TR" dirty="0"/>
              <a:t> belirtiler için </a:t>
            </a:r>
            <a:r>
              <a:rPr lang="tr-TR" dirty="0" err="1"/>
              <a:t>haloperidol</a:t>
            </a:r>
            <a:r>
              <a:rPr lang="tr-TR" dirty="0"/>
              <a:t> düşük dozda verilir. </a:t>
            </a:r>
            <a:r>
              <a:rPr lang="tr-TR" dirty="0" err="1"/>
              <a:t>Klorpromazin</a:t>
            </a:r>
            <a:r>
              <a:rPr lang="tr-TR" dirty="0"/>
              <a:t> bilinç bozukluğu olan hastalarda </a:t>
            </a:r>
            <a:r>
              <a:rPr lang="tr-TR" dirty="0" err="1"/>
              <a:t>kontrendikedir</a:t>
            </a:r>
            <a:r>
              <a:rPr lang="tr-TR" dirty="0"/>
              <a:t>. </a:t>
            </a:r>
          </a:p>
        </p:txBody>
      </p:sp>
      <p:sp>
        <p:nvSpPr>
          <p:cNvPr id="3" name="Başlık 1"/>
          <p:cNvSpPr>
            <a:spLocks noGrp="1"/>
          </p:cNvSpPr>
          <p:nvPr>
            <p:ph type="title"/>
          </p:nvPr>
        </p:nvSpPr>
        <p:spPr>
          <a:xfrm>
            <a:off x="838200" y="365126"/>
            <a:ext cx="10515600" cy="980596"/>
          </a:xfrm>
        </p:spPr>
        <p:txBody>
          <a:bodyPr>
            <a:normAutofit/>
          </a:bodyPr>
          <a:lstStyle/>
          <a:p>
            <a:r>
              <a:rPr lang="tr-TR" sz="4000" dirty="0">
                <a:latin typeface="Times New Roman" pitchFamily="18" charset="0"/>
              </a:rPr>
              <a:t>Organik Psikozlar</a:t>
            </a:r>
            <a:endParaRPr lang="tr-TR" sz="4000" dirty="0"/>
          </a:p>
        </p:txBody>
      </p:sp>
    </p:spTree>
    <p:extLst>
      <p:ext uri="{BB962C8B-B14F-4D97-AF65-F5344CB8AC3E}">
        <p14:creationId xmlns:p14="http://schemas.microsoft.com/office/powerpoint/2010/main" val="16425716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i="1" dirty="0">
                <a:latin typeface="Harrington" panose="04040505050A02020702" pitchFamily="82" charset="0"/>
                <a:ea typeface="Tahoma" panose="020B0604030504040204" pitchFamily="34" charset="0"/>
                <a:cs typeface="Tahoma" panose="020B0604030504040204" pitchFamily="34" charset="0"/>
              </a:rPr>
              <a:t>GAZİLİ OLMAK AYRICALIKTIR</a:t>
            </a:r>
          </a:p>
        </p:txBody>
      </p:sp>
      <p:sp>
        <p:nvSpPr>
          <p:cNvPr id="6" name="İçerik Yer Tutucusu 5"/>
          <p:cNvSpPr>
            <a:spLocks noGrp="1"/>
          </p:cNvSpPr>
          <p:nvPr>
            <p:ph idx="1"/>
          </p:nvPr>
        </p:nvSpPr>
        <p:spPr>
          <a:xfrm>
            <a:off x="838199" y="1636291"/>
            <a:ext cx="11002701" cy="4440418"/>
          </a:xfrm>
        </p:spPr>
        <p:txBody>
          <a:bodyPr>
            <a:normAutofit fontScale="92500" lnSpcReduction="10000"/>
          </a:bodyPr>
          <a:lstStyle/>
          <a:p>
            <a:endParaRPr lang="tr-TR" dirty="0"/>
          </a:p>
          <a:p>
            <a:endParaRPr lang="tr-TR" dirty="0"/>
          </a:p>
          <a:p>
            <a:endParaRPr lang="tr-TR" dirty="0"/>
          </a:p>
          <a:p>
            <a:endParaRPr lang="tr-TR" dirty="0"/>
          </a:p>
          <a:p>
            <a:endParaRPr lang="tr-TR" dirty="0"/>
          </a:p>
          <a:p>
            <a:endParaRPr lang="tr-TR" dirty="0"/>
          </a:p>
          <a:p>
            <a:endParaRPr lang="tr-TR" dirty="0"/>
          </a:p>
          <a:p>
            <a:pPr marL="0" indent="0" algn="r">
              <a:buNone/>
            </a:pPr>
            <a:endParaRPr lang="tr-TR" sz="2400" i="1" u="sng" dirty="0"/>
          </a:p>
          <a:p>
            <a:pPr marL="0" indent="0" algn="r">
              <a:buNone/>
            </a:pPr>
            <a:endParaRPr lang="tr-TR" sz="2400" i="1" u="sng" dirty="0"/>
          </a:p>
          <a:p>
            <a:pPr marL="0" indent="0" algn="r">
              <a:buNone/>
            </a:pPr>
            <a:r>
              <a:rPr lang="tr-TR" sz="2400" i="1" u="sng" dirty="0"/>
              <a:t>ahmetozaslan@gazi.edu.tr</a:t>
            </a:r>
          </a:p>
        </p:txBody>
      </p:sp>
      <p:pic>
        <p:nvPicPr>
          <p:cNvPr id="7" name="İçerik Yer Tutucusu 4"/>
          <p:cNvPicPr>
            <a:picLocks noChangeAspect="1"/>
          </p:cNvPicPr>
          <p:nvPr/>
        </p:nvPicPr>
        <p:blipFill>
          <a:blip r:embed="rId3"/>
          <a:stretch>
            <a:fillRect/>
          </a:stretch>
        </p:blipFill>
        <p:spPr>
          <a:xfrm>
            <a:off x="2297049" y="1636290"/>
            <a:ext cx="5701057" cy="3824459"/>
          </a:xfrm>
          <a:prstGeom prst="rect">
            <a:avLst/>
          </a:prstGeom>
        </p:spPr>
      </p:pic>
    </p:spTree>
    <p:extLst>
      <p:ext uri="{BB962C8B-B14F-4D97-AF65-F5344CB8AC3E}">
        <p14:creationId xmlns:p14="http://schemas.microsoft.com/office/powerpoint/2010/main" val="2187485395"/>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9560</TotalTime>
  <Words>4393</Words>
  <Application>Microsoft Office PowerPoint</Application>
  <PresentationFormat>Geniş ekran</PresentationFormat>
  <Paragraphs>1204</Paragraphs>
  <Slides>78</Slides>
  <Notes>52</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78</vt:i4>
      </vt:variant>
    </vt:vector>
  </HeadingPairs>
  <TitlesOfParts>
    <vt:vector size="87" baseType="lpstr">
      <vt:lpstr>Arial</vt:lpstr>
      <vt:lpstr>Calibri</vt:lpstr>
      <vt:lpstr>Calibri Light</vt:lpstr>
      <vt:lpstr>Courier New</vt:lpstr>
      <vt:lpstr>Harrington</vt:lpstr>
      <vt:lpstr>Segoe UI Web (East European)</vt:lpstr>
      <vt:lpstr>Times New Roman</vt:lpstr>
      <vt:lpstr>Wingdings</vt:lpstr>
      <vt:lpstr>Office Teması</vt:lpstr>
      <vt:lpstr>İLETİŞİM BOZUKLUKLARI </vt:lpstr>
      <vt:lpstr>İletişim Bozuklukları</vt:lpstr>
      <vt:lpstr>İletişim Bozuklukları</vt:lpstr>
      <vt:lpstr>Dil Bozukluğu</vt:lpstr>
      <vt:lpstr>Dil Bozukluğu</vt:lpstr>
      <vt:lpstr>Dil Bozukluğu</vt:lpstr>
      <vt:lpstr>Konuşma Sesi Bozukluğu </vt:lpstr>
      <vt:lpstr>Çocukluk Başlangıçlı Akıcı Konuşma Bozukluğu (Kekeleme) </vt:lpstr>
      <vt:lpstr>Çocukluk Başlangıçlı Akıcı Konuşma Bozukluğu (Kekeleme) </vt:lpstr>
      <vt:lpstr>Çocukluk Başlangıçlı Akıcı Konuşma Bozukluğu (Kekeleme) </vt:lpstr>
      <vt:lpstr>Sosyal (Pragmatik) İletişim Bozukluğu</vt:lpstr>
      <vt:lpstr>PowerPoint Sunusu</vt:lpstr>
      <vt:lpstr>DIŞA ATIM BOZUKLUKLARI</vt:lpstr>
      <vt:lpstr>ENÜREZİS</vt:lpstr>
      <vt:lpstr>Enürezis</vt:lpstr>
      <vt:lpstr>Enürezis</vt:lpstr>
      <vt:lpstr>Enürezis</vt:lpstr>
      <vt:lpstr>Enürezis</vt:lpstr>
      <vt:lpstr>Enürezis- Diurna </vt:lpstr>
      <vt:lpstr>Enürezis- Diurna </vt:lpstr>
      <vt:lpstr>Enürezis- Diurna </vt:lpstr>
      <vt:lpstr>Enürezis- Diurna</vt:lpstr>
      <vt:lpstr>Enürezis- Diurna</vt:lpstr>
      <vt:lpstr>Enürezis- Nokturna</vt:lpstr>
      <vt:lpstr>ENÜREZİS Etiyoloji ve Risk Faktörleri</vt:lpstr>
      <vt:lpstr>ENÜREZİS Etiyoloji ve Risk Faktörleri</vt:lpstr>
      <vt:lpstr>ENÜREZİS Etiyoloji ve Risk Faktörleri</vt:lpstr>
      <vt:lpstr>Enürezis Komorbiditeler</vt:lpstr>
      <vt:lpstr>Enürezis Tanı</vt:lpstr>
      <vt:lpstr>Enürezis Tanı</vt:lpstr>
      <vt:lpstr>Enürezis- Tedavide Genel İlkeler</vt:lpstr>
      <vt:lpstr>Enürezis- Tedavide Genel İlkeler</vt:lpstr>
      <vt:lpstr>Enürezis Diurna- Tedavi</vt:lpstr>
      <vt:lpstr>Enürezis Nokturna- -Tedavi</vt:lpstr>
      <vt:lpstr>Enürezis Nokturna- Tedavi</vt:lpstr>
      <vt:lpstr>PowerPoint Sunusu</vt:lpstr>
      <vt:lpstr>ENKOPREZİS</vt:lpstr>
      <vt:lpstr>Enkoprezis</vt:lpstr>
      <vt:lpstr>Enkoprezis</vt:lpstr>
      <vt:lpstr>Enkoprezis</vt:lpstr>
      <vt:lpstr>Enkoprezis</vt:lpstr>
      <vt:lpstr>Enkoprezis</vt:lpstr>
      <vt:lpstr>Enkoprezis</vt:lpstr>
      <vt:lpstr>Enkoprezis</vt:lpstr>
      <vt:lpstr>Enkoprezis</vt:lpstr>
      <vt:lpstr>Enkoprezis</vt:lpstr>
      <vt:lpstr>Enkoprezis</vt:lpstr>
      <vt:lpstr>PowerPoint Sunusu</vt:lpstr>
      <vt:lpstr>Enkoprezis</vt:lpstr>
      <vt:lpstr>Enkoprezis</vt:lpstr>
      <vt:lpstr>PowerPoint Sunusu</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Bipolar Bozukluk</vt:lpstr>
      <vt:lpstr>Şizofreni</vt:lpstr>
      <vt:lpstr>Şizofreni</vt:lpstr>
      <vt:lpstr>Şizofreni</vt:lpstr>
      <vt:lpstr>Şizofreni</vt:lpstr>
      <vt:lpstr>PowerPoint Sunusu</vt:lpstr>
      <vt:lpstr>Şizofreni</vt:lpstr>
      <vt:lpstr>Organik Psikozlar</vt:lpstr>
      <vt:lpstr>Organik Psikozlar</vt:lpstr>
      <vt:lpstr>PowerPoint Sunusu</vt:lpstr>
      <vt:lpstr>Organik Psikozlar</vt:lpstr>
      <vt:lpstr>PowerPoint Sunusu</vt:lpstr>
      <vt:lpstr>Organik Psikozlar</vt:lpstr>
      <vt:lpstr>GAZİLİ OLMAK AYRICALIKTIR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 ÖZASLAN</dc:creator>
  <cp:lastModifiedBy>Ahmet Özaslan</cp:lastModifiedBy>
  <cp:revision>113</cp:revision>
  <dcterms:created xsi:type="dcterms:W3CDTF">2020-09-22T13:08:19Z</dcterms:created>
  <dcterms:modified xsi:type="dcterms:W3CDTF">2024-09-18T10:29:24Z</dcterms:modified>
</cp:coreProperties>
</file>