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7"/>
  </p:notesMasterIdLst>
  <p:sldIdLst>
    <p:sldId id="267" r:id="rId2"/>
    <p:sldId id="268" r:id="rId3"/>
    <p:sldId id="269" r:id="rId4"/>
    <p:sldId id="271" r:id="rId5"/>
    <p:sldId id="274" r:id="rId6"/>
    <p:sldId id="275" r:id="rId7"/>
    <p:sldId id="279" r:id="rId8"/>
    <p:sldId id="308" r:id="rId9"/>
    <p:sldId id="309" r:id="rId10"/>
    <p:sldId id="287" r:id="rId11"/>
    <p:sldId id="288" r:id="rId12"/>
    <p:sldId id="338" r:id="rId13"/>
    <p:sldId id="339" r:id="rId14"/>
    <p:sldId id="340" r:id="rId15"/>
    <p:sldId id="341" r:id="rId16"/>
    <p:sldId id="342" r:id="rId17"/>
    <p:sldId id="343" r:id="rId18"/>
    <p:sldId id="344" r:id="rId19"/>
    <p:sldId id="345" r:id="rId20"/>
    <p:sldId id="346" r:id="rId21"/>
    <p:sldId id="348" r:id="rId22"/>
    <p:sldId id="349" r:id="rId23"/>
    <p:sldId id="350" r:id="rId24"/>
    <p:sldId id="351" r:id="rId25"/>
    <p:sldId id="352" r:id="rId26"/>
    <p:sldId id="353" r:id="rId27"/>
    <p:sldId id="354" r:id="rId28"/>
    <p:sldId id="290" r:id="rId29"/>
    <p:sldId id="292" r:id="rId30"/>
    <p:sldId id="310" r:id="rId31"/>
    <p:sldId id="293" r:id="rId32"/>
    <p:sldId id="311" r:id="rId33"/>
    <p:sldId id="312" r:id="rId34"/>
    <p:sldId id="313" r:id="rId35"/>
    <p:sldId id="333" r:id="rId36"/>
    <p:sldId id="314" r:id="rId37"/>
    <p:sldId id="315" r:id="rId38"/>
    <p:sldId id="316" r:id="rId39"/>
    <p:sldId id="317" r:id="rId40"/>
    <p:sldId id="334" r:id="rId41"/>
    <p:sldId id="318" r:id="rId42"/>
    <p:sldId id="319" r:id="rId43"/>
    <p:sldId id="320" r:id="rId44"/>
    <p:sldId id="321" r:id="rId45"/>
    <p:sldId id="322" r:id="rId46"/>
    <p:sldId id="335" r:id="rId47"/>
    <p:sldId id="323" r:id="rId48"/>
    <p:sldId id="324" r:id="rId49"/>
    <p:sldId id="325" r:id="rId50"/>
    <p:sldId id="336" r:id="rId51"/>
    <p:sldId id="326" r:id="rId52"/>
    <p:sldId id="327" r:id="rId53"/>
    <p:sldId id="328" r:id="rId54"/>
    <p:sldId id="330" r:id="rId55"/>
    <p:sldId id="337"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8573"/>
    <a:srgbClr val="99AEA9"/>
    <a:srgbClr val="7D4083"/>
    <a:srgbClr val="1D37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463DBA-55D8-4CF8-B159-D224E9063D86}" v="171" dt="2020-09-22T15:29:16.282"/>
    <p1510:client id="{E17E4760-3D8E-44E5-9A30-985E3650B386}" v="47" dt="2020-09-22T16:47:56.8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85" autoAdjust="0"/>
    <p:restoredTop sz="71275" autoAdjust="0"/>
  </p:normalViewPr>
  <p:slideViewPr>
    <p:cSldViewPr snapToGrid="0">
      <p:cViewPr varScale="1">
        <p:scale>
          <a:sx n="50" d="100"/>
          <a:sy n="50" d="100"/>
        </p:scale>
        <p:origin x="1096" y="32"/>
      </p:cViewPr>
      <p:guideLst>
        <p:guide orient="horz" pos="2160"/>
        <p:guide pos="3840"/>
      </p:guideLst>
    </p:cSldViewPr>
  </p:slideViewPr>
  <p:notesTextViewPr>
    <p:cViewPr>
      <p:scale>
        <a:sx n="1" d="1"/>
        <a:sy n="1" d="1"/>
      </p:scale>
      <p:origin x="0" y="0"/>
    </p:cViewPr>
  </p:notesTextViewPr>
  <p:sorterViewPr>
    <p:cViewPr>
      <p:scale>
        <a:sx n="100" d="100"/>
        <a:sy n="100" d="100"/>
      </p:scale>
      <p:origin x="0" y="-97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6BBEE-F845-4EC0-94C8-739176FA8752}" type="datetimeFigureOut">
              <a:rPr lang="tr-TR" smtClean="0"/>
              <a:t>8.02.2022</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D105BD-8241-4FC3-A19B-93DBC45FB3B1}" type="slidenum">
              <a:rPr lang="tr-TR" smtClean="0"/>
              <a:t>‹#›</a:t>
            </a:fld>
            <a:endParaRPr lang="tr-TR"/>
          </a:p>
        </p:txBody>
      </p:sp>
    </p:spTree>
    <p:extLst>
      <p:ext uri="{BB962C8B-B14F-4D97-AF65-F5344CB8AC3E}">
        <p14:creationId xmlns:p14="http://schemas.microsoft.com/office/powerpoint/2010/main" val="3418230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1</a:t>
            </a:fld>
            <a:endParaRPr lang="tr-TR"/>
          </a:p>
        </p:txBody>
      </p:sp>
    </p:spTree>
    <p:extLst>
      <p:ext uri="{BB962C8B-B14F-4D97-AF65-F5344CB8AC3E}">
        <p14:creationId xmlns:p14="http://schemas.microsoft.com/office/powerpoint/2010/main" val="2707913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228600" lvl="1">
              <a:spcBef>
                <a:spcPts val="1000"/>
              </a:spcBef>
              <a:buFont typeface="Arial" panose="020B0604020202020204" pitchFamily="34" charset="0"/>
              <a:buNone/>
            </a:pPr>
            <a:r>
              <a:rPr lang="tr-TR" sz="2800" b="1" dirty="0" smtClean="0">
                <a:solidFill>
                  <a:srgbClr val="7030A0"/>
                </a:solidFill>
              </a:rPr>
              <a:t>Yatağa ya da giysilere yineleyen bir biçimde idrar kaçırma (istemsiz ya da amaçlı olarak)</a:t>
            </a:r>
          </a:p>
          <a:p>
            <a:r>
              <a:rPr lang="tr-TR" sz="2800" b="1" dirty="0" smtClean="0">
                <a:solidFill>
                  <a:srgbClr val="7030A0"/>
                </a:solidFill>
              </a:rPr>
              <a:t>En az ardışık 3 ay süreyle haftada en az 2 kez olması ya da çocuğun işlevselliğinde bozulmaya yol açması</a:t>
            </a:r>
          </a:p>
          <a:p>
            <a:r>
              <a:rPr lang="tr-TR" sz="2800" b="1" dirty="0" smtClean="0">
                <a:solidFill>
                  <a:srgbClr val="7030A0"/>
                </a:solidFill>
              </a:rPr>
              <a:t>Takvim yaşı ya da eşdeğer gelişim düzeyi en az 5 yaş olmalı</a:t>
            </a:r>
          </a:p>
          <a:p>
            <a:r>
              <a:rPr lang="tr-TR" sz="2800" b="1" dirty="0" smtClean="0">
                <a:solidFill>
                  <a:srgbClr val="7030A0"/>
                </a:solidFill>
              </a:rPr>
              <a:t>Bir </a:t>
            </a:r>
            <a:r>
              <a:rPr lang="tr-TR" b="1" dirty="0" smtClean="0">
                <a:solidFill>
                  <a:srgbClr val="7030A0"/>
                </a:solidFill>
              </a:rPr>
              <a:t>maddenin (</a:t>
            </a:r>
            <a:r>
              <a:rPr lang="tr-TR" b="1" dirty="0" err="1" smtClean="0">
                <a:solidFill>
                  <a:srgbClr val="7030A0"/>
                </a:solidFill>
              </a:rPr>
              <a:t>örn</a:t>
            </a:r>
            <a:r>
              <a:rPr lang="tr-TR" b="1" dirty="0" smtClean="0">
                <a:solidFill>
                  <a:srgbClr val="7030A0"/>
                </a:solidFill>
              </a:rPr>
              <a:t>. </a:t>
            </a:r>
            <a:r>
              <a:rPr lang="tr-TR" b="1" dirty="0" err="1" smtClean="0">
                <a:solidFill>
                  <a:srgbClr val="7030A0"/>
                </a:solidFill>
              </a:rPr>
              <a:t>Diüretik</a:t>
            </a:r>
            <a:r>
              <a:rPr lang="tr-TR" b="1" dirty="0" smtClean="0">
                <a:solidFill>
                  <a:srgbClr val="7030A0"/>
                </a:solidFill>
              </a:rPr>
              <a:t>, </a:t>
            </a:r>
            <a:r>
              <a:rPr lang="tr-TR" b="1" dirty="0" err="1" smtClean="0">
                <a:solidFill>
                  <a:srgbClr val="7030A0"/>
                </a:solidFill>
              </a:rPr>
              <a:t>antipsikotik</a:t>
            </a:r>
            <a:r>
              <a:rPr lang="tr-TR" b="1" dirty="0" smtClean="0">
                <a:solidFill>
                  <a:srgbClr val="7030A0"/>
                </a:solidFill>
              </a:rPr>
              <a:t>) ya da tıbbi bir hastalığın (</a:t>
            </a:r>
            <a:r>
              <a:rPr lang="tr-TR" b="1" dirty="0" err="1" smtClean="0">
                <a:solidFill>
                  <a:srgbClr val="7030A0"/>
                </a:solidFill>
              </a:rPr>
              <a:t>örn</a:t>
            </a:r>
            <a:r>
              <a:rPr lang="tr-TR" b="1" dirty="0" smtClean="0">
                <a:solidFill>
                  <a:srgbClr val="7030A0"/>
                </a:solidFill>
              </a:rPr>
              <a:t>. DM, epilepsi) </a:t>
            </a:r>
            <a:r>
              <a:rPr lang="tr-TR" b="1" dirty="0" err="1" smtClean="0">
                <a:solidFill>
                  <a:srgbClr val="7030A0"/>
                </a:solidFill>
              </a:rPr>
              <a:t>fizyopatolojik</a:t>
            </a:r>
            <a:r>
              <a:rPr lang="tr-TR" b="1" dirty="0" smtClean="0">
                <a:solidFill>
                  <a:srgbClr val="7030A0"/>
                </a:solidFill>
              </a:rPr>
              <a:t> etkilerine bağlı olmamalı</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4</a:t>
            </a:fld>
            <a:endParaRPr lang="tr-TR"/>
          </a:p>
        </p:txBody>
      </p:sp>
    </p:spTree>
    <p:extLst>
      <p:ext uri="{BB962C8B-B14F-4D97-AF65-F5344CB8AC3E}">
        <p14:creationId xmlns:p14="http://schemas.microsoft.com/office/powerpoint/2010/main" val="2682703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buNone/>
            </a:pPr>
            <a:r>
              <a:rPr lang="tr-TR" dirty="0" smtClean="0"/>
              <a:t>Tipler</a:t>
            </a:r>
          </a:p>
          <a:p>
            <a:r>
              <a:rPr lang="tr-TR" dirty="0" err="1" smtClean="0"/>
              <a:t>Enürezisi</a:t>
            </a:r>
            <a:r>
              <a:rPr lang="tr-TR" dirty="0" smtClean="0"/>
              <a:t> tanımlarken </a:t>
            </a:r>
            <a:r>
              <a:rPr lang="tr-TR" dirty="0" err="1" smtClean="0"/>
              <a:t>diurnal</a:t>
            </a:r>
            <a:r>
              <a:rPr lang="tr-TR" dirty="0" smtClean="0"/>
              <a:t> ve </a:t>
            </a:r>
            <a:r>
              <a:rPr lang="tr-TR" dirty="0" err="1" smtClean="0"/>
              <a:t>nokturnal</a:t>
            </a:r>
            <a:r>
              <a:rPr lang="tr-TR" dirty="0" smtClean="0"/>
              <a:t> olarak ayrımı yapılmaktadır. </a:t>
            </a:r>
          </a:p>
          <a:p>
            <a:r>
              <a:rPr lang="tr-TR" dirty="0" smtClean="0"/>
              <a:t>Gün içinde uyanıkken idrar kaçırma </a:t>
            </a:r>
            <a:r>
              <a:rPr lang="tr-TR" dirty="0" err="1" smtClean="0"/>
              <a:t>Enürezis</a:t>
            </a:r>
            <a:r>
              <a:rPr lang="tr-TR" dirty="0" smtClean="0"/>
              <a:t> </a:t>
            </a:r>
            <a:r>
              <a:rPr lang="tr-TR" dirty="0" err="1" smtClean="0"/>
              <a:t>Diurna</a:t>
            </a:r>
            <a:r>
              <a:rPr lang="tr-TR" dirty="0" smtClean="0"/>
              <a:t> (ED) olarak adlandırılırken, gece uykuda idrar kaçıran çocuklar için  </a:t>
            </a:r>
            <a:r>
              <a:rPr lang="tr-TR" dirty="0" err="1" smtClean="0"/>
              <a:t>Enürezis</a:t>
            </a:r>
            <a:r>
              <a:rPr lang="tr-TR" dirty="0" smtClean="0"/>
              <a:t> </a:t>
            </a:r>
            <a:r>
              <a:rPr lang="tr-TR" dirty="0" err="1" smtClean="0"/>
              <a:t>Nokturna</a:t>
            </a:r>
            <a:r>
              <a:rPr lang="tr-TR" dirty="0" smtClean="0"/>
              <a:t> (EN) terimi kullanılır</a:t>
            </a:r>
          </a:p>
          <a:p>
            <a:r>
              <a:rPr lang="tr-TR" dirty="0" err="1" smtClean="0"/>
              <a:t>Miks</a:t>
            </a:r>
            <a:r>
              <a:rPr lang="tr-TR" dirty="0" smtClean="0"/>
              <a:t> tip, hem gece hem gündüz idrar kaçıran çocuklar için kullanılır (</a:t>
            </a:r>
            <a:r>
              <a:rPr lang="tr-TR" dirty="0" err="1" smtClean="0"/>
              <a:t>Enürezis</a:t>
            </a:r>
            <a:r>
              <a:rPr lang="tr-TR" dirty="0" smtClean="0"/>
              <a:t> </a:t>
            </a:r>
            <a:r>
              <a:rPr lang="tr-TR" dirty="0" err="1" smtClean="0"/>
              <a:t>Kontinuum</a:t>
            </a:r>
            <a:r>
              <a:rPr lang="tr-TR" dirty="0" smtClean="0"/>
              <a:t>)</a:t>
            </a:r>
          </a:p>
          <a:p>
            <a:r>
              <a:rPr lang="tr-TR" dirty="0" smtClean="0"/>
              <a:t>5 yaştan önce </a:t>
            </a:r>
            <a:r>
              <a:rPr lang="tr-TR" dirty="0" err="1" smtClean="0"/>
              <a:t>enürezis</a:t>
            </a:r>
            <a:r>
              <a:rPr lang="tr-TR" dirty="0" smtClean="0"/>
              <a:t> tanısı konmaz.</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5</a:t>
            </a:fld>
            <a:endParaRPr lang="tr-TR"/>
          </a:p>
        </p:txBody>
      </p:sp>
    </p:spTree>
    <p:extLst>
      <p:ext uri="{BB962C8B-B14F-4D97-AF65-F5344CB8AC3E}">
        <p14:creationId xmlns:p14="http://schemas.microsoft.com/office/powerpoint/2010/main" val="4230156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None/>
            </a:pPr>
            <a:r>
              <a:rPr lang="tr-TR" dirty="0" smtClean="0"/>
              <a:t>Tipler:</a:t>
            </a:r>
          </a:p>
          <a:p>
            <a:r>
              <a:rPr lang="tr-TR" dirty="0" smtClean="0"/>
              <a:t>Birincil tipte idrar kontrolü hiçbir zaman sağlanamamıştır. </a:t>
            </a:r>
          </a:p>
          <a:p>
            <a:r>
              <a:rPr lang="tr-TR" dirty="0" smtClean="0"/>
              <a:t>İkincil </a:t>
            </a:r>
            <a:r>
              <a:rPr lang="tr-TR" dirty="0" err="1" smtClean="0"/>
              <a:t>enüreziste</a:t>
            </a:r>
            <a:r>
              <a:rPr lang="tr-TR" dirty="0" smtClean="0"/>
              <a:t> ise en az altı ay süre ile idrarı tutma sağlanabilmişken bu denetim sonradan kaybedilmiştir. </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6</a:t>
            </a:fld>
            <a:endParaRPr lang="tr-TR"/>
          </a:p>
        </p:txBody>
      </p:sp>
    </p:spTree>
    <p:extLst>
      <p:ext uri="{BB962C8B-B14F-4D97-AF65-F5344CB8AC3E}">
        <p14:creationId xmlns:p14="http://schemas.microsoft.com/office/powerpoint/2010/main" val="2941667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dirty="0" smtClean="0"/>
              <a:t>Beş yaşındaki çocukların yaklaşık %20’si yatağını ıslatır.</a:t>
            </a:r>
          </a:p>
          <a:p>
            <a:r>
              <a:rPr lang="tr-TR" sz="1200" dirty="0" smtClean="0"/>
              <a:t>7 yaşında iken oran %10’a, ergenlikte %2’ye, erişkin dönemde ise %0.3-1.7’ye kadar iner.</a:t>
            </a:r>
          </a:p>
          <a:p>
            <a:r>
              <a:rPr lang="tr-TR" sz="1200" dirty="0" smtClean="0"/>
              <a:t>EN daha sık</a:t>
            </a:r>
          </a:p>
          <a:p>
            <a:r>
              <a:rPr lang="tr-TR" sz="1200" dirty="0" err="1" smtClean="0"/>
              <a:t>Enürezis</a:t>
            </a:r>
            <a:r>
              <a:rPr lang="tr-TR" sz="1200" dirty="0" smtClean="0"/>
              <a:t> yaşla birlikte azalmakta ve kızlarda erkeklere göre daha az sıklıkta görülmektedir.</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7</a:t>
            </a:fld>
            <a:endParaRPr lang="tr-TR"/>
          </a:p>
        </p:txBody>
      </p:sp>
    </p:spTree>
    <p:extLst>
      <p:ext uri="{BB962C8B-B14F-4D97-AF65-F5344CB8AC3E}">
        <p14:creationId xmlns:p14="http://schemas.microsoft.com/office/powerpoint/2010/main" val="1994475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Genetik etkenler, ailesel yatkınlık </a:t>
            </a:r>
          </a:p>
          <a:p>
            <a:r>
              <a:rPr lang="tr-TR" dirty="0" smtClean="0"/>
              <a:t>Mesane fizyolojisi ile ilgili sorunlar</a:t>
            </a:r>
          </a:p>
          <a:p>
            <a:pPr lvl="3"/>
            <a:r>
              <a:rPr lang="tr-TR" dirty="0" smtClean="0"/>
              <a:t>Ani, istemsiz mesane </a:t>
            </a:r>
            <a:r>
              <a:rPr lang="tr-TR" dirty="0" err="1" smtClean="0"/>
              <a:t>detrüsör</a:t>
            </a:r>
            <a:r>
              <a:rPr lang="tr-TR" dirty="0" smtClean="0"/>
              <a:t> kası kasılmaları </a:t>
            </a:r>
            <a:r>
              <a:rPr lang="tr-TR" dirty="0" smtClean="0">
                <a:sym typeface="Wingdings" panose="05000000000000000000" pitchFamily="2" charset="2"/>
              </a:rPr>
              <a:t></a:t>
            </a:r>
            <a:r>
              <a:rPr lang="tr-TR" dirty="0" smtClean="0"/>
              <a:t>      Ani sıkışma hissi</a:t>
            </a:r>
          </a:p>
          <a:p>
            <a:pPr lvl="3"/>
            <a:r>
              <a:rPr lang="tr-TR" dirty="0" smtClean="0"/>
              <a:t>Azalmış fonksiyonel mesane kapasitesi  </a:t>
            </a:r>
            <a:r>
              <a:rPr lang="tr-TR" dirty="0" smtClean="0">
                <a:sym typeface="Wingdings" panose="05000000000000000000" pitchFamily="2" charset="2"/>
              </a:rPr>
              <a:t></a:t>
            </a:r>
            <a:r>
              <a:rPr lang="tr-TR" dirty="0" smtClean="0"/>
              <a:t>      Mesane dolmadan idrar yapma ihtiyacı</a:t>
            </a:r>
          </a:p>
          <a:p>
            <a:r>
              <a:rPr lang="tr-TR" dirty="0" err="1" smtClean="0"/>
              <a:t>Arjinin</a:t>
            </a:r>
            <a:r>
              <a:rPr lang="tr-TR" dirty="0" smtClean="0"/>
              <a:t> </a:t>
            </a:r>
            <a:r>
              <a:rPr lang="tr-TR" dirty="0" err="1" smtClean="0"/>
              <a:t>vazopressin-antidiüretik</a:t>
            </a:r>
            <a:r>
              <a:rPr lang="tr-TR" dirty="0" smtClean="0"/>
              <a:t> hormon (AVP) salınımına ilişkin sorunlar</a:t>
            </a:r>
          </a:p>
          <a:p>
            <a:pPr lvl="3"/>
            <a:r>
              <a:rPr lang="tr-TR" dirty="0" smtClean="0"/>
              <a:t>Normalde olması beklenen </a:t>
            </a:r>
            <a:r>
              <a:rPr lang="tr-TR" dirty="0" err="1" smtClean="0"/>
              <a:t>nokturnal</a:t>
            </a:r>
            <a:r>
              <a:rPr lang="tr-TR" dirty="0" smtClean="0"/>
              <a:t> AVP zirvesinin olmaması </a:t>
            </a:r>
            <a:r>
              <a:rPr lang="tr-TR" dirty="0" smtClean="0">
                <a:sym typeface="Wingdings" panose="05000000000000000000" pitchFamily="2" charset="2"/>
              </a:rPr>
              <a:t></a:t>
            </a:r>
            <a:r>
              <a:rPr lang="tr-TR" dirty="0" smtClean="0"/>
              <a:t>      </a:t>
            </a:r>
            <a:r>
              <a:rPr lang="tr-TR" dirty="0" err="1" smtClean="0"/>
              <a:t>Nokturnal</a:t>
            </a:r>
            <a:r>
              <a:rPr lang="tr-TR" dirty="0" smtClean="0"/>
              <a:t> </a:t>
            </a:r>
            <a:r>
              <a:rPr lang="tr-TR" dirty="0" err="1" smtClean="0"/>
              <a:t>Poliüri</a:t>
            </a:r>
            <a:endParaRPr lang="tr-TR" dirty="0" smtClean="0"/>
          </a:p>
          <a:p>
            <a:r>
              <a:rPr lang="tr-TR" dirty="0" smtClean="0"/>
              <a:t>Uyanma eşiğinin yüksek olması?</a:t>
            </a:r>
          </a:p>
          <a:p>
            <a:pPr lvl="2"/>
            <a:r>
              <a:rPr lang="tr-TR" dirty="0" smtClean="0"/>
              <a:t>Yatağın ıslatılması çoğunlukla gecenin ilk yarısında (ilk 3 saat içinde) ve </a:t>
            </a:r>
            <a:r>
              <a:rPr lang="tr-TR" dirty="0" err="1" smtClean="0"/>
              <a:t>non</a:t>
            </a:r>
            <a:r>
              <a:rPr lang="tr-TR" dirty="0" smtClean="0"/>
              <a:t>-REM dönemde olur.</a:t>
            </a:r>
          </a:p>
          <a:p>
            <a:pPr lvl="2"/>
            <a:endParaRPr lang="tr-TR" dirty="0" smtClean="0"/>
          </a:p>
          <a:p>
            <a:pPr lvl="3"/>
            <a:r>
              <a:rPr lang="tr-TR" dirty="0" smtClean="0"/>
              <a:t>Kardeş doğumu ile başlayan ikincil </a:t>
            </a:r>
            <a:r>
              <a:rPr lang="tr-TR" dirty="0" err="1" smtClean="0"/>
              <a:t>enürezis</a:t>
            </a:r>
            <a:r>
              <a:rPr lang="tr-TR" dirty="0" smtClean="0"/>
              <a:t> bir regresyon belirtisi olabilmekte</a:t>
            </a:r>
          </a:p>
          <a:p>
            <a:pPr lvl="3"/>
            <a:r>
              <a:rPr lang="tr-TR" smtClean="0"/>
              <a:t>Ailede </a:t>
            </a:r>
            <a:r>
              <a:rPr lang="tr-TR" dirty="0" smtClean="0"/>
              <a:t>ölümler, ayrılıklar, geçimsizlikler, hastalıklar ya da okulda </a:t>
            </a:r>
            <a:r>
              <a:rPr lang="tr-TR" dirty="0" err="1" smtClean="0"/>
              <a:t>başarısızlıklıklar</a:t>
            </a:r>
            <a:endParaRPr lang="tr-TR" dirty="0" smtClean="0"/>
          </a:p>
          <a:p>
            <a:endParaRPr lang="tr-TR" dirty="0" smtClean="0"/>
          </a:p>
          <a:p>
            <a:endParaRPr lang="tr-TR" dirty="0" smtClean="0"/>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8</a:t>
            </a:fld>
            <a:endParaRPr lang="tr-TR"/>
          </a:p>
        </p:txBody>
      </p:sp>
    </p:spTree>
    <p:extLst>
      <p:ext uri="{BB962C8B-B14F-4D97-AF65-F5344CB8AC3E}">
        <p14:creationId xmlns:p14="http://schemas.microsoft.com/office/powerpoint/2010/main" val="2335845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2800" dirty="0" smtClean="0"/>
              <a:t>Bazı </a:t>
            </a:r>
            <a:r>
              <a:rPr lang="tr-TR" sz="2800" dirty="0" err="1" smtClean="0"/>
              <a:t>psikososyal</a:t>
            </a:r>
            <a:r>
              <a:rPr lang="tr-TR" sz="2800" dirty="0" smtClean="0"/>
              <a:t> değişkenler</a:t>
            </a:r>
          </a:p>
          <a:p>
            <a:pPr lvl="3"/>
            <a:r>
              <a:rPr lang="tr-TR" dirty="0" smtClean="0"/>
              <a:t>Kardeş doğumu ile başlayan ikincil </a:t>
            </a:r>
            <a:r>
              <a:rPr lang="tr-TR" dirty="0" err="1" smtClean="0"/>
              <a:t>enürezis</a:t>
            </a:r>
            <a:r>
              <a:rPr lang="tr-TR" dirty="0" smtClean="0"/>
              <a:t> bir regresyon belirtisi olabilmekte</a:t>
            </a:r>
          </a:p>
          <a:p>
            <a:pPr lvl="3"/>
            <a:r>
              <a:rPr lang="tr-TR" dirty="0" smtClean="0"/>
              <a:t>Aşırı temiz, titiz, düzenli bir annenin baskılı tuvalet eğitimine karşı pasif agresif bir tepki niteliği taşıyabilmekte</a:t>
            </a:r>
          </a:p>
          <a:p>
            <a:pPr lvl="3"/>
            <a:r>
              <a:rPr lang="tr-TR" dirty="0" smtClean="0"/>
              <a:t>Ailede ölümler, ayrılıklar, geçimsizlikler, hastalıklar ya da okulda </a:t>
            </a:r>
            <a:r>
              <a:rPr lang="tr-TR" dirty="0" err="1" smtClean="0"/>
              <a:t>başarısızlıklıklar</a:t>
            </a:r>
            <a:endParaRPr lang="tr-TR" dirty="0" smtClean="0"/>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solidFill>
                  <a:prstClr val="black"/>
                </a:solidFill>
              </a:rPr>
              <a:pPr/>
              <a:t>9</a:t>
            </a:fld>
            <a:endParaRPr lang="tr-TR">
              <a:solidFill>
                <a:prstClr val="black"/>
              </a:solidFill>
            </a:endParaRPr>
          </a:p>
        </p:txBody>
      </p:sp>
    </p:spTree>
    <p:extLst>
      <p:ext uri="{BB962C8B-B14F-4D97-AF65-F5344CB8AC3E}">
        <p14:creationId xmlns:p14="http://schemas.microsoft.com/office/powerpoint/2010/main" val="412481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buNone/>
            </a:pPr>
            <a:r>
              <a:rPr lang="tr-TR" sz="1200" dirty="0" smtClean="0"/>
              <a:t>	Organik sorunlar dışlanmalı!</a:t>
            </a:r>
          </a:p>
          <a:p>
            <a:r>
              <a:rPr lang="tr-TR" sz="1200" dirty="0" smtClean="0"/>
              <a:t>DM, </a:t>
            </a:r>
            <a:r>
              <a:rPr lang="tr-TR" sz="1200" dirty="0" err="1" smtClean="0"/>
              <a:t>diabetes</a:t>
            </a:r>
            <a:r>
              <a:rPr lang="tr-TR" sz="1200" dirty="0" smtClean="0"/>
              <a:t> </a:t>
            </a:r>
            <a:r>
              <a:rPr lang="tr-TR" sz="1200" dirty="0" err="1" smtClean="0"/>
              <a:t>insipitus</a:t>
            </a:r>
            <a:r>
              <a:rPr lang="tr-TR" sz="1200" dirty="0" smtClean="0"/>
              <a:t>, </a:t>
            </a:r>
            <a:r>
              <a:rPr lang="tr-TR" sz="1200" dirty="0" err="1" smtClean="0"/>
              <a:t>hipertiroidi</a:t>
            </a:r>
            <a:r>
              <a:rPr lang="tr-TR" sz="1200" dirty="0" smtClean="0"/>
              <a:t>, kronik böbrek hastalığı ile uyumlu olabilecek öykülere dikkat!</a:t>
            </a:r>
          </a:p>
          <a:p>
            <a:r>
              <a:rPr lang="tr-TR" sz="1200" dirty="0" smtClean="0"/>
              <a:t>Epilepsi</a:t>
            </a:r>
          </a:p>
          <a:p>
            <a:r>
              <a:rPr lang="tr-TR" sz="1200" dirty="0" err="1" smtClean="0"/>
              <a:t>Diüretikler</a:t>
            </a:r>
            <a:r>
              <a:rPr lang="tr-TR" sz="1200" dirty="0" smtClean="0"/>
              <a:t> ya da lityum gibi </a:t>
            </a:r>
            <a:r>
              <a:rPr lang="tr-TR" sz="1200" dirty="0" err="1" smtClean="0"/>
              <a:t>poliüri</a:t>
            </a:r>
            <a:r>
              <a:rPr lang="tr-TR" sz="1200" dirty="0" smtClean="0"/>
              <a:t> yapabilecek ilaçlar</a:t>
            </a:r>
          </a:p>
          <a:p>
            <a:r>
              <a:rPr lang="tr-TR" sz="1200" dirty="0" smtClean="0"/>
              <a:t>İdrar yolu enfeksiyonları    mesane </a:t>
            </a:r>
            <a:r>
              <a:rPr lang="tr-TR" sz="1200" dirty="0" err="1" smtClean="0"/>
              <a:t>irritabilitesini</a:t>
            </a:r>
            <a:r>
              <a:rPr lang="tr-TR" sz="1200" dirty="0" smtClean="0"/>
              <a:t> artırarak </a:t>
            </a:r>
            <a:r>
              <a:rPr lang="tr-TR" sz="1200" dirty="0" err="1" smtClean="0"/>
              <a:t>inkontinansa</a:t>
            </a:r>
            <a:r>
              <a:rPr lang="tr-TR" sz="1200" dirty="0" smtClean="0"/>
              <a:t> yol açabilir.</a:t>
            </a:r>
          </a:p>
          <a:p>
            <a:r>
              <a:rPr lang="tr-TR" sz="1200" dirty="0" smtClean="0"/>
              <a:t>İdrar yollarının anatomik sorunları</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b="1" smtClean="0">
                <a:solidFill>
                  <a:srgbClr val="7030A0"/>
                </a:solidFill>
              </a:rPr>
              <a:t>-Ayrıntılı öykü, </a:t>
            </a:r>
            <a:r>
              <a:rPr lang="tr-TR" b="1" smtClean="0">
                <a:solidFill>
                  <a:srgbClr val="7030A0"/>
                </a:solidFill>
              </a:rPr>
              <a:t>FM, </a:t>
            </a:r>
            <a:r>
              <a:rPr lang="tr-TR" sz="1200" b="1" smtClean="0">
                <a:solidFill>
                  <a:srgbClr val="7030A0"/>
                </a:solidFill>
              </a:rPr>
              <a:t>gerekli durumlarda TİT, USG-</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10</a:t>
            </a:fld>
            <a:endParaRPr lang="tr-TR"/>
          </a:p>
        </p:txBody>
      </p:sp>
    </p:spTree>
    <p:extLst>
      <p:ext uri="{BB962C8B-B14F-4D97-AF65-F5344CB8AC3E}">
        <p14:creationId xmlns:p14="http://schemas.microsoft.com/office/powerpoint/2010/main" val="1901935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smtClean="0"/>
              <a:t>Aileye tuvalet eğitimi konusunda danışmanlık</a:t>
            </a:r>
          </a:p>
          <a:p>
            <a:r>
              <a:rPr lang="tr-TR" sz="1200" dirty="0" smtClean="0"/>
              <a:t>Takvim-ödül</a:t>
            </a:r>
          </a:p>
          <a:p>
            <a:r>
              <a:rPr lang="tr-TR" sz="1200" dirty="0" smtClean="0"/>
              <a:t>Yatmadan önce tuvalete gitme,  gece uyandırma (yattıktan 1,5 saat sonra )</a:t>
            </a:r>
          </a:p>
          <a:p>
            <a:r>
              <a:rPr lang="tr-TR" sz="1200" dirty="0" smtClean="0"/>
              <a:t>Alarm yöntemi</a:t>
            </a:r>
          </a:p>
          <a:p>
            <a:r>
              <a:rPr lang="tr-TR" sz="1200" dirty="0" smtClean="0"/>
              <a:t>İlaç tedavisi: </a:t>
            </a:r>
            <a:r>
              <a:rPr lang="tr-TR" sz="1200" dirty="0" err="1" smtClean="0"/>
              <a:t>imipramin</a:t>
            </a:r>
            <a:r>
              <a:rPr lang="tr-TR" sz="1200" dirty="0" smtClean="0"/>
              <a:t> (</a:t>
            </a:r>
            <a:r>
              <a:rPr lang="tr-TR" sz="1200" dirty="0" err="1" smtClean="0"/>
              <a:t>tofranil</a:t>
            </a:r>
            <a:r>
              <a:rPr lang="tr-TR" sz="1200" dirty="0" smtClean="0"/>
              <a:t>) (10-75 mg), </a:t>
            </a:r>
            <a:r>
              <a:rPr lang="tr-TR" sz="1200" dirty="0" err="1" smtClean="0"/>
              <a:t>desmopresin</a:t>
            </a:r>
            <a:r>
              <a:rPr lang="tr-TR" sz="1200" dirty="0" smtClean="0"/>
              <a:t> (</a:t>
            </a:r>
            <a:r>
              <a:rPr lang="tr-TR" sz="1200" dirty="0" err="1" smtClean="0"/>
              <a:t>minirin</a:t>
            </a:r>
            <a:r>
              <a:rPr lang="tr-TR" sz="1200" dirty="0" smtClean="0"/>
              <a:t> </a:t>
            </a:r>
            <a:r>
              <a:rPr lang="tr-TR" sz="1200" dirty="0" err="1" smtClean="0"/>
              <a:t>melt</a:t>
            </a:r>
            <a:r>
              <a:rPr lang="tr-TR" sz="1200" dirty="0" smtClean="0"/>
              <a:t> </a:t>
            </a:r>
            <a:r>
              <a:rPr lang="tr-TR" sz="1200" dirty="0" err="1" smtClean="0"/>
              <a:t>tb</a:t>
            </a:r>
            <a:r>
              <a:rPr lang="tr-TR" sz="1200" dirty="0" smtClean="0"/>
              <a:t>) (120 </a:t>
            </a:r>
            <a:r>
              <a:rPr lang="tr-TR" sz="1200" dirty="0" err="1" smtClean="0"/>
              <a:t>mcg</a:t>
            </a:r>
            <a:r>
              <a:rPr lang="tr-TR" sz="1200" dirty="0" smtClean="0"/>
              <a:t>)</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11</a:t>
            </a:fld>
            <a:endParaRPr lang="tr-TR"/>
          </a:p>
        </p:txBody>
      </p:sp>
    </p:spTree>
    <p:extLst>
      <p:ext uri="{BB962C8B-B14F-4D97-AF65-F5344CB8AC3E}">
        <p14:creationId xmlns:p14="http://schemas.microsoft.com/office/powerpoint/2010/main" val="6518566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smtClean="0"/>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16</a:t>
            </a:fld>
            <a:endParaRPr lang="tr-TR"/>
          </a:p>
        </p:txBody>
      </p:sp>
    </p:spTree>
    <p:extLst>
      <p:ext uri="{BB962C8B-B14F-4D97-AF65-F5344CB8AC3E}">
        <p14:creationId xmlns:p14="http://schemas.microsoft.com/office/powerpoint/2010/main" val="457400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28</a:t>
            </a:fld>
            <a:endParaRPr lang="tr-TR"/>
          </a:p>
        </p:txBody>
      </p:sp>
    </p:spTree>
    <p:extLst>
      <p:ext uri="{BB962C8B-B14F-4D97-AF65-F5344CB8AC3E}">
        <p14:creationId xmlns:p14="http://schemas.microsoft.com/office/powerpoint/2010/main" val="2180645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defRPr/>
            </a:pPr>
            <a:r>
              <a:rPr lang="tr-TR" sz="1200" dirty="0" err="1" smtClean="0">
                <a:latin typeface="Arial" pitchFamily="34" charset="0"/>
                <a:cs typeface="Arial" pitchFamily="34" charset="0"/>
              </a:rPr>
              <a:t>Puberte</a:t>
            </a:r>
            <a:r>
              <a:rPr lang="tr-TR" sz="1200" dirty="0" smtClean="0">
                <a:latin typeface="Arial" pitchFamily="34" charset="0"/>
                <a:cs typeface="Arial" pitchFamily="34" charset="0"/>
              </a:rPr>
              <a:t> öncesi çok nadirdir. </a:t>
            </a:r>
          </a:p>
          <a:p>
            <a:pPr algn="just">
              <a:defRPr/>
            </a:pPr>
            <a:r>
              <a:rPr lang="tr-TR" sz="1200" dirty="0" smtClean="0">
                <a:latin typeface="Arial" pitchFamily="34" charset="0"/>
                <a:cs typeface="Arial" pitchFamily="34" charset="0"/>
              </a:rPr>
              <a:t>Başlangıç piki 15-19 yaşları arasındadır.</a:t>
            </a:r>
          </a:p>
          <a:p>
            <a:pPr algn="just">
              <a:defRPr/>
            </a:pPr>
            <a:r>
              <a:rPr lang="tr-TR" sz="1200" dirty="0" smtClean="0">
                <a:latin typeface="Arial" pitchFamily="34" charset="0"/>
                <a:cs typeface="Arial" pitchFamily="34" charset="0"/>
              </a:rPr>
              <a:t>Toplum </a:t>
            </a:r>
            <a:r>
              <a:rPr lang="tr-TR" sz="1200" dirty="0" err="1" smtClean="0">
                <a:latin typeface="Arial" pitchFamily="34" charset="0"/>
                <a:cs typeface="Arial" pitchFamily="34" charset="0"/>
              </a:rPr>
              <a:t>örneklemli</a:t>
            </a:r>
            <a:r>
              <a:rPr lang="tr-TR" sz="1200" dirty="0" smtClean="0">
                <a:latin typeface="Arial" pitchFamily="34" charset="0"/>
                <a:cs typeface="Arial" pitchFamily="34" charset="0"/>
              </a:rPr>
              <a:t> bir çalışmada (14-18 yaş arası ergenlerde) sıklık %1 oranında saptanmıştır.</a:t>
            </a:r>
          </a:p>
          <a:p>
            <a:pPr algn="just">
              <a:defRPr/>
            </a:pPr>
            <a:r>
              <a:rPr lang="tr-TR" sz="1200" dirty="0" smtClean="0">
                <a:latin typeface="Arial" pitchFamily="34" charset="0"/>
                <a:cs typeface="Arial" pitchFamily="34" charset="0"/>
              </a:rPr>
              <a:t>Çocuk ve Ergenlik Başlangıçlı </a:t>
            </a:r>
            <a:r>
              <a:rPr lang="tr-TR" sz="1200" dirty="0" err="1" smtClean="0">
                <a:latin typeface="Arial" pitchFamily="34" charset="0"/>
                <a:cs typeface="Arial" pitchFamily="34" charset="0"/>
              </a:rPr>
              <a:t>Bipolar</a:t>
            </a:r>
            <a:r>
              <a:rPr lang="tr-TR" sz="1200" dirty="0" smtClean="0">
                <a:latin typeface="Arial" pitchFamily="34" charset="0"/>
                <a:cs typeface="Arial" pitchFamily="34" charset="0"/>
              </a:rPr>
              <a:t> Bozukluk (ÇEBB) </a:t>
            </a:r>
            <a:r>
              <a:rPr lang="tr-TR" sz="1200" b="1" dirty="0" smtClean="0">
                <a:latin typeface="Arial" pitchFamily="34" charset="0"/>
                <a:cs typeface="Arial" pitchFamily="34" charset="0"/>
              </a:rPr>
              <a:t>daha çok karma dönem </a:t>
            </a:r>
            <a:r>
              <a:rPr lang="tr-TR" sz="1200" dirty="0" smtClean="0">
                <a:latin typeface="Arial" pitchFamily="34" charset="0"/>
                <a:cs typeface="Arial" pitchFamily="34" charset="0"/>
              </a:rPr>
              <a:t>olarak ortaya çıkmaktadır. </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29</a:t>
            </a:fld>
            <a:endParaRPr lang="tr-TR"/>
          </a:p>
        </p:txBody>
      </p:sp>
    </p:spTree>
    <p:extLst>
      <p:ext uri="{BB962C8B-B14F-4D97-AF65-F5344CB8AC3E}">
        <p14:creationId xmlns:p14="http://schemas.microsoft.com/office/powerpoint/2010/main" val="784098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defRPr/>
            </a:pPr>
            <a:r>
              <a:rPr lang="tr-TR" sz="1200" dirty="0" err="1" smtClean="0">
                <a:latin typeface="Arial" pitchFamily="34" charset="0"/>
                <a:cs typeface="Arial" pitchFamily="34" charset="0"/>
              </a:rPr>
              <a:t>Bipolar</a:t>
            </a:r>
            <a:r>
              <a:rPr lang="tr-TR" sz="1200" dirty="0" smtClean="0">
                <a:latin typeface="Arial" pitchFamily="34" charset="0"/>
                <a:cs typeface="Arial" pitchFamily="34" charset="0"/>
              </a:rPr>
              <a:t> bozukluk olan çocuk ve ergenler erişkinlerden daha </a:t>
            </a:r>
            <a:r>
              <a:rPr lang="tr-TR" sz="1200" b="1" dirty="0" smtClean="0">
                <a:latin typeface="Arial" pitchFamily="34" charset="0"/>
                <a:cs typeface="Arial" pitchFamily="34" charset="0"/>
              </a:rPr>
              <a:t>yüksek oranda hızlı döngüler/daha fazla kutup değişimi </a:t>
            </a:r>
            <a:r>
              <a:rPr lang="tr-TR" sz="1200" dirty="0" smtClean="0">
                <a:latin typeface="Arial" pitchFamily="34" charset="0"/>
                <a:cs typeface="Arial" pitchFamily="34" charset="0"/>
              </a:rPr>
              <a:t>gösterirler.</a:t>
            </a:r>
          </a:p>
          <a:p>
            <a:pPr algn="just">
              <a:defRPr/>
            </a:pPr>
            <a:r>
              <a:rPr lang="tr-TR" sz="1200" dirty="0" err="1" smtClean="0">
                <a:latin typeface="Arial" pitchFamily="34" charset="0"/>
                <a:cs typeface="Arial" pitchFamily="34" charset="0"/>
              </a:rPr>
              <a:t>Bipolar</a:t>
            </a:r>
            <a:r>
              <a:rPr lang="tr-TR" sz="1200" dirty="0" smtClean="0">
                <a:latin typeface="Arial" pitchFamily="34" charset="0"/>
                <a:cs typeface="Arial" pitchFamily="34" charset="0"/>
              </a:rPr>
              <a:t> tip I bozukluklu çocuk ve ergenlerin, erişkinlerden daha anlamlı olarak </a:t>
            </a:r>
            <a:r>
              <a:rPr lang="tr-TR" sz="1200" dirty="0" err="1" smtClean="0">
                <a:latin typeface="Arial" pitchFamily="34" charset="0"/>
                <a:cs typeface="Arial" pitchFamily="34" charset="0"/>
              </a:rPr>
              <a:t>semptomatik</a:t>
            </a:r>
            <a:r>
              <a:rPr lang="tr-TR" sz="1200" dirty="0" smtClean="0">
                <a:latin typeface="Arial" pitchFamily="34" charset="0"/>
                <a:cs typeface="Arial" pitchFamily="34" charset="0"/>
              </a:rPr>
              <a:t> seyrettiği ve karışık </a:t>
            </a:r>
            <a:r>
              <a:rPr lang="tr-TR" sz="1200" dirty="0" err="1" smtClean="0">
                <a:latin typeface="Arial" pitchFamily="34" charset="0"/>
                <a:cs typeface="Arial" pitchFamily="34" charset="0"/>
              </a:rPr>
              <a:t>döngülenme</a:t>
            </a:r>
            <a:r>
              <a:rPr lang="tr-TR" sz="1200" dirty="0" smtClean="0">
                <a:latin typeface="Arial" pitchFamily="34" charset="0"/>
                <a:cs typeface="Arial" pitchFamily="34" charset="0"/>
              </a:rPr>
              <a:t> ve eşik altı belirtili </a:t>
            </a:r>
            <a:r>
              <a:rPr lang="tr-TR" sz="1200" dirty="0" err="1" smtClean="0">
                <a:latin typeface="Arial" pitchFamily="34" charset="0"/>
                <a:cs typeface="Arial" pitchFamily="34" charset="0"/>
              </a:rPr>
              <a:t>epizodları</a:t>
            </a:r>
            <a:r>
              <a:rPr lang="tr-TR" sz="1200" dirty="0" smtClean="0">
                <a:latin typeface="Arial" pitchFamily="34" charset="0"/>
                <a:cs typeface="Arial" pitchFamily="34" charset="0"/>
              </a:rPr>
              <a:t> taşıdığı gösterilmiştir.</a:t>
            </a:r>
          </a:p>
          <a:p>
            <a:pPr algn="just">
              <a:defRPr/>
            </a:pPr>
            <a:r>
              <a:rPr lang="tr-TR" sz="1200" dirty="0" smtClean="0">
                <a:latin typeface="Arial" pitchFamily="34" charset="0"/>
                <a:cs typeface="Arial" pitchFamily="34" charset="0"/>
              </a:rPr>
              <a:t>ÇEBB </a:t>
            </a:r>
            <a:r>
              <a:rPr lang="tr-TR" sz="1200" b="1" dirty="0" smtClean="0">
                <a:latin typeface="Arial" pitchFamily="34" charset="0"/>
                <a:cs typeface="Arial" pitchFamily="34" charset="0"/>
              </a:rPr>
              <a:t>daha sık kronik gidiş ve eş tanı oranlarında artış </a:t>
            </a:r>
            <a:r>
              <a:rPr lang="tr-TR" sz="1200" dirty="0" smtClean="0">
                <a:latin typeface="Arial" pitchFamily="34" charset="0"/>
                <a:cs typeface="Arial" pitchFamily="34" charset="0"/>
              </a:rPr>
              <a:t>ile ilişkilidir. </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30</a:t>
            </a:fld>
            <a:endParaRPr lang="tr-TR"/>
          </a:p>
        </p:txBody>
      </p:sp>
    </p:spTree>
    <p:extLst>
      <p:ext uri="{BB962C8B-B14F-4D97-AF65-F5344CB8AC3E}">
        <p14:creationId xmlns:p14="http://schemas.microsoft.com/office/powerpoint/2010/main" val="3285503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defRPr/>
            </a:pPr>
            <a:r>
              <a:rPr lang="tr-TR" dirty="0" err="1" smtClean="0">
                <a:latin typeface="Arial" pitchFamily="34" charset="0"/>
                <a:cs typeface="Arial" pitchFamily="34" charset="0"/>
              </a:rPr>
              <a:t>Manik</a:t>
            </a:r>
            <a:r>
              <a:rPr lang="tr-TR" dirty="0" smtClean="0">
                <a:latin typeface="Arial" pitchFamily="34" charset="0"/>
                <a:cs typeface="Arial" pitchFamily="34" charset="0"/>
              </a:rPr>
              <a:t> dönemde en az bir hafta süren kabarmış, taşkın ya da çabuk kızan süreğen bir </a:t>
            </a:r>
            <a:r>
              <a:rPr lang="tr-TR" dirty="0" err="1" smtClean="0">
                <a:latin typeface="Arial" pitchFamily="34" charset="0"/>
                <a:cs typeface="Arial" pitchFamily="34" charset="0"/>
              </a:rPr>
              <a:t>duygudurum</a:t>
            </a:r>
            <a:r>
              <a:rPr lang="tr-TR" dirty="0" smtClean="0">
                <a:latin typeface="Arial" pitchFamily="34" charset="0"/>
                <a:cs typeface="Arial" pitchFamily="34" charset="0"/>
              </a:rPr>
              <a:t> ve amaca yönelik etkinlikte ve içsel güçte sürekli bir artış vardır.</a:t>
            </a:r>
          </a:p>
          <a:p>
            <a:pPr algn="just">
              <a:defRPr/>
            </a:pPr>
            <a:r>
              <a:rPr lang="tr-TR" dirty="0" smtClean="0">
                <a:latin typeface="Arial" pitchFamily="34" charset="0"/>
                <a:cs typeface="Arial" pitchFamily="34" charset="0"/>
              </a:rPr>
              <a:t>Erişkinlere benzer şekilde benlik saygısında abartılı bir artış ya da büyüklük düşünceleri, uyku gereksiniminde azalma, hızlı konuşma, düşünce akışında hızlanma, </a:t>
            </a:r>
            <a:r>
              <a:rPr lang="tr-TR" dirty="0" err="1" smtClean="0">
                <a:latin typeface="Arial" pitchFamily="34" charset="0"/>
                <a:cs typeface="Arial" pitchFamily="34" charset="0"/>
              </a:rPr>
              <a:t>hiperseksüel</a:t>
            </a:r>
            <a:r>
              <a:rPr lang="tr-TR" dirty="0" smtClean="0">
                <a:latin typeface="Arial" pitchFamily="34" charset="0"/>
                <a:cs typeface="Arial" pitchFamily="34" charset="0"/>
              </a:rPr>
              <a:t> davranışlar görülür.</a:t>
            </a:r>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31</a:t>
            </a:fld>
            <a:endParaRPr lang="tr-TR"/>
          </a:p>
        </p:txBody>
      </p:sp>
    </p:spTree>
    <p:extLst>
      <p:ext uri="{BB962C8B-B14F-4D97-AF65-F5344CB8AC3E}">
        <p14:creationId xmlns:p14="http://schemas.microsoft.com/office/powerpoint/2010/main" val="1445409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latin typeface="Arial" pitchFamily="34" charset="0"/>
                <a:cs typeface="Arial" pitchFamily="34" charset="0"/>
              </a:rPr>
              <a:t>Çocuklarda </a:t>
            </a:r>
            <a:r>
              <a:rPr lang="tr-TR" dirty="0" err="1" smtClean="0">
                <a:latin typeface="Arial" pitchFamily="34" charset="0"/>
                <a:cs typeface="Arial" pitchFamily="34" charset="0"/>
              </a:rPr>
              <a:t>hiperseksüalite</a:t>
            </a:r>
            <a:r>
              <a:rPr lang="tr-TR" dirty="0" smtClean="0">
                <a:latin typeface="Arial" pitchFamily="34" charset="0"/>
                <a:cs typeface="Arial" pitchFamily="34" charset="0"/>
              </a:rPr>
              <a:t>, cinsellik içeren küfürlü konuşma, cinselliğe ilişkin söz ve davranışlar, aşırı </a:t>
            </a:r>
            <a:r>
              <a:rPr lang="tr-TR" dirty="0" err="1" smtClean="0">
                <a:latin typeface="Arial" pitchFamily="34" charset="0"/>
                <a:cs typeface="Arial" pitchFamily="34" charset="0"/>
              </a:rPr>
              <a:t>masturbasyon</a:t>
            </a:r>
            <a:r>
              <a:rPr lang="tr-TR" dirty="0" smtClean="0">
                <a:latin typeface="Arial" pitchFamily="34" charset="0"/>
                <a:cs typeface="Arial" pitchFamily="34" charset="0"/>
              </a:rPr>
              <a:t>, ergenlerde ise sık partner değiştirme şeklinde olabilir. </a:t>
            </a:r>
          </a:p>
          <a:p>
            <a:r>
              <a:rPr lang="tr-TR" dirty="0" smtClean="0">
                <a:latin typeface="Arial" pitchFamily="34" charset="0"/>
                <a:cs typeface="Arial" pitchFamily="34" charset="0"/>
              </a:rPr>
              <a:t>Yargılama, düşünce, algı, davranış bozukluğu vardır. </a:t>
            </a:r>
            <a:r>
              <a:rPr lang="tr-TR" dirty="0" err="1" smtClean="0">
                <a:latin typeface="Arial" pitchFamily="34" charset="0"/>
                <a:cs typeface="Arial" pitchFamily="34" charset="0"/>
              </a:rPr>
              <a:t>Psikotik</a:t>
            </a:r>
            <a:r>
              <a:rPr lang="tr-TR" dirty="0" smtClean="0">
                <a:latin typeface="Arial" pitchFamily="34" charset="0"/>
                <a:cs typeface="Arial" pitchFamily="34" charset="0"/>
              </a:rPr>
              <a:t> belirtiler eşlik edebilir.</a:t>
            </a:r>
          </a:p>
          <a:p>
            <a:r>
              <a:rPr lang="tr-TR" dirty="0" smtClean="0">
                <a:latin typeface="Arial" pitchFamily="34" charset="0"/>
                <a:cs typeface="Arial" pitchFamily="34" charset="0"/>
              </a:rPr>
              <a:t>Aşırı cesaret ve meydan okuma yaygındır.</a:t>
            </a:r>
          </a:p>
          <a:p>
            <a:r>
              <a:rPr lang="tr-TR" dirty="0" smtClean="0">
                <a:latin typeface="Arial" pitchFamily="34" charset="0"/>
                <a:cs typeface="Arial" pitchFamily="34" charset="0"/>
              </a:rPr>
              <a:t>Ergenlerde hızlı araba kullanma, çocuklarda ise pencereden atlayabilecekleri, çatıların üzerinden uçabilecekleri inançları olabilir.</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32</a:t>
            </a:fld>
            <a:endParaRPr lang="tr-TR"/>
          </a:p>
        </p:txBody>
      </p:sp>
    </p:spTree>
    <p:extLst>
      <p:ext uri="{BB962C8B-B14F-4D97-AF65-F5344CB8AC3E}">
        <p14:creationId xmlns:p14="http://schemas.microsoft.com/office/powerpoint/2010/main" val="623396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dirty="0" smtClean="0">
                <a:latin typeface="Arial" pitchFamily="34" charset="0"/>
                <a:cs typeface="Arial" pitchFamily="34" charset="0"/>
              </a:rPr>
              <a:t>Yıkıcı davranışlar, </a:t>
            </a:r>
            <a:r>
              <a:rPr lang="tr-TR" sz="1200" dirty="0" err="1" smtClean="0">
                <a:latin typeface="Arial" pitchFamily="34" charset="0"/>
                <a:cs typeface="Arial" pitchFamily="34" charset="0"/>
              </a:rPr>
              <a:t>dürtüsellik</a:t>
            </a:r>
            <a:r>
              <a:rPr lang="tr-TR" sz="1200" dirty="0" smtClean="0">
                <a:latin typeface="Arial" pitchFamily="34" charset="0"/>
                <a:cs typeface="Arial" pitchFamily="34" charset="0"/>
              </a:rPr>
              <a:t>, odaklanma güçlüğü, düşük engellenme eşiği de klinik görünümde belirgindir.</a:t>
            </a:r>
          </a:p>
          <a:p>
            <a:r>
              <a:rPr lang="tr-TR" sz="1200" dirty="0" err="1" smtClean="0">
                <a:latin typeface="Arial" pitchFamily="34" charset="0"/>
                <a:cs typeface="Arial" pitchFamily="34" charset="0"/>
              </a:rPr>
              <a:t>Grandiyozite</a:t>
            </a:r>
            <a:r>
              <a:rPr lang="tr-TR" sz="1200" dirty="0" smtClean="0">
                <a:latin typeface="Arial" pitchFamily="34" charset="0"/>
                <a:cs typeface="Arial" pitchFamily="34" charset="0"/>
              </a:rPr>
              <a:t>, </a:t>
            </a:r>
            <a:r>
              <a:rPr lang="tr-TR" sz="1200" dirty="0" err="1" smtClean="0">
                <a:latin typeface="Arial" pitchFamily="34" charset="0"/>
                <a:cs typeface="Arial" pitchFamily="34" charset="0"/>
              </a:rPr>
              <a:t>psikomotor</a:t>
            </a:r>
            <a:r>
              <a:rPr lang="tr-TR" sz="1200" dirty="0" smtClean="0">
                <a:latin typeface="Arial" pitchFamily="34" charset="0"/>
                <a:cs typeface="Arial" pitchFamily="34" charset="0"/>
              </a:rPr>
              <a:t> ajitasyon ve rahat, bulaşkan davranış gibi önemli </a:t>
            </a:r>
            <a:r>
              <a:rPr lang="tr-TR" sz="1200" dirty="0" err="1" smtClean="0">
                <a:latin typeface="Arial" pitchFamily="34" charset="0"/>
                <a:cs typeface="Arial" pitchFamily="34" charset="0"/>
              </a:rPr>
              <a:t>manik</a:t>
            </a:r>
            <a:r>
              <a:rPr lang="tr-TR" sz="1200" dirty="0" smtClean="0">
                <a:latin typeface="Arial" pitchFamily="34" charset="0"/>
                <a:cs typeface="Arial" pitchFamily="34" charset="0"/>
              </a:rPr>
              <a:t> belirtileri diğer yaygın çocukluk çağı özelliklerinden ayırt etmek gerekir.</a:t>
            </a:r>
          </a:p>
          <a:p>
            <a:r>
              <a:rPr lang="tr-TR" sz="1200" dirty="0" smtClean="0">
                <a:latin typeface="Arial" pitchFamily="34" charset="0"/>
                <a:cs typeface="Arial" pitchFamily="34" charset="0"/>
              </a:rPr>
              <a:t>Övünme, hayali oyun, aşırı hareketlilik ve çocuksu patavatsızlık çocuklarda görülebilen mani ile karıştırılabilecek dönem özellikleridir. </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33</a:t>
            </a:fld>
            <a:endParaRPr lang="tr-TR"/>
          </a:p>
        </p:txBody>
      </p:sp>
    </p:spTree>
    <p:extLst>
      <p:ext uri="{BB962C8B-B14F-4D97-AF65-F5344CB8AC3E}">
        <p14:creationId xmlns:p14="http://schemas.microsoft.com/office/powerpoint/2010/main" val="35398114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defRPr/>
            </a:pPr>
            <a:r>
              <a:rPr lang="tr-TR" dirty="0" smtClean="0">
                <a:latin typeface="Arial" pitchFamily="34" charset="0"/>
                <a:cs typeface="Arial" pitchFamily="34" charset="0"/>
              </a:rPr>
              <a:t>Çocukluk ve ergenlikte başlayan BB, erişkin başlangıçlı </a:t>
            </a:r>
            <a:r>
              <a:rPr lang="tr-TR" dirty="0" err="1" smtClean="0">
                <a:latin typeface="Arial" pitchFamily="34" charset="0"/>
                <a:cs typeface="Arial" pitchFamily="34" charset="0"/>
              </a:rPr>
              <a:t>BB’den</a:t>
            </a:r>
            <a:r>
              <a:rPr lang="tr-TR" dirty="0" smtClean="0">
                <a:latin typeface="Arial" pitchFamily="34" charset="0"/>
                <a:cs typeface="Arial" pitchFamily="34" charset="0"/>
              </a:rPr>
              <a:t> </a:t>
            </a:r>
            <a:r>
              <a:rPr lang="tr-TR" b="1" dirty="0" smtClean="0">
                <a:latin typeface="Arial" pitchFamily="34" charset="0"/>
                <a:cs typeface="Arial" pitchFamily="34" charset="0"/>
              </a:rPr>
              <a:t>çok daha ciddi ve kötü </a:t>
            </a:r>
            <a:r>
              <a:rPr lang="tr-TR" b="1" dirty="0" err="1" smtClean="0">
                <a:latin typeface="Arial" pitchFamily="34" charset="0"/>
                <a:cs typeface="Arial" pitchFamily="34" charset="0"/>
              </a:rPr>
              <a:t>prognozlu</a:t>
            </a:r>
            <a:r>
              <a:rPr lang="tr-TR" b="1" dirty="0" smtClean="0">
                <a:latin typeface="Arial" pitchFamily="34" charset="0"/>
                <a:cs typeface="Arial" pitchFamily="34" charset="0"/>
              </a:rPr>
              <a:t> </a:t>
            </a:r>
            <a:r>
              <a:rPr lang="tr-TR" dirty="0" smtClean="0">
                <a:latin typeface="Arial" pitchFamily="34" charset="0"/>
                <a:cs typeface="Arial" pitchFamily="34" charset="0"/>
              </a:rPr>
              <a:t>olabilmektedir.</a:t>
            </a:r>
            <a:endParaRPr lang="tr-TR" i="1" dirty="0" smtClean="0">
              <a:latin typeface="Arial" pitchFamily="34" charset="0"/>
              <a:cs typeface="Arial" pitchFamily="34" charset="0"/>
            </a:endParaRPr>
          </a:p>
          <a:p>
            <a:pPr algn="just">
              <a:defRPr/>
            </a:pPr>
            <a:endParaRPr lang="tr-TR" i="1" dirty="0" smtClean="0">
              <a:latin typeface="Arial" pitchFamily="34" charset="0"/>
              <a:cs typeface="Arial" pitchFamily="34" charset="0"/>
            </a:endParaRPr>
          </a:p>
          <a:p>
            <a:pPr algn="just">
              <a:defRPr/>
            </a:pPr>
            <a:r>
              <a:rPr lang="tr-TR" dirty="0" smtClean="0">
                <a:latin typeface="Arial" pitchFamily="34" charset="0"/>
                <a:cs typeface="Arial" pitchFamily="34" charset="0"/>
              </a:rPr>
              <a:t>Tedavide ve </a:t>
            </a:r>
            <a:r>
              <a:rPr lang="tr-TR" dirty="0" err="1" smtClean="0">
                <a:latin typeface="Arial" pitchFamily="34" charset="0"/>
                <a:cs typeface="Arial" pitchFamily="34" charset="0"/>
              </a:rPr>
              <a:t>profilakside</a:t>
            </a:r>
            <a:r>
              <a:rPr lang="tr-TR" dirty="0" smtClean="0">
                <a:latin typeface="Arial" pitchFamily="34" charset="0"/>
                <a:cs typeface="Arial" pitchFamily="34" charset="0"/>
              </a:rPr>
              <a:t>;</a:t>
            </a:r>
          </a:p>
          <a:p>
            <a:pPr marL="0" indent="0" algn="just">
              <a:buNone/>
              <a:defRPr/>
            </a:pPr>
            <a:r>
              <a:rPr lang="tr-TR" dirty="0" smtClean="0">
                <a:latin typeface="Arial" pitchFamily="34" charset="0"/>
                <a:cs typeface="Arial" pitchFamily="34" charset="0"/>
              </a:rPr>
              <a:t>	</a:t>
            </a:r>
            <a:r>
              <a:rPr lang="tr-TR" i="1" dirty="0" smtClean="0">
                <a:latin typeface="Arial" pitchFamily="34" charset="0"/>
                <a:cs typeface="Arial" pitchFamily="34" charset="0"/>
              </a:rPr>
              <a:t> </a:t>
            </a:r>
            <a:r>
              <a:rPr lang="tr-TR" dirty="0" smtClean="0">
                <a:latin typeface="Arial" pitchFamily="34" charset="0"/>
                <a:cs typeface="Arial" pitchFamily="34" charset="0"/>
              </a:rPr>
              <a:t>1. </a:t>
            </a:r>
            <a:r>
              <a:rPr lang="tr-TR" b="1" dirty="0" err="1" smtClean="0">
                <a:latin typeface="Arial" pitchFamily="34" charset="0"/>
                <a:cs typeface="Arial" pitchFamily="34" charset="0"/>
              </a:rPr>
              <a:t>Antipsikotikler</a:t>
            </a:r>
            <a:r>
              <a:rPr lang="tr-TR" dirty="0" smtClean="0">
                <a:latin typeface="Arial" pitchFamily="34" charset="0"/>
                <a:cs typeface="Arial" pitchFamily="34" charset="0"/>
              </a:rPr>
              <a:t>  (</a:t>
            </a:r>
            <a:r>
              <a:rPr lang="tr-TR" dirty="0" err="1" smtClean="0">
                <a:latin typeface="Arial" pitchFamily="34" charset="0"/>
                <a:cs typeface="Arial" pitchFamily="34" charset="0"/>
              </a:rPr>
              <a:t>özl</a:t>
            </a:r>
            <a:r>
              <a:rPr lang="tr-TR" dirty="0" smtClean="0">
                <a:latin typeface="Arial" pitchFamily="34" charset="0"/>
                <a:cs typeface="Arial" pitchFamily="34" charset="0"/>
              </a:rPr>
              <a:t>. </a:t>
            </a:r>
            <a:r>
              <a:rPr lang="tr-TR" dirty="0" err="1" smtClean="0">
                <a:latin typeface="Arial" pitchFamily="34" charset="0"/>
                <a:cs typeface="Arial" pitchFamily="34" charset="0"/>
              </a:rPr>
              <a:t>Risperidon</a:t>
            </a:r>
            <a:r>
              <a:rPr lang="tr-TR" dirty="0" smtClean="0">
                <a:latin typeface="Arial" pitchFamily="34" charset="0"/>
                <a:cs typeface="Arial" pitchFamily="34" charset="0"/>
              </a:rPr>
              <a:t>, </a:t>
            </a:r>
            <a:r>
              <a:rPr lang="tr-TR" dirty="0" err="1" smtClean="0">
                <a:latin typeface="Arial" pitchFamily="34" charset="0"/>
                <a:cs typeface="Arial" pitchFamily="34" charset="0"/>
              </a:rPr>
              <a:t>aripiprazol</a:t>
            </a:r>
            <a:r>
              <a:rPr lang="tr-TR" dirty="0" smtClean="0">
                <a:latin typeface="Arial" pitchFamily="34" charset="0"/>
                <a:cs typeface="Arial" pitchFamily="34" charset="0"/>
              </a:rPr>
              <a:t>, </a:t>
            </a:r>
            <a:r>
              <a:rPr lang="tr-TR" dirty="0" err="1" smtClean="0">
                <a:latin typeface="Arial" pitchFamily="34" charset="0"/>
                <a:cs typeface="Arial" pitchFamily="34" charset="0"/>
              </a:rPr>
              <a:t>ketiapin</a:t>
            </a:r>
            <a:r>
              <a:rPr lang="tr-TR" dirty="0" smtClean="0">
                <a:latin typeface="Arial" pitchFamily="34" charset="0"/>
                <a:cs typeface="Arial" pitchFamily="34" charset="0"/>
              </a:rPr>
              <a:t>, </a:t>
            </a:r>
            <a:r>
              <a:rPr lang="tr-TR" dirty="0" err="1" smtClean="0">
                <a:latin typeface="Arial" pitchFamily="34" charset="0"/>
                <a:cs typeface="Arial" pitchFamily="34" charset="0"/>
              </a:rPr>
              <a:t>olanzapin</a:t>
            </a:r>
            <a:r>
              <a:rPr lang="tr-TR" dirty="0" smtClean="0">
                <a:latin typeface="Arial" pitchFamily="34" charset="0"/>
                <a:cs typeface="Arial" pitchFamily="34" charset="0"/>
              </a:rPr>
              <a:t>) 	                  </a:t>
            </a:r>
          </a:p>
          <a:p>
            <a:pPr marL="0" indent="0" algn="just">
              <a:buNone/>
              <a:defRPr/>
            </a:pPr>
            <a:r>
              <a:rPr lang="tr-TR" dirty="0" smtClean="0">
                <a:latin typeface="Arial" pitchFamily="34" charset="0"/>
                <a:cs typeface="Arial" pitchFamily="34" charset="0"/>
              </a:rPr>
              <a:t>	 2. </a:t>
            </a:r>
            <a:r>
              <a:rPr lang="tr-TR" b="1" dirty="0" smtClean="0">
                <a:latin typeface="Arial" pitchFamily="34" charset="0"/>
                <a:cs typeface="Arial" pitchFamily="34" charset="0"/>
              </a:rPr>
              <a:t>lityum</a:t>
            </a:r>
            <a:r>
              <a:rPr lang="tr-TR" dirty="0" smtClean="0">
                <a:latin typeface="Arial" pitchFamily="34" charset="0"/>
                <a:cs typeface="Arial" pitchFamily="34" charset="0"/>
              </a:rPr>
              <a:t>(FDA tarafından 12-17 yaş arası BB olgularda mani tedavisinde onaylanmış ilk ilaç)</a:t>
            </a:r>
            <a:r>
              <a:rPr lang="tr-TR" b="1" dirty="0" smtClean="0">
                <a:latin typeface="Arial" pitchFamily="34" charset="0"/>
                <a:cs typeface="Arial" pitchFamily="34" charset="0"/>
              </a:rPr>
              <a:t>, </a:t>
            </a:r>
            <a:r>
              <a:rPr lang="tr-TR" b="1" dirty="0" err="1" smtClean="0">
                <a:latin typeface="Arial" pitchFamily="34" charset="0"/>
                <a:cs typeface="Arial" pitchFamily="34" charset="0"/>
              </a:rPr>
              <a:t>karbamazepin</a:t>
            </a:r>
            <a:r>
              <a:rPr lang="tr-TR" dirty="0" smtClean="0">
                <a:latin typeface="Arial" pitchFamily="34" charset="0"/>
                <a:cs typeface="Arial" pitchFamily="34" charset="0"/>
              </a:rPr>
              <a:t>, </a:t>
            </a:r>
            <a:r>
              <a:rPr lang="tr-TR" b="1" dirty="0" err="1" smtClean="0">
                <a:latin typeface="Arial" pitchFamily="34" charset="0"/>
                <a:cs typeface="Arial" pitchFamily="34" charset="0"/>
              </a:rPr>
              <a:t>valproik</a:t>
            </a:r>
            <a:r>
              <a:rPr lang="tr-TR" b="1" dirty="0" smtClean="0">
                <a:latin typeface="Arial" pitchFamily="34" charset="0"/>
                <a:cs typeface="Arial" pitchFamily="34" charset="0"/>
              </a:rPr>
              <a:t> asit</a:t>
            </a:r>
            <a:r>
              <a:rPr lang="tr-TR" dirty="0" smtClean="0">
                <a:latin typeface="Arial" pitchFamily="34" charset="0"/>
                <a:cs typeface="Arial" pitchFamily="34" charset="0"/>
              </a:rPr>
              <a:t>  kullanılır</a:t>
            </a:r>
          </a:p>
          <a:p>
            <a:pPr algn="just">
              <a:buNone/>
              <a:defRPr/>
            </a:pPr>
            <a:endParaRPr lang="tr-TR" dirty="0" smtClean="0">
              <a:latin typeface="Arial" pitchFamily="34" charset="0"/>
              <a:cs typeface="Arial" pitchFamily="34" charset="0"/>
            </a:endParaRPr>
          </a:p>
          <a:p>
            <a:pPr algn="just">
              <a:defRPr/>
            </a:pPr>
            <a:r>
              <a:rPr lang="tr-TR" dirty="0" smtClean="0">
                <a:latin typeface="Arial" pitchFamily="34" charset="0"/>
                <a:cs typeface="Arial" pitchFamily="34" charset="0"/>
              </a:rPr>
              <a:t>Yakın dönem çalışmaları ikinci kuşak AP’lerin mani/karma bulguların tedavisinde daha etkili ve lityum ve </a:t>
            </a:r>
            <a:r>
              <a:rPr lang="tr-TR" dirty="0" err="1" smtClean="0">
                <a:latin typeface="Arial" pitchFamily="34" charset="0"/>
                <a:cs typeface="Arial" pitchFamily="34" charset="0"/>
              </a:rPr>
              <a:t>antiepileptik</a:t>
            </a:r>
            <a:r>
              <a:rPr lang="tr-TR" dirty="0" smtClean="0">
                <a:latin typeface="Arial" pitchFamily="34" charset="0"/>
                <a:cs typeface="Arial" pitchFamily="34" charset="0"/>
              </a:rPr>
              <a:t> </a:t>
            </a:r>
            <a:r>
              <a:rPr lang="tr-TR" dirty="0" err="1" smtClean="0">
                <a:latin typeface="Arial" pitchFamily="34" charset="0"/>
                <a:cs typeface="Arial" pitchFamily="34" charset="0"/>
              </a:rPr>
              <a:t>duygudurum</a:t>
            </a:r>
            <a:r>
              <a:rPr lang="tr-TR" dirty="0" smtClean="0">
                <a:latin typeface="Arial" pitchFamily="34" charset="0"/>
                <a:cs typeface="Arial" pitchFamily="34" charset="0"/>
              </a:rPr>
              <a:t> düzenleyicilere oranla daha hızlı yanıt oluşturduklarını bildirmektedir.        </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34</a:t>
            </a:fld>
            <a:endParaRPr lang="tr-TR"/>
          </a:p>
        </p:txBody>
      </p:sp>
    </p:spTree>
    <p:extLst>
      <p:ext uri="{BB962C8B-B14F-4D97-AF65-F5344CB8AC3E}">
        <p14:creationId xmlns:p14="http://schemas.microsoft.com/office/powerpoint/2010/main" val="14154230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35</a:t>
            </a:fld>
            <a:endParaRPr lang="tr-TR"/>
          </a:p>
        </p:txBody>
      </p:sp>
    </p:spTree>
    <p:extLst>
      <p:ext uri="{BB962C8B-B14F-4D97-AF65-F5344CB8AC3E}">
        <p14:creationId xmlns:p14="http://schemas.microsoft.com/office/powerpoint/2010/main" val="15805790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eaLnBrk="1" hangingPunct="1">
              <a:buFont typeface="Wingdings" pitchFamily="2" charset="2"/>
              <a:buNone/>
            </a:pPr>
            <a:r>
              <a:rPr lang="tr-TR" sz="1200" dirty="0" smtClean="0">
                <a:latin typeface="Times New Roman" pitchFamily="18" charset="0"/>
              </a:rPr>
              <a:t>Yetişkinlere göre çok daha nadirdir. (yetişkinlerde % 0.1-0.15) Yetişkin </a:t>
            </a:r>
            <a:r>
              <a:rPr lang="tr-TR" sz="1200" dirty="0" err="1" smtClean="0">
                <a:latin typeface="Times New Roman" pitchFamily="18" charset="0"/>
              </a:rPr>
              <a:t>şizofreniklerin</a:t>
            </a:r>
            <a:r>
              <a:rPr lang="tr-TR" sz="1200" dirty="0" smtClean="0">
                <a:latin typeface="Times New Roman" pitchFamily="18" charset="0"/>
              </a:rPr>
              <a:t> % 3-5'inin başlama yaşı 10 yaşın altındadır. % 2.7'sinde ise başlama yaşı 10-15 yaş arasındadır. </a:t>
            </a:r>
          </a:p>
          <a:p>
            <a:pPr algn="just" eaLnBrk="1" hangingPunct="1"/>
            <a:r>
              <a:rPr lang="tr-TR" i="1" dirty="0" smtClean="0">
                <a:latin typeface="Times New Roman" pitchFamily="18" charset="0"/>
              </a:rPr>
              <a:t>Sıklığı:  </a:t>
            </a:r>
            <a:r>
              <a:rPr lang="tr-TR" sz="1200" dirty="0" smtClean="0">
                <a:latin typeface="Times New Roman" pitchFamily="18" charset="0"/>
              </a:rPr>
              <a:t>5/10 000;  E / K : 1.67 / 1; Düşük sosyoekonomik düzeyde daha fazladır. </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36</a:t>
            </a:fld>
            <a:endParaRPr lang="tr-TR"/>
          </a:p>
        </p:txBody>
      </p:sp>
    </p:spTree>
    <p:extLst>
      <p:ext uri="{BB962C8B-B14F-4D97-AF65-F5344CB8AC3E}">
        <p14:creationId xmlns:p14="http://schemas.microsoft.com/office/powerpoint/2010/main" val="9330673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dirty="0" smtClean="0">
                <a:latin typeface="Arial" pitchFamily="34" charset="0"/>
                <a:cs typeface="Arial" pitchFamily="34" charset="0"/>
              </a:rPr>
              <a:t>Bozukluk 18 yaşından önce başladığında, erken başlangıçlı şizofreni (EBŞ), 13 yaşından önce başladığında çocukluk başlangıçlı (ÇBŞ) ya da çok erken başlangıçlı şizofreni olarak tanımlanır. </a:t>
            </a:r>
          </a:p>
          <a:p>
            <a:r>
              <a:rPr lang="tr-TR" sz="1200" dirty="0" smtClean="0">
                <a:latin typeface="Arial" pitchFamily="34" charset="0"/>
                <a:cs typeface="Arial" pitchFamily="34" charset="0"/>
              </a:rPr>
              <a:t>Olguların %80’inde </a:t>
            </a:r>
            <a:r>
              <a:rPr lang="tr-TR" sz="1200" dirty="0" err="1" smtClean="0">
                <a:latin typeface="Arial" pitchFamily="34" charset="0"/>
                <a:cs typeface="Arial" pitchFamily="34" charset="0"/>
              </a:rPr>
              <a:t>psikotik</a:t>
            </a:r>
            <a:r>
              <a:rPr lang="tr-TR" sz="1200" dirty="0" smtClean="0">
                <a:latin typeface="Arial" pitchFamily="34" charset="0"/>
                <a:cs typeface="Arial" pitchFamily="34" charset="0"/>
              </a:rPr>
              <a:t> belirtiler sinsi başlar.</a:t>
            </a:r>
          </a:p>
          <a:p>
            <a:r>
              <a:rPr lang="tr-TR" sz="1200" dirty="0" err="1" smtClean="0">
                <a:latin typeface="Arial" pitchFamily="34" charset="0"/>
                <a:cs typeface="Arial" pitchFamily="34" charset="0"/>
              </a:rPr>
              <a:t>Prodromal</a:t>
            </a:r>
            <a:r>
              <a:rPr lang="tr-TR" sz="1200" dirty="0" smtClean="0">
                <a:latin typeface="Arial" pitchFamily="34" charset="0"/>
                <a:cs typeface="Arial" pitchFamily="34" charset="0"/>
              </a:rPr>
              <a:t> dönemde sosyal izolasyon, akademik zorluklar, tek ya da çoklu düşünce saplantıları, </a:t>
            </a:r>
            <a:r>
              <a:rPr lang="tr-TR" sz="1200" dirty="0" err="1" smtClean="0">
                <a:latin typeface="Arial" pitchFamily="34" charset="0"/>
                <a:cs typeface="Arial" pitchFamily="34" charset="0"/>
              </a:rPr>
              <a:t>duygudurum</a:t>
            </a:r>
            <a:r>
              <a:rPr lang="tr-TR" sz="1200" dirty="0" smtClean="0">
                <a:latin typeface="Arial" pitchFamily="34" charset="0"/>
                <a:cs typeface="Arial" pitchFamily="34" charset="0"/>
              </a:rPr>
              <a:t> belirtileri görülür.</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37</a:t>
            </a:fld>
            <a:endParaRPr lang="tr-TR"/>
          </a:p>
        </p:txBody>
      </p:sp>
    </p:spTree>
    <p:extLst>
      <p:ext uri="{BB962C8B-B14F-4D97-AF65-F5344CB8AC3E}">
        <p14:creationId xmlns:p14="http://schemas.microsoft.com/office/powerpoint/2010/main" val="3117135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dirty="0" smtClean="0">
                <a:latin typeface="Arial" pitchFamily="34" charset="0"/>
                <a:cs typeface="Arial" pitchFamily="34" charset="0"/>
              </a:rPr>
              <a:t>Erken başlangıçlı şizofrenide bir çok olgunun bilişsel gelişimde gecikme, öğrenme zorlukları, davranış güçlükleri, sosyal içe çekilme gibi </a:t>
            </a:r>
            <a:r>
              <a:rPr lang="tr-TR" sz="1200" dirty="0" err="1" smtClean="0">
                <a:latin typeface="Arial" pitchFamily="34" charset="0"/>
                <a:cs typeface="Arial" pitchFamily="34" charset="0"/>
              </a:rPr>
              <a:t>premorbid</a:t>
            </a:r>
            <a:r>
              <a:rPr lang="tr-TR" sz="1200" dirty="0" smtClean="0">
                <a:latin typeface="Arial" pitchFamily="34" charset="0"/>
                <a:cs typeface="Arial" pitchFamily="34" charset="0"/>
              </a:rPr>
              <a:t> özellikleri vardır.</a:t>
            </a:r>
          </a:p>
          <a:p>
            <a:r>
              <a:rPr lang="tr-TR" sz="1200" dirty="0" smtClean="0">
                <a:latin typeface="Arial" pitchFamily="34" charset="0"/>
                <a:cs typeface="Arial" pitchFamily="34" charset="0"/>
              </a:rPr>
              <a:t>ÇBŞ erken çocukluk döneminden itibaren belirti veren daha kronik başlangıçlı bir bozukluk iken, EBŞ ergenlerde akut ya da sinsi başlayabilir. </a:t>
            </a:r>
          </a:p>
          <a:p>
            <a:r>
              <a:rPr lang="tr-TR" sz="1200" dirty="0" smtClean="0">
                <a:latin typeface="Arial" pitchFamily="34" charset="0"/>
                <a:cs typeface="Arial" pitchFamily="34" charset="0"/>
              </a:rPr>
              <a:t>Halüsinasyon, </a:t>
            </a:r>
            <a:r>
              <a:rPr lang="tr-TR" sz="1200" dirty="0" err="1" smtClean="0">
                <a:latin typeface="Arial" pitchFamily="34" charset="0"/>
                <a:cs typeface="Arial" pitchFamily="34" charset="0"/>
              </a:rPr>
              <a:t>dezorganize</a:t>
            </a:r>
            <a:r>
              <a:rPr lang="tr-TR" sz="1200" dirty="0" smtClean="0">
                <a:latin typeface="Arial" pitchFamily="34" charset="0"/>
                <a:cs typeface="Arial" pitchFamily="34" charset="0"/>
              </a:rPr>
              <a:t> düşünce ve </a:t>
            </a:r>
            <a:r>
              <a:rPr lang="tr-TR" sz="1200" dirty="0" err="1" smtClean="0">
                <a:latin typeface="Arial" pitchFamily="34" charset="0"/>
                <a:cs typeface="Arial" pitchFamily="34" charset="0"/>
              </a:rPr>
              <a:t>afektte</a:t>
            </a:r>
            <a:r>
              <a:rPr lang="tr-TR" sz="1200" dirty="0" smtClean="0">
                <a:latin typeface="Arial" pitchFamily="34" charset="0"/>
                <a:cs typeface="Arial" pitchFamily="34" charset="0"/>
              </a:rPr>
              <a:t>  donukluk EBŞ tanılı olgularda daha sık görülürken, komplike sanrılar ve </a:t>
            </a:r>
            <a:r>
              <a:rPr lang="tr-TR" sz="1200" dirty="0" err="1" smtClean="0">
                <a:latin typeface="Arial" pitchFamily="34" charset="0"/>
                <a:cs typeface="Arial" pitchFamily="34" charset="0"/>
              </a:rPr>
              <a:t>katatoni</a:t>
            </a:r>
            <a:r>
              <a:rPr lang="tr-TR" sz="1200" dirty="0" smtClean="0">
                <a:latin typeface="Arial" pitchFamily="34" charset="0"/>
                <a:cs typeface="Arial" pitchFamily="34" charset="0"/>
              </a:rPr>
              <a:t> daha az görülür.</a:t>
            </a:r>
          </a:p>
          <a:p>
            <a:pPr algn="just" eaLnBrk="1" fontAlgn="auto" hangingPunct="1">
              <a:spcAft>
                <a:spcPts val="0"/>
              </a:spcAft>
              <a:buFont typeface="Arial" pitchFamily="34" charset="0"/>
              <a:buChar char="•"/>
              <a:defRPr/>
            </a:pPr>
            <a:endParaRPr lang="tr-TR" sz="1100" dirty="0" smtClean="0">
              <a:latin typeface="Arial" pitchFamily="34" charset="0"/>
              <a:cs typeface="Arial" pitchFamily="34" charset="0"/>
            </a:endParaRPr>
          </a:p>
          <a:p>
            <a:pPr algn="just" eaLnBrk="1" fontAlgn="auto" hangingPunct="1">
              <a:spcAft>
                <a:spcPts val="0"/>
              </a:spcAft>
              <a:buFont typeface="Arial" pitchFamily="34" charset="0"/>
              <a:buChar char="•"/>
              <a:defRPr/>
            </a:pPr>
            <a:r>
              <a:rPr lang="tr-TR" sz="1200" dirty="0" smtClean="0">
                <a:latin typeface="Arial" pitchFamily="34" charset="0"/>
                <a:cs typeface="Arial" pitchFamily="34" charset="0"/>
              </a:rPr>
              <a:t>Bir çocuğa şizofreni tanısı koyabilmek için en az 1 ay semptomlu olmak üzere 6 ay geçmesi gerekir.</a:t>
            </a:r>
          </a:p>
          <a:p>
            <a:pPr algn="just" eaLnBrk="1" fontAlgn="auto" hangingPunct="1">
              <a:spcAft>
                <a:spcPts val="0"/>
              </a:spcAft>
              <a:buFont typeface="Wingdings" pitchFamily="2" charset="2"/>
              <a:buNone/>
              <a:defRPr/>
            </a:pPr>
            <a:r>
              <a:rPr lang="tr-TR" sz="1200" dirty="0" smtClean="0">
                <a:latin typeface="Arial" pitchFamily="34" charset="0"/>
                <a:cs typeface="Arial" pitchFamily="34" charset="0"/>
              </a:rPr>
              <a:t>	- Algı bozukluğu: İşitsel ve görsel halüsinasyonlar </a:t>
            </a:r>
          </a:p>
          <a:p>
            <a:pPr algn="just" eaLnBrk="1" fontAlgn="auto" hangingPunct="1">
              <a:spcAft>
                <a:spcPts val="0"/>
              </a:spcAft>
              <a:buFont typeface="Wingdings" pitchFamily="2" charset="2"/>
              <a:buNone/>
              <a:defRPr/>
            </a:pPr>
            <a:r>
              <a:rPr lang="tr-TR" sz="1200" dirty="0" smtClean="0">
                <a:latin typeface="Arial" pitchFamily="34" charset="0"/>
                <a:cs typeface="Arial" pitchFamily="34" charset="0"/>
              </a:rPr>
              <a:t>	- Düşünce bozukluğu; içeriği ve akışı bozuktur</a:t>
            </a:r>
          </a:p>
          <a:p>
            <a:pPr algn="just" eaLnBrk="1" fontAlgn="auto" hangingPunct="1">
              <a:spcAft>
                <a:spcPts val="0"/>
              </a:spcAft>
              <a:buFont typeface="Wingdings" pitchFamily="2" charset="2"/>
              <a:buNone/>
              <a:defRPr/>
            </a:pPr>
            <a:r>
              <a:rPr lang="tr-TR" sz="1200" dirty="0" smtClean="0">
                <a:latin typeface="Arial" pitchFamily="34" charset="0"/>
                <a:cs typeface="Arial" pitchFamily="34" charset="0"/>
              </a:rPr>
              <a:t>	- Duygulanım bozukluğu; sığ, sınırlı, </a:t>
            </a:r>
            <a:r>
              <a:rPr lang="tr-TR" sz="1200" dirty="0" err="1" smtClean="0">
                <a:latin typeface="Arial" pitchFamily="34" charset="0"/>
                <a:cs typeface="Arial" pitchFamily="34" charset="0"/>
              </a:rPr>
              <a:t>künt</a:t>
            </a:r>
            <a:r>
              <a:rPr lang="tr-TR" sz="1200" dirty="0" smtClean="0">
                <a:latin typeface="Arial" pitchFamily="34" charset="0"/>
                <a:cs typeface="Arial" pitchFamily="34" charset="0"/>
              </a:rPr>
              <a:t> ve uygunsuz </a:t>
            </a:r>
            <a:r>
              <a:rPr lang="tr-TR" sz="1200" dirty="0" err="1" smtClean="0">
                <a:latin typeface="Arial" pitchFamily="34" charset="0"/>
                <a:cs typeface="Arial" pitchFamily="34" charset="0"/>
              </a:rPr>
              <a:t>affekt</a:t>
            </a:r>
            <a:endParaRPr lang="tr-TR" sz="1200" dirty="0" smtClean="0">
              <a:latin typeface="Arial" pitchFamily="34" charset="0"/>
              <a:cs typeface="Arial" pitchFamily="34" charset="0"/>
            </a:endParaRPr>
          </a:p>
          <a:p>
            <a:pPr algn="just" eaLnBrk="1" fontAlgn="auto" hangingPunct="1">
              <a:spcAft>
                <a:spcPts val="0"/>
              </a:spcAft>
              <a:buFont typeface="Wingdings" pitchFamily="2" charset="2"/>
              <a:buNone/>
              <a:defRPr/>
            </a:pPr>
            <a:r>
              <a:rPr lang="tr-TR" sz="1200" dirty="0" smtClean="0">
                <a:latin typeface="Arial" pitchFamily="34" charset="0"/>
                <a:cs typeface="Arial" pitchFamily="34" charset="0"/>
              </a:rPr>
              <a:t>	- Davranışta bozulma; en sık görülür. Yetişkine göre daha ön plandadır. Tuhaf, uygunsuz, yersiz, nedensizdir. (Tükürme, işeme, küfür etme, garip eşya toplama ya da biriktirme gibi davranışlar olur).</a:t>
            </a:r>
          </a:p>
          <a:p>
            <a:pPr algn="just" eaLnBrk="1" fontAlgn="auto" hangingPunct="1">
              <a:spcAft>
                <a:spcPts val="0"/>
              </a:spcAft>
              <a:buFont typeface="Wingdings" pitchFamily="2" charset="2"/>
              <a:buNone/>
              <a:defRPr/>
            </a:pPr>
            <a:r>
              <a:rPr lang="tr-TR" sz="1200" dirty="0" smtClean="0">
                <a:latin typeface="Arial" pitchFamily="34" charset="0"/>
                <a:cs typeface="Arial" pitchFamily="34" charset="0"/>
              </a:rPr>
              <a:t>	- İşlevsellikte bozulma</a:t>
            </a:r>
          </a:p>
          <a:p>
            <a:pPr algn="just" eaLnBrk="1" fontAlgn="auto" hangingPunct="1">
              <a:spcAft>
                <a:spcPts val="0"/>
              </a:spcAft>
              <a:buFont typeface="Arial" pitchFamily="34" charset="0"/>
              <a:buChar char="•"/>
              <a:defRPr/>
            </a:pPr>
            <a:r>
              <a:rPr lang="tr-TR" sz="1200" dirty="0" smtClean="0">
                <a:latin typeface="Arial" pitchFamily="34" charset="0"/>
                <a:cs typeface="Arial" pitchFamily="34" charset="0"/>
              </a:rPr>
              <a:t>Kendine bakımında azalma vardır.</a:t>
            </a:r>
          </a:p>
          <a:p>
            <a:endParaRPr lang="tr-TR" sz="1200" dirty="0" smtClean="0">
              <a:latin typeface="Arial" pitchFamily="34" charset="0"/>
              <a:cs typeface="Arial" pitchFamily="34" charset="0"/>
            </a:endParaRP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38</a:t>
            </a:fld>
            <a:endParaRPr lang="tr-TR"/>
          </a:p>
        </p:txBody>
      </p:sp>
    </p:spTree>
    <p:extLst>
      <p:ext uri="{BB962C8B-B14F-4D97-AF65-F5344CB8AC3E}">
        <p14:creationId xmlns:p14="http://schemas.microsoft.com/office/powerpoint/2010/main" val="1247190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609600" indent="-609600" algn="just" eaLnBrk="1" hangingPunct="1">
              <a:lnSpc>
                <a:spcPct val="90000"/>
              </a:lnSpc>
              <a:buFont typeface="Wingdings" pitchFamily="2" charset="2"/>
              <a:buChar char="Ø"/>
            </a:pPr>
            <a:r>
              <a:rPr lang="tr-TR" sz="1200" dirty="0" smtClean="0">
                <a:latin typeface="Arial" pitchFamily="34" charset="0"/>
                <a:cs typeface="Arial" pitchFamily="34" charset="0"/>
              </a:rPr>
              <a:t>İlaç tedavisi: </a:t>
            </a:r>
          </a:p>
          <a:p>
            <a:pPr marL="609600" indent="-609600" algn="just" eaLnBrk="1" hangingPunct="1">
              <a:lnSpc>
                <a:spcPct val="90000"/>
              </a:lnSpc>
              <a:buFont typeface="Wingdings" pitchFamily="2" charset="2"/>
              <a:buNone/>
            </a:pPr>
            <a:r>
              <a:rPr lang="tr-TR" sz="1200" dirty="0" err="1" smtClean="0">
                <a:latin typeface="Arial" pitchFamily="34" charset="0"/>
                <a:cs typeface="Arial" pitchFamily="34" charset="0"/>
              </a:rPr>
              <a:t>Atipik</a:t>
            </a:r>
            <a:r>
              <a:rPr lang="tr-TR" sz="1200" dirty="0" smtClean="0">
                <a:latin typeface="Arial" pitchFamily="34" charset="0"/>
                <a:cs typeface="Arial" pitchFamily="34" charset="0"/>
              </a:rPr>
              <a:t> </a:t>
            </a:r>
            <a:r>
              <a:rPr lang="tr-TR" sz="1200" dirty="0" err="1" smtClean="0">
                <a:latin typeface="Arial" pitchFamily="34" charset="0"/>
                <a:cs typeface="Arial" pitchFamily="34" charset="0"/>
              </a:rPr>
              <a:t>antipsikotikler</a:t>
            </a:r>
            <a:r>
              <a:rPr lang="tr-TR" sz="1200" dirty="0" smtClean="0">
                <a:latin typeface="Arial" pitchFamily="34" charset="0"/>
                <a:cs typeface="Arial" pitchFamily="34" charset="0"/>
              </a:rPr>
              <a:t> (</a:t>
            </a:r>
            <a:r>
              <a:rPr lang="tr-TR" sz="1200" dirty="0" err="1" smtClean="0">
                <a:latin typeface="Arial" pitchFamily="34" charset="0"/>
                <a:cs typeface="Arial" pitchFamily="34" charset="0"/>
              </a:rPr>
              <a:t>Risperidon</a:t>
            </a:r>
            <a:r>
              <a:rPr lang="tr-TR" sz="1200" dirty="0" smtClean="0">
                <a:latin typeface="Arial" pitchFamily="34" charset="0"/>
                <a:cs typeface="Arial" pitchFamily="34" charset="0"/>
              </a:rPr>
              <a:t>, </a:t>
            </a:r>
            <a:r>
              <a:rPr lang="tr-TR" sz="1200" dirty="0" err="1" smtClean="0">
                <a:latin typeface="Arial" pitchFamily="34" charset="0"/>
                <a:cs typeface="Arial" pitchFamily="34" charset="0"/>
              </a:rPr>
              <a:t>ketiapin</a:t>
            </a:r>
            <a:r>
              <a:rPr lang="tr-TR" sz="1200" dirty="0" smtClean="0">
                <a:latin typeface="Arial" pitchFamily="34" charset="0"/>
                <a:cs typeface="Arial" pitchFamily="34" charset="0"/>
              </a:rPr>
              <a:t>, </a:t>
            </a:r>
            <a:r>
              <a:rPr lang="tr-TR" sz="1200" dirty="0" err="1" smtClean="0">
                <a:latin typeface="Arial" pitchFamily="34" charset="0"/>
                <a:cs typeface="Arial" pitchFamily="34" charset="0"/>
              </a:rPr>
              <a:t>olanzapin</a:t>
            </a:r>
            <a:r>
              <a:rPr lang="tr-TR" sz="1200" dirty="0" smtClean="0">
                <a:latin typeface="Arial" pitchFamily="34" charset="0"/>
                <a:cs typeface="Arial" pitchFamily="34" charset="0"/>
              </a:rPr>
              <a:t>, </a:t>
            </a:r>
            <a:r>
              <a:rPr lang="tr-TR" sz="1200" dirty="0" err="1" smtClean="0">
                <a:latin typeface="Arial" pitchFamily="34" charset="0"/>
                <a:cs typeface="Arial" pitchFamily="34" charset="0"/>
              </a:rPr>
              <a:t>aripiprazol</a:t>
            </a:r>
            <a:r>
              <a:rPr lang="tr-TR" sz="1200" dirty="0" smtClean="0">
                <a:latin typeface="Arial" pitchFamily="34" charset="0"/>
                <a:cs typeface="Arial" pitchFamily="34" charset="0"/>
              </a:rPr>
              <a:t>…)</a:t>
            </a:r>
          </a:p>
          <a:p>
            <a:pPr marL="609600" indent="-609600" algn="just" eaLnBrk="1" hangingPunct="1">
              <a:lnSpc>
                <a:spcPct val="90000"/>
              </a:lnSpc>
              <a:buFont typeface="Wingdings" pitchFamily="2" charset="2"/>
              <a:buNone/>
            </a:pPr>
            <a:r>
              <a:rPr lang="tr-TR" sz="1200" dirty="0" smtClean="0">
                <a:latin typeface="Arial" pitchFamily="34" charset="0"/>
                <a:cs typeface="Arial" pitchFamily="34" charset="0"/>
              </a:rPr>
              <a:t>Klasik </a:t>
            </a:r>
            <a:r>
              <a:rPr lang="tr-TR" sz="1200" dirty="0" err="1" smtClean="0">
                <a:latin typeface="Arial" pitchFamily="34" charset="0"/>
                <a:cs typeface="Arial" pitchFamily="34" charset="0"/>
              </a:rPr>
              <a:t>antipsikotikler</a:t>
            </a:r>
            <a:r>
              <a:rPr lang="tr-TR" sz="1200" dirty="0" smtClean="0">
                <a:latin typeface="Arial" pitchFamily="34" charset="0"/>
                <a:cs typeface="Arial" pitchFamily="34" charset="0"/>
              </a:rPr>
              <a:t> (</a:t>
            </a:r>
            <a:r>
              <a:rPr lang="tr-TR" sz="1200" dirty="0" err="1" smtClean="0">
                <a:latin typeface="Arial" pitchFamily="34" charset="0"/>
                <a:cs typeface="Arial" pitchFamily="34" charset="0"/>
              </a:rPr>
              <a:t>tiyoridazin</a:t>
            </a:r>
            <a:r>
              <a:rPr lang="tr-TR" sz="1200" dirty="0" smtClean="0">
                <a:latin typeface="Arial" pitchFamily="34" charset="0"/>
                <a:cs typeface="Arial" pitchFamily="34" charset="0"/>
              </a:rPr>
              <a:t> ve </a:t>
            </a:r>
            <a:r>
              <a:rPr lang="tr-TR" sz="1200" dirty="0" err="1" smtClean="0">
                <a:latin typeface="Arial" pitchFamily="34" charset="0"/>
                <a:cs typeface="Arial" pitchFamily="34" charset="0"/>
              </a:rPr>
              <a:t>klorpromazin</a:t>
            </a:r>
            <a:r>
              <a:rPr lang="tr-TR" sz="1200" dirty="0" smtClean="0">
                <a:latin typeface="Arial" pitchFamily="34" charset="0"/>
                <a:cs typeface="Arial" pitchFamily="34" charset="0"/>
              </a:rPr>
              <a:t> (200 mg/</a:t>
            </a:r>
            <a:r>
              <a:rPr lang="tr-TR" sz="1200" dirty="0" err="1" smtClean="0">
                <a:latin typeface="Arial" pitchFamily="34" charset="0"/>
                <a:cs typeface="Arial" pitchFamily="34" charset="0"/>
              </a:rPr>
              <a:t>gün'ü</a:t>
            </a:r>
            <a:r>
              <a:rPr lang="tr-TR" sz="1200" dirty="0" smtClean="0">
                <a:latin typeface="Arial" pitchFamily="34" charset="0"/>
                <a:cs typeface="Arial" pitchFamily="34" charset="0"/>
              </a:rPr>
              <a:t> geçmez) </a:t>
            </a:r>
            <a:r>
              <a:rPr lang="tr-TR" sz="1200" dirty="0" err="1" smtClean="0">
                <a:latin typeface="Arial" pitchFamily="34" charset="0"/>
                <a:cs typeface="Arial" pitchFamily="34" charset="0"/>
              </a:rPr>
              <a:t>haloperidol</a:t>
            </a:r>
            <a:r>
              <a:rPr lang="tr-TR" sz="1200" dirty="0" smtClean="0">
                <a:latin typeface="Arial" pitchFamily="34" charset="0"/>
                <a:cs typeface="Arial" pitchFamily="34" charset="0"/>
              </a:rPr>
              <a:t> (15-20 mg/</a:t>
            </a:r>
            <a:r>
              <a:rPr lang="tr-TR" sz="1200" dirty="0" err="1" smtClean="0">
                <a:latin typeface="Arial" pitchFamily="34" charset="0"/>
                <a:cs typeface="Arial" pitchFamily="34" charset="0"/>
              </a:rPr>
              <a:t>gün'ü</a:t>
            </a:r>
            <a:r>
              <a:rPr lang="tr-TR" sz="1200" dirty="0" smtClean="0">
                <a:latin typeface="Arial" pitchFamily="34" charset="0"/>
                <a:cs typeface="Arial" pitchFamily="34" charset="0"/>
              </a:rPr>
              <a:t> geçmez)</a:t>
            </a:r>
          </a:p>
          <a:p>
            <a:pPr marL="609600" indent="-609600" algn="just" eaLnBrk="1" hangingPunct="1">
              <a:lnSpc>
                <a:spcPct val="90000"/>
              </a:lnSpc>
              <a:buFont typeface="Wingdings" pitchFamily="2" charset="2"/>
              <a:buNone/>
            </a:pPr>
            <a:r>
              <a:rPr lang="tr-TR" sz="1200" dirty="0" smtClean="0">
                <a:latin typeface="Arial" pitchFamily="34" charset="0"/>
                <a:cs typeface="Arial" pitchFamily="34" charset="0"/>
              </a:rPr>
              <a:t>	İlaç uzun süre kullanılmaz bir süre ara verilir. İyileşme başlar başlamaz azaltılır ve daha sonra kesilir.</a:t>
            </a:r>
          </a:p>
          <a:p>
            <a:pPr marL="609600" indent="-609600" algn="just" eaLnBrk="1" hangingPunct="1">
              <a:lnSpc>
                <a:spcPct val="90000"/>
              </a:lnSpc>
              <a:buFont typeface="Wingdings" pitchFamily="2" charset="2"/>
              <a:buChar char="Ø"/>
            </a:pPr>
            <a:r>
              <a:rPr lang="tr-TR" sz="1200" dirty="0" smtClean="0">
                <a:latin typeface="Arial" pitchFamily="34" charset="0"/>
                <a:cs typeface="Arial" pitchFamily="34" charset="0"/>
              </a:rPr>
              <a:t> Okul aile işbirliği</a:t>
            </a:r>
          </a:p>
          <a:p>
            <a:pPr marL="609600" indent="-609600" algn="just" eaLnBrk="1" hangingPunct="1">
              <a:lnSpc>
                <a:spcPct val="90000"/>
              </a:lnSpc>
              <a:buFont typeface="Wingdings" pitchFamily="2" charset="2"/>
              <a:buChar char="Ø"/>
            </a:pPr>
            <a:r>
              <a:rPr lang="tr-TR" sz="1200" dirty="0" smtClean="0">
                <a:latin typeface="Arial" pitchFamily="34" charset="0"/>
                <a:cs typeface="Arial" pitchFamily="34" charset="0"/>
              </a:rPr>
              <a:t>Destekleyici tedavi </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39</a:t>
            </a:fld>
            <a:endParaRPr lang="tr-TR"/>
          </a:p>
        </p:txBody>
      </p:sp>
    </p:spTree>
    <p:extLst>
      <p:ext uri="{BB962C8B-B14F-4D97-AF65-F5344CB8AC3E}">
        <p14:creationId xmlns:p14="http://schemas.microsoft.com/office/powerpoint/2010/main" val="26589676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eaLnBrk="1" hangingPunct="1">
              <a:lnSpc>
                <a:spcPct val="90000"/>
              </a:lnSpc>
              <a:buFont typeface="Wingdings" pitchFamily="2" charset="2"/>
              <a:buNone/>
            </a:pPr>
            <a:r>
              <a:rPr lang="tr-TR" dirty="0" smtClean="0">
                <a:latin typeface="Arial" pitchFamily="34" charset="0"/>
                <a:cs typeface="Arial" pitchFamily="34" charset="0"/>
              </a:rPr>
              <a:t>Görülme sıklığı nedenlerine (etiyolojiye) bağlıdır. </a:t>
            </a:r>
          </a:p>
          <a:p>
            <a:pPr algn="just" eaLnBrk="1" hangingPunct="1">
              <a:lnSpc>
                <a:spcPct val="90000"/>
              </a:lnSpc>
            </a:pPr>
            <a:r>
              <a:rPr lang="tr-TR" i="1" dirty="0" smtClean="0">
                <a:latin typeface="Arial" pitchFamily="34" charset="0"/>
                <a:cs typeface="Arial" pitchFamily="34" charset="0"/>
              </a:rPr>
              <a:t>Etiyoloji: 	</a:t>
            </a:r>
          </a:p>
          <a:p>
            <a:pPr algn="just" eaLnBrk="1" hangingPunct="1">
              <a:lnSpc>
                <a:spcPct val="90000"/>
              </a:lnSpc>
            </a:pPr>
            <a:r>
              <a:rPr lang="tr-TR" dirty="0" smtClean="0">
                <a:latin typeface="Arial" pitchFamily="34" charset="0"/>
                <a:cs typeface="Arial" pitchFamily="34" charset="0"/>
              </a:rPr>
              <a:t>Enfeksiyonlar  (</a:t>
            </a:r>
            <a:r>
              <a:rPr lang="tr-TR" dirty="0" err="1" smtClean="0">
                <a:latin typeface="Arial" pitchFamily="34" charset="0"/>
                <a:cs typeface="Arial" pitchFamily="34" charset="0"/>
              </a:rPr>
              <a:t>ensefalitler</a:t>
            </a:r>
            <a:r>
              <a:rPr lang="tr-TR" dirty="0" smtClean="0">
                <a:latin typeface="Arial" pitchFamily="34" charset="0"/>
                <a:cs typeface="Arial" pitchFamily="34" charset="0"/>
              </a:rPr>
              <a:t>)</a:t>
            </a:r>
          </a:p>
          <a:p>
            <a:pPr algn="just" eaLnBrk="1" hangingPunct="1">
              <a:lnSpc>
                <a:spcPct val="90000"/>
              </a:lnSpc>
            </a:pPr>
            <a:r>
              <a:rPr lang="tr-TR" dirty="0" smtClean="0">
                <a:latin typeface="Arial" pitchFamily="34" charset="0"/>
                <a:cs typeface="Arial" pitchFamily="34" charset="0"/>
              </a:rPr>
              <a:t>Travma			</a:t>
            </a:r>
          </a:p>
          <a:p>
            <a:pPr algn="just" eaLnBrk="1" hangingPunct="1">
              <a:lnSpc>
                <a:spcPct val="90000"/>
              </a:lnSpc>
            </a:pPr>
            <a:r>
              <a:rPr lang="tr-TR" dirty="0" smtClean="0">
                <a:latin typeface="Arial" pitchFamily="34" charset="0"/>
                <a:cs typeface="Arial" pitchFamily="34" charset="0"/>
              </a:rPr>
              <a:t>Epilepsi</a:t>
            </a:r>
          </a:p>
          <a:p>
            <a:pPr algn="just" eaLnBrk="1" hangingPunct="1">
              <a:lnSpc>
                <a:spcPct val="90000"/>
              </a:lnSpc>
            </a:pPr>
            <a:r>
              <a:rPr lang="tr-TR" dirty="0" smtClean="0">
                <a:latin typeface="Arial" pitchFamily="34" charset="0"/>
                <a:cs typeface="Arial" pitchFamily="34" charset="0"/>
              </a:rPr>
              <a:t>Zehirlenmeler</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41</a:t>
            </a:fld>
            <a:endParaRPr lang="tr-TR"/>
          </a:p>
        </p:txBody>
      </p:sp>
    </p:spTree>
    <p:extLst>
      <p:ext uri="{BB962C8B-B14F-4D97-AF65-F5344CB8AC3E}">
        <p14:creationId xmlns:p14="http://schemas.microsoft.com/office/powerpoint/2010/main" val="35221890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39D105BD-8241-4FC3-A19B-93DBC45FB3B1}" type="slidenum">
              <a:rPr lang="tr-TR" smtClean="0"/>
              <a:t>43</a:t>
            </a:fld>
            <a:endParaRPr lang="tr-TR"/>
          </a:p>
        </p:txBody>
      </p:sp>
    </p:spTree>
    <p:extLst>
      <p:ext uri="{BB962C8B-B14F-4D97-AF65-F5344CB8AC3E}">
        <p14:creationId xmlns:p14="http://schemas.microsoft.com/office/powerpoint/2010/main" val="2480369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eaLnBrk="1" hangingPunct="1">
              <a:buFont typeface="Wingdings" pitchFamily="2" charset="2"/>
              <a:buNone/>
            </a:pPr>
            <a:r>
              <a:rPr lang="tr-TR" sz="1200" i="1" dirty="0" smtClean="0">
                <a:latin typeface="Times New Roman" pitchFamily="18" charset="0"/>
              </a:rPr>
              <a:t>Belirtiler: </a:t>
            </a:r>
            <a:r>
              <a:rPr lang="tr-TR" sz="1200" dirty="0" smtClean="0">
                <a:latin typeface="Times New Roman" pitchFamily="18" charset="0"/>
              </a:rPr>
              <a:t>Temel belirti bilinç bozukluğudur. Oryantasyon ve </a:t>
            </a:r>
            <a:r>
              <a:rPr lang="tr-TR" sz="1200" dirty="0" err="1" smtClean="0">
                <a:latin typeface="Times New Roman" pitchFamily="18" charset="0"/>
              </a:rPr>
              <a:t>kooperasyon</a:t>
            </a:r>
            <a:r>
              <a:rPr lang="tr-TR" sz="1200" dirty="0" smtClean="0">
                <a:latin typeface="Times New Roman" pitchFamily="18" charset="0"/>
              </a:rPr>
              <a:t> bozuktur. Algılamada; görsel, tat, dokunma halüsinasyonları belirgindir. Hezeyan pek yoktur. Çocuk saçma sapan konuşur. Kopuk anlamı olmayan sayıklamaları vardır. Davranışlarında bozulmalar vardır. Bunların farkında değildir. Sallanma, vücut döndürme, el ve kol çırpma hareketleri vardır. </a:t>
            </a:r>
          </a:p>
          <a:p>
            <a:pPr algn="just" eaLnBrk="1" hangingPunct="1"/>
            <a:r>
              <a:rPr lang="tr-TR" sz="1200" i="1" dirty="0" smtClean="0">
                <a:latin typeface="Times New Roman" pitchFamily="18" charset="0"/>
              </a:rPr>
              <a:t>Tedavi: 	</a:t>
            </a:r>
            <a:r>
              <a:rPr lang="tr-TR" sz="1200" dirty="0" smtClean="0">
                <a:latin typeface="Times New Roman" pitchFamily="18" charset="0"/>
              </a:rPr>
              <a:t>1. Etiyolojiye yöneliktir. </a:t>
            </a:r>
          </a:p>
          <a:p>
            <a:pPr algn="just" eaLnBrk="1" hangingPunct="1">
              <a:buFont typeface="Wingdings" pitchFamily="2" charset="2"/>
              <a:buNone/>
            </a:pPr>
            <a:r>
              <a:rPr lang="tr-TR" sz="1200" dirty="0" smtClean="0">
                <a:latin typeface="Times New Roman" pitchFamily="18" charset="0"/>
              </a:rPr>
              <a:t>			2. </a:t>
            </a:r>
            <a:r>
              <a:rPr lang="tr-TR" sz="1200" dirty="0" err="1" smtClean="0">
                <a:latin typeface="Times New Roman" pitchFamily="18" charset="0"/>
              </a:rPr>
              <a:t>Psikotik</a:t>
            </a:r>
            <a:r>
              <a:rPr lang="tr-TR" sz="1200" dirty="0" smtClean="0">
                <a:latin typeface="Times New Roman" pitchFamily="18" charset="0"/>
              </a:rPr>
              <a:t> belirtiler için </a:t>
            </a:r>
            <a:r>
              <a:rPr lang="tr-TR" sz="1200" dirty="0" err="1" smtClean="0">
                <a:latin typeface="Times New Roman" pitchFamily="18" charset="0"/>
              </a:rPr>
              <a:t>haloperidol</a:t>
            </a:r>
            <a:r>
              <a:rPr lang="tr-TR" sz="1200" dirty="0" smtClean="0">
                <a:latin typeface="Times New Roman" pitchFamily="18" charset="0"/>
              </a:rPr>
              <a:t> düşük dozda verilir. </a:t>
            </a:r>
            <a:r>
              <a:rPr lang="tr-TR" sz="1200" dirty="0" err="1" smtClean="0">
                <a:latin typeface="Times New Roman" pitchFamily="18" charset="0"/>
              </a:rPr>
              <a:t>Klorpromazin</a:t>
            </a:r>
            <a:r>
              <a:rPr lang="tr-TR" sz="1200" dirty="0" smtClean="0">
                <a:latin typeface="Times New Roman" pitchFamily="18" charset="0"/>
              </a:rPr>
              <a:t> bilinç bozukluğu olan hastalarda </a:t>
            </a:r>
            <a:r>
              <a:rPr lang="tr-TR" sz="1200" dirty="0" err="1" smtClean="0">
                <a:latin typeface="Times New Roman" pitchFamily="18" charset="0"/>
              </a:rPr>
              <a:t>kontrendikedir</a:t>
            </a:r>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45</a:t>
            </a:fld>
            <a:endParaRPr lang="tr-TR"/>
          </a:p>
        </p:txBody>
      </p:sp>
    </p:spTree>
    <p:extLst>
      <p:ext uri="{BB962C8B-B14F-4D97-AF65-F5344CB8AC3E}">
        <p14:creationId xmlns:p14="http://schemas.microsoft.com/office/powerpoint/2010/main" val="11611823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r>
              <a:rPr lang="tr-TR" altLang="tr-TR" dirty="0" smtClean="0"/>
              <a:t>İletişim bozuklukları kapsamına dil, konuşma ve sözel/sözel olmayan iletişim alanında yaşanan eksiklikler yer alır. </a:t>
            </a:r>
          </a:p>
          <a:p>
            <a:pPr eaLnBrk="1" hangingPunct="1"/>
            <a:r>
              <a:rPr lang="tr-TR" altLang="tr-TR" dirty="0" smtClean="0"/>
              <a:t>DSM 5’de iletişim bozuklukları </a:t>
            </a:r>
            <a:r>
              <a:rPr lang="tr-TR" altLang="tr-TR" dirty="0" err="1" smtClean="0"/>
              <a:t>Nörogelişimsel</a:t>
            </a:r>
            <a:r>
              <a:rPr lang="tr-TR" altLang="tr-TR" dirty="0" smtClean="0"/>
              <a:t> Bozukluklar ana başlığı altına alınmıştır</a:t>
            </a:r>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46</a:t>
            </a:fld>
            <a:endParaRPr lang="tr-TR"/>
          </a:p>
        </p:txBody>
      </p:sp>
    </p:spTree>
    <p:extLst>
      <p:ext uri="{BB962C8B-B14F-4D97-AF65-F5344CB8AC3E}">
        <p14:creationId xmlns:p14="http://schemas.microsoft.com/office/powerpoint/2010/main" val="31837509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lnSpc>
                <a:spcPct val="90000"/>
              </a:lnSpc>
            </a:pPr>
            <a:r>
              <a:rPr lang="tr-TR" altLang="tr-TR" dirty="0" smtClean="0"/>
              <a:t>Dil Bozukluğu, </a:t>
            </a:r>
          </a:p>
          <a:p>
            <a:pPr eaLnBrk="1" hangingPunct="1">
              <a:lnSpc>
                <a:spcPct val="90000"/>
              </a:lnSpc>
            </a:pPr>
            <a:r>
              <a:rPr lang="tr-TR" altLang="tr-TR" dirty="0" smtClean="0"/>
              <a:t>Konuşma Ses Bozukluğu, </a:t>
            </a:r>
          </a:p>
          <a:p>
            <a:pPr eaLnBrk="1" hangingPunct="1">
              <a:lnSpc>
                <a:spcPct val="90000"/>
              </a:lnSpc>
            </a:pPr>
            <a:r>
              <a:rPr lang="tr-TR" altLang="tr-TR" dirty="0" smtClean="0"/>
              <a:t>Çocukluk Başlangıçlı Akıcı Konuşma Bozukluğu (Kekeleme), </a:t>
            </a:r>
          </a:p>
          <a:p>
            <a:pPr eaLnBrk="1" hangingPunct="1">
              <a:lnSpc>
                <a:spcPct val="90000"/>
              </a:lnSpc>
            </a:pPr>
            <a:r>
              <a:rPr lang="tr-TR" altLang="tr-TR" dirty="0" smtClean="0"/>
              <a:t>Sosyal (Pragmatik) İletişim Bozukluğu</a:t>
            </a:r>
          </a:p>
          <a:p>
            <a:pPr eaLnBrk="1" hangingPunct="1">
              <a:lnSpc>
                <a:spcPct val="90000"/>
              </a:lnSpc>
            </a:pPr>
            <a:r>
              <a:rPr lang="tr-TR" altLang="tr-TR" dirty="0" smtClean="0"/>
              <a:t>Belirlenmemiş İletişim Bozukluğu yer almaktadır</a:t>
            </a:r>
          </a:p>
        </p:txBody>
      </p:sp>
      <p:sp>
        <p:nvSpPr>
          <p:cNvPr id="4" name="Slayt Numarası Yer Tutucusu 3"/>
          <p:cNvSpPr>
            <a:spLocks noGrp="1"/>
          </p:cNvSpPr>
          <p:nvPr>
            <p:ph type="sldNum" sz="quarter" idx="10"/>
          </p:nvPr>
        </p:nvSpPr>
        <p:spPr/>
        <p:txBody>
          <a:bodyPr/>
          <a:lstStyle/>
          <a:p>
            <a:fld id="{39D105BD-8241-4FC3-A19B-93DBC45FB3B1}" type="slidenum">
              <a:rPr lang="tr-TR" smtClean="0"/>
              <a:t>47</a:t>
            </a:fld>
            <a:endParaRPr lang="tr-TR"/>
          </a:p>
        </p:txBody>
      </p:sp>
    </p:spTree>
    <p:extLst>
      <p:ext uri="{BB962C8B-B14F-4D97-AF65-F5344CB8AC3E}">
        <p14:creationId xmlns:p14="http://schemas.microsoft.com/office/powerpoint/2010/main" val="13573412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lnSpc>
                <a:spcPct val="90000"/>
              </a:lnSpc>
            </a:pPr>
            <a:r>
              <a:rPr lang="tr-TR" altLang="tr-TR" sz="1200" dirty="0" smtClean="0"/>
              <a:t>Bu çocuklarda dil gelişiminde gecikme olur. Sözcük sayıları, cümle yapıları yaşından beklenenden geridedir. İlk sözcükleri çıkarmaları </a:t>
            </a:r>
            <a:r>
              <a:rPr lang="tr-TR" altLang="tr-TR" sz="1200" dirty="0" smtClean="0">
                <a:solidFill>
                  <a:schemeClr val="bg2"/>
                </a:solidFill>
              </a:rPr>
              <a:t>2 yaş sonuna kadar</a:t>
            </a:r>
            <a:r>
              <a:rPr lang="tr-TR" altLang="tr-TR" sz="1200" dirty="0" smtClean="0"/>
              <a:t> </a:t>
            </a:r>
            <a:r>
              <a:rPr lang="tr-TR" altLang="tr-TR" sz="1200" dirty="0" err="1" smtClean="0"/>
              <a:t>gecikebilir.Belirtiler</a:t>
            </a:r>
            <a:r>
              <a:rPr lang="tr-TR" altLang="tr-TR" sz="1200" dirty="0" smtClean="0"/>
              <a:t> erken gelişimsel dönemde ortaya çıkar ancak hafif olguların normalden ayırt edilmeleri </a:t>
            </a:r>
            <a:r>
              <a:rPr lang="tr-TR" altLang="tr-TR" sz="1200" dirty="0" smtClean="0">
                <a:solidFill>
                  <a:schemeClr val="bg2"/>
                </a:solidFill>
              </a:rPr>
              <a:t>4 yaşı</a:t>
            </a:r>
            <a:r>
              <a:rPr lang="tr-TR" altLang="tr-TR" sz="1200" dirty="0" smtClean="0"/>
              <a:t> bulabilir. </a:t>
            </a:r>
          </a:p>
          <a:p>
            <a:pPr eaLnBrk="1" hangingPunct="1">
              <a:lnSpc>
                <a:spcPct val="90000"/>
              </a:lnSpc>
            </a:pPr>
            <a:r>
              <a:rPr lang="tr-TR" altLang="tr-TR" sz="1200" b="1" dirty="0" smtClean="0"/>
              <a:t>Sıklık: </a:t>
            </a:r>
            <a:r>
              <a:rPr lang="tr-TR" altLang="tr-TR" sz="1200" dirty="0" smtClean="0"/>
              <a:t>Erkeklerde kızlara oranla daha yüksek orandadır. 4 yaşında belirginleşir. Dil bozukluğunun çocukların %3'ünde görüldüğü tahmin edilmektedir. Aile öykülerinde dil bozukluğu görülme olasılığı yüksektir. </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48</a:t>
            </a:fld>
            <a:endParaRPr lang="tr-TR"/>
          </a:p>
        </p:txBody>
      </p:sp>
    </p:spTree>
    <p:extLst>
      <p:ext uri="{BB962C8B-B14F-4D97-AF65-F5344CB8AC3E}">
        <p14:creationId xmlns:p14="http://schemas.microsoft.com/office/powerpoint/2010/main" val="5774273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lnSpc>
                <a:spcPct val="80000"/>
              </a:lnSpc>
            </a:pPr>
            <a:r>
              <a:rPr lang="tr-TR" altLang="tr-TR" sz="1200" b="1" dirty="0" smtClean="0"/>
              <a:t>Belirti ve bulgular: </a:t>
            </a:r>
            <a:r>
              <a:rPr lang="tr-TR" altLang="tr-TR" sz="1200" dirty="0" smtClean="0"/>
              <a:t>Bu çocuklarda sözel anlatım ve dili anlama gelişimi beklenenden daha yavaştır. Yeni kelimelerin öğrenilmesi ve kullanılmasında gecikme olur. Sözcük sayıları yaşıtlarından azdır. Sözel anlatımda kelime çeşitliliği sınırlı ve cümle yapıları daha basittir. Dil gelişimi hem alıcı hem de ifade edici dil açısından bozuktur. </a:t>
            </a:r>
          </a:p>
          <a:p>
            <a:pPr eaLnBrk="1" hangingPunct="1">
              <a:lnSpc>
                <a:spcPct val="80000"/>
              </a:lnSpc>
            </a:pPr>
            <a:endParaRPr lang="tr-TR" altLang="tr-TR" sz="1200" dirty="0" smtClean="0"/>
          </a:p>
          <a:p>
            <a:pPr eaLnBrk="1" hangingPunct="1">
              <a:lnSpc>
                <a:spcPct val="80000"/>
              </a:lnSpc>
            </a:pPr>
            <a:r>
              <a:rPr lang="tr-TR" altLang="tr-TR" sz="1200" b="1" dirty="0" smtClean="0"/>
              <a:t>Ayırıcı tanı: </a:t>
            </a:r>
            <a:r>
              <a:rPr lang="tr-TR" altLang="tr-TR" sz="1200" dirty="0" smtClean="0">
                <a:solidFill>
                  <a:srgbClr val="9966FF"/>
                </a:solidFill>
              </a:rPr>
              <a:t>Otizm spektrum bozukluğu, işitme kaybı ve diğer duyusal bozukluklar, zihinsel yetersizlik</a:t>
            </a:r>
            <a:r>
              <a:rPr lang="tr-TR" altLang="tr-TR" sz="1200" dirty="0" smtClean="0"/>
              <a:t> ve  </a:t>
            </a:r>
            <a:r>
              <a:rPr lang="tr-TR" altLang="tr-TR" sz="1200" dirty="0" smtClean="0">
                <a:solidFill>
                  <a:srgbClr val="9966FF"/>
                </a:solidFill>
              </a:rPr>
              <a:t>epilepsi ile birlikte </a:t>
            </a:r>
            <a:r>
              <a:rPr lang="tr-TR" altLang="tr-TR" sz="1200" dirty="0" err="1" smtClean="0">
                <a:solidFill>
                  <a:srgbClr val="9966FF"/>
                </a:solidFill>
              </a:rPr>
              <a:t>edinsel</a:t>
            </a:r>
            <a:r>
              <a:rPr lang="tr-TR" altLang="tr-TR" sz="1200" dirty="0" smtClean="0">
                <a:solidFill>
                  <a:srgbClr val="9966FF"/>
                </a:solidFill>
              </a:rPr>
              <a:t> afazi</a:t>
            </a:r>
            <a:r>
              <a:rPr lang="tr-TR" altLang="tr-TR" sz="1200" dirty="0" smtClean="0"/>
              <a:t> (</a:t>
            </a:r>
            <a:r>
              <a:rPr lang="tr-TR" altLang="tr-TR" sz="1200" dirty="0" err="1" smtClean="0"/>
              <a:t>Landau-Kleffner</a:t>
            </a:r>
            <a:r>
              <a:rPr lang="tr-TR" altLang="tr-TR" sz="1200" dirty="0" smtClean="0"/>
              <a:t> sendromu) gibi nörolojik bozukluklarla  ayırıcı tanısı yapılmalıdır. </a:t>
            </a:r>
          </a:p>
          <a:p>
            <a:pPr eaLnBrk="1" hangingPunct="1">
              <a:lnSpc>
                <a:spcPct val="80000"/>
              </a:lnSpc>
            </a:pPr>
            <a:endParaRPr lang="tr-TR" altLang="tr-TR" sz="1200" dirty="0" smtClean="0"/>
          </a:p>
          <a:p>
            <a:pPr eaLnBrk="1" hangingPunct="1">
              <a:lnSpc>
                <a:spcPct val="80000"/>
              </a:lnSpc>
            </a:pPr>
            <a:r>
              <a:rPr lang="tr-TR" altLang="tr-TR" sz="1200" b="1" dirty="0" smtClean="0"/>
              <a:t>Seyir ve sonlanım: </a:t>
            </a:r>
            <a:r>
              <a:rPr lang="tr-TR" altLang="tr-TR" sz="1200" dirty="0" smtClean="0"/>
              <a:t>Genellikle 3 yaş civarında tanınır, yaklaşık yarısında yaşla birlikte bozukluk kaybolur gibi görünmektedir.</a:t>
            </a:r>
          </a:p>
          <a:p>
            <a:pPr eaLnBrk="1" hangingPunct="1">
              <a:lnSpc>
                <a:spcPct val="80000"/>
              </a:lnSpc>
            </a:pPr>
            <a:endParaRPr lang="tr-TR" altLang="tr-TR" sz="1200" dirty="0" smtClean="0"/>
          </a:p>
          <a:p>
            <a:pPr eaLnBrk="1" hangingPunct="1">
              <a:lnSpc>
                <a:spcPct val="80000"/>
              </a:lnSpc>
            </a:pPr>
            <a:r>
              <a:rPr lang="tr-TR" altLang="tr-TR" sz="1200" b="1" dirty="0" smtClean="0"/>
              <a:t>Tedavi: </a:t>
            </a:r>
            <a:r>
              <a:rPr lang="tr-TR" altLang="tr-TR" sz="1200" dirty="0" smtClean="0"/>
              <a:t>İletişim bozukluklarının tedavisinde bozukluğun konuşma ya da dile mi özel olduğu yoksa başka bir hastalığın belirtisi mi olduğunun öncelikle saptanması gerekir. Bu nedenle ayırıcı tanı önem taşır. İletişim bozukluğu işitme kaybı, zihinsel yetersizlik ve otizmin bir belirtisi olabilir. </a:t>
            </a:r>
          </a:p>
          <a:p>
            <a:pPr eaLnBrk="1" hangingPunct="1">
              <a:lnSpc>
                <a:spcPct val="80000"/>
              </a:lnSpc>
            </a:pPr>
            <a:r>
              <a:rPr lang="tr-TR" altLang="tr-TR" sz="1200" dirty="0" smtClean="0"/>
              <a:t>Okul öncesi dönemde kreş ya da anaokuluna başlama benzeri etkisi ile konuşma ve dil gelişimini belirgin bir şekilde geliştirmektedir. </a:t>
            </a:r>
          </a:p>
          <a:p>
            <a:pPr eaLnBrk="1" hangingPunct="1">
              <a:lnSpc>
                <a:spcPct val="80000"/>
              </a:lnSpc>
            </a:pPr>
            <a:endParaRPr lang="tr-TR" altLang="tr-TR" sz="1200" dirty="0" smtClean="0"/>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49</a:t>
            </a:fld>
            <a:endParaRPr lang="tr-TR"/>
          </a:p>
        </p:txBody>
      </p:sp>
    </p:spTree>
    <p:extLst>
      <p:ext uri="{BB962C8B-B14F-4D97-AF65-F5344CB8AC3E}">
        <p14:creationId xmlns:p14="http://schemas.microsoft.com/office/powerpoint/2010/main" val="14939285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altLang="tr-TR" sz="1200" b="1" dirty="0" smtClean="0"/>
              <a:t>Ayırıcı tanı: </a:t>
            </a:r>
            <a:r>
              <a:rPr lang="tr-TR" altLang="tr-TR" sz="1200" dirty="0" smtClean="0">
                <a:solidFill>
                  <a:srgbClr val="9966FF"/>
                </a:solidFill>
              </a:rPr>
              <a:t>Otizm spektrum bozukluğu, işitme kaybı ve diğer duyusal bozukluklar, zihinsel yetersizlik</a:t>
            </a:r>
            <a:r>
              <a:rPr lang="tr-TR" altLang="tr-TR" sz="1200" dirty="0" smtClean="0"/>
              <a:t> ve  </a:t>
            </a:r>
            <a:r>
              <a:rPr lang="tr-TR" altLang="tr-TR" sz="1200" dirty="0" smtClean="0">
                <a:solidFill>
                  <a:srgbClr val="9966FF"/>
                </a:solidFill>
              </a:rPr>
              <a:t>epilepsi ile birlikte </a:t>
            </a:r>
            <a:r>
              <a:rPr lang="tr-TR" altLang="tr-TR" sz="1200" dirty="0" err="1" smtClean="0">
                <a:solidFill>
                  <a:srgbClr val="9966FF"/>
                </a:solidFill>
              </a:rPr>
              <a:t>edinsel</a:t>
            </a:r>
            <a:r>
              <a:rPr lang="tr-TR" altLang="tr-TR" sz="1200" dirty="0" smtClean="0">
                <a:solidFill>
                  <a:srgbClr val="9966FF"/>
                </a:solidFill>
              </a:rPr>
              <a:t> afazi</a:t>
            </a:r>
            <a:r>
              <a:rPr lang="tr-TR" altLang="tr-TR" sz="1200" dirty="0" smtClean="0"/>
              <a:t> (</a:t>
            </a:r>
            <a:r>
              <a:rPr lang="tr-TR" altLang="tr-TR" sz="1200" dirty="0" err="1" smtClean="0"/>
              <a:t>Landau-Kleffner</a:t>
            </a:r>
            <a:r>
              <a:rPr lang="tr-TR" altLang="tr-TR" sz="1200" dirty="0" smtClean="0"/>
              <a:t> sendromu) gibi nörolojik bozukluklarla  ayırıcı tanısı yapılmalıdır.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tr-TR" altLang="tr-TR" sz="1200" dirty="0" smtClean="0"/>
          </a:p>
          <a:p>
            <a:pPr eaLnBrk="1" hangingPunct="1">
              <a:lnSpc>
                <a:spcPct val="80000"/>
              </a:lnSpc>
            </a:pPr>
            <a:r>
              <a:rPr lang="tr-TR" altLang="tr-TR" sz="1200" b="1" dirty="0" smtClean="0"/>
              <a:t>Seyir ve sonlanım: </a:t>
            </a:r>
            <a:r>
              <a:rPr lang="tr-TR" altLang="tr-TR" sz="1200" dirty="0" smtClean="0"/>
              <a:t>Genellikle 3 yaş civarında tanınır, yaklaşık yarısında yaşla birlikte bozukluk kaybolur gibi görünmektedir.</a:t>
            </a:r>
          </a:p>
          <a:p>
            <a:pPr eaLnBrk="1" hangingPunct="1">
              <a:lnSpc>
                <a:spcPct val="80000"/>
              </a:lnSpc>
            </a:pPr>
            <a:endParaRPr lang="tr-TR" altLang="tr-TR" sz="1200" dirty="0" smtClean="0"/>
          </a:p>
          <a:p>
            <a:pPr eaLnBrk="1" hangingPunct="1">
              <a:lnSpc>
                <a:spcPct val="80000"/>
              </a:lnSpc>
            </a:pPr>
            <a:r>
              <a:rPr lang="tr-TR" altLang="tr-TR" sz="1200" b="1" dirty="0" smtClean="0"/>
              <a:t>Tedavi: </a:t>
            </a:r>
            <a:r>
              <a:rPr lang="tr-TR" altLang="tr-TR" sz="1200" dirty="0" smtClean="0"/>
              <a:t>İletişim bozukluklarının tedavisinde bozukluğun konuşma ya da dile mi özel olduğu yoksa başka bir hastalığın belirtisi mi olduğunun öncelikle saptanması gerekir. Bu nedenle ayırıcı tanı önem taşır. İletişim bozukluğu işitme kaybı, zihinsel yetersizlik ve otizmin bir belirtisi olabilir. </a:t>
            </a:r>
          </a:p>
          <a:p>
            <a:pPr eaLnBrk="1" hangingPunct="1">
              <a:lnSpc>
                <a:spcPct val="80000"/>
              </a:lnSpc>
            </a:pPr>
            <a:r>
              <a:rPr lang="tr-TR" altLang="tr-TR" sz="1200" dirty="0" smtClean="0"/>
              <a:t>Okul öncesi dönemde kreş ya da anaokuluna başlama benzeri etkisi ile konuşma ve dil gelişimini belirgin bir şekilde geliştirmektedir. </a:t>
            </a:r>
          </a:p>
          <a:p>
            <a:pPr eaLnBrk="1" hangingPunct="1">
              <a:lnSpc>
                <a:spcPct val="80000"/>
              </a:lnSpc>
            </a:pPr>
            <a:endParaRPr lang="tr-TR" altLang="tr-TR" sz="1200" dirty="0" smtClean="0"/>
          </a:p>
          <a:p>
            <a:pPr eaLnBrk="1" hangingPunct="1">
              <a:lnSpc>
                <a:spcPct val="80000"/>
              </a:lnSpc>
            </a:pPr>
            <a:endParaRPr lang="tr-TR" altLang="tr-TR" sz="1200" dirty="0" smtClean="0"/>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50</a:t>
            </a:fld>
            <a:endParaRPr lang="tr-TR"/>
          </a:p>
        </p:txBody>
      </p:sp>
    </p:spTree>
    <p:extLst>
      <p:ext uri="{BB962C8B-B14F-4D97-AF65-F5344CB8AC3E}">
        <p14:creationId xmlns:p14="http://schemas.microsoft.com/office/powerpoint/2010/main" val="11345770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lnSpc>
                <a:spcPct val="80000"/>
              </a:lnSpc>
            </a:pPr>
            <a:r>
              <a:rPr lang="tr-TR" altLang="tr-TR" sz="1200" dirty="0" smtClean="0"/>
              <a:t>Bozukluğun temel özelliği kişinin yaşına, lehçesine ve gelişim dönemine uygun olarak konuşmasında beklenen düzgünlüğün ve ses uyumunun olmamasıdır. </a:t>
            </a:r>
          </a:p>
          <a:p>
            <a:pPr eaLnBrk="1" hangingPunct="1">
              <a:lnSpc>
                <a:spcPct val="80000"/>
              </a:lnSpc>
            </a:pPr>
            <a:endParaRPr lang="tr-TR" altLang="tr-TR" sz="1200" dirty="0" smtClean="0"/>
          </a:p>
          <a:p>
            <a:pPr eaLnBrk="1" hangingPunct="1">
              <a:lnSpc>
                <a:spcPct val="80000"/>
              </a:lnSpc>
            </a:pPr>
            <a:r>
              <a:rPr lang="tr-TR" altLang="tr-TR" sz="1200" b="1" dirty="0" err="1" smtClean="0"/>
              <a:t>Sıklık:</a:t>
            </a:r>
            <a:r>
              <a:rPr lang="tr-TR" altLang="tr-TR" sz="1200" dirty="0" err="1" smtClean="0"/>
              <a:t>Tipik</a:t>
            </a:r>
            <a:r>
              <a:rPr lang="tr-TR" altLang="tr-TR" sz="1200" dirty="0" smtClean="0"/>
              <a:t> olarak 4 yaşlarında belirginleşir. Yaygındır, okul-çağı çocuklarında %2 oranındadır, okul öncesinde ise sıklığı %3-15 arasındadır. </a:t>
            </a:r>
          </a:p>
          <a:p>
            <a:pPr eaLnBrk="1" hangingPunct="1">
              <a:lnSpc>
                <a:spcPct val="80000"/>
              </a:lnSpc>
            </a:pPr>
            <a:endParaRPr lang="tr-TR" altLang="tr-TR" sz="1200" dirty="0" smtClean="0"/>
          </a:p>
          <a:p>
            <a:pPr eaLnBrk="1" hangingPunct="1">
              <a:lnSpc>
                <a:spcPct val="80000"/>
              </a:lnSpc>
            </a:pPr>
            <a:r>
              <a:rPr lang="tr-TR" altLang="tr-TR" sz="1200" b="1" dirty="0" smtClean="0"/>
              <a:t>Belirti ve bulgular: </a:t>
            </a:r>
            <a:r>
              <a:rPr lang="tr-TR" altLang="tr-TR" sz="1200" dirty="0" smtClean="0"/>
              <a:t>Söylenmesinde en sık yanlışlıkların yapıldığı sesler ise yaşla düzelmesi beklenen seslerdir (l, r, s, z, t, ç). Zekada, işitme ya da dilde organik bir bozukluk yoktur. </a:t>
            </a:r>
          </a:p>
          <a:p>
            <a:pPr eaLnBrk="1" hangingPunct="1">
              <a:lnSpc>
                <a:spcPct val="80000"/>
              </a:lnSpc>
            </a:pPr>
            <a:endParaRPr lang="tr-TR" altLang="tr-TR" sz="1200" dirty="0" smtClean="0"/>
          </a:p>
          <a:p>
            <a:pPr eaLnBrk="1" hangingPunct="1">
              <a:lnSpc>
                <a:spcPct val="80000"/>
              </a:lnSpc>
            </a:pPr>
            <a:r>
              <a:rPr lang="tr-TR" altLang="tr-TR" sz="1200" b="1" dirty="0" smtClean="0"/>
              <a:t>Tedavi: </a:t>
            </a:r>
            <a:r>
              <a:rPr lang="tr-TR" altLang="tr-TR" sz="1200" dirty="0" smtClean="0"/>
              <a:t>Konuşma ve ses terapisi ile desteklenir.</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51</a:t>
            </a:fld>
            <a:endParaRPr lang="tr-TR"/>
          </a:p>
        </p:txBody>
      </p:sp>
    </p:spTree>
    <p:extLst>
      <p:ext uri="{BB962C8B-B14F-4D97-AF65-F5344CB8AC3E}">
        <p14:creationId xmlns:p14="http://schemas.microsoft.com/office/powerpoint/2010/main" val="9860195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lnSpc>
                <a:spcPct val="80000"/>
              </a:lnSpc>
            </a:pPr>
            <a:r>
              <a:rPr lang="tr-TR" altLang="tr-TR" sz="1200" dirty="0" smtClean="0"/>
              <a:t>Ses ya da hece yinelemeleri ya da uzatılması, sözcüklerin parçalanması, duyulabilir ya da sessiz bloklar, dolambaçlı yoldan konuşma ve sözcükleri aşırı bir fiziksel gerginlikle söyleme ile belirli konuşmanın gerek akıcılık gerekse zamanlama açısından yaşa uygun olmayan biçimde bozuk olmasıdır. </a:t>
            </a:r>
          </a:p>
          <a:p>
            <a:pPr eaLnBrk="1" hangingPunct="1">
              <a:lnSpc>
                <a:spcPct val="80000"/>
              </a:lnSpc>
            </a:pPr>
            <a:endParaRPr lang="tr-TR" altLang="tr-TR" sz="1200" dirty="0" smtClean="0"/>
          </a:p>
          <a:p>
            <a:pPr eaLnBrk="1" hangingPunct="1">
              <a:lnSpc>
                <a:spcPct val="80000"/>
              </a:lnSpc>
            </a:pPr>
            <a:r>
              <a:rPr lang="tr-TR" altLang="tr-TR" sz="1200" b="1" dirty="0" smtClean="0"/>
              <a:t>Sıklık: </a:t>
            </a:r>
            <a:r>
              <a:rPr lang="tr-TR" altLang="tr-TR" sz="1200" dirty="0" smtClean="0"/>
              <a:t>Üç yaş civarında başlayan kekemelik genellikle geçicidir ve hiç bir iz bırakmadan geçebilir, ancak bazı hastalarda bu sürekli bir kekemeliğin başlangıcı olmaktadır. Genellikle 2-7 yaşları arasında başlar, 3-4 yaşlarda pik yapar. Olguların %98'inde başlangıç 10 yaşından öncedir, çok daha nadir olarak erişkin dönemde başlayan olgular bildirilmektedir. Çocuklarda %1 olan sıklık ergenlikte %0.8'e düşer. Kız/erkek oranı: 1/3-1/5 arasında bildirilmektedir.</a:t>
            </a:r>
          </a:p>
          <a:p>
            <a:pPr eaLnBrk="1" hangingPunct="1">
              <a:lnSpc>
                <a:spcPct val="80000"/>
              </a:lnSpc>
            </a:pPr>
            <a:endParaRPr lang="tr-TR" altLang="tr-TR" sz="1200" dirty="0" smtClean="0"/>
          </a:p>
          <a:p>
            <a:pPr eaLnBrk="1" hangingPunct="1">
              <a:lnSpc>
                <a:spcPct val="80000"/>
              </a:lnSpc>
            </a:pPr>
            <a:r>
              <a:rPr lang="tr-TR" altLang="tr-TR" sz="1200" dirty="0" smtClean="0"/>
              <a:t> </a:t>
            </a:r>
            <a:r>
              <a:rPr lang="tr-TR" altLang="tr-TR" sz="1200" b="1" dirty="0" smtClean="0"/>
              <a:t>Nedenleri: </a:t>
            </a:r>
            <a:r>
              <a:rPr lang="tr-TR" altLang="tr-TR" sz="1200" dirty="0" smtClean="0"/>
              <a:t>Nedeni bilinmemektedir. Aile ve ikiz çalışmalarında bu çocukların  akrabaları arasında kekemelik oranının %12-69 gibi genel topluma göre 2-3 kat daha fazla oranlarda bildirilmesi, bozukluğun nedenlerini açıklamada kalıtımın etkisi olacağını göstermiştir </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52</a:t>
            </a:fld>
            <a:endParaRPr lang="tr-TR"/>
          </a:p>
        </p:txBody>
      </p:sp>
    </p:spTree>
    <p:extLst>
      <p:ext uri="{BB962C8B-B14F-4D97-AF65-F5344CB8AC3E}">
        <p14:creationId xmlns:p14="http://schemas.microsoft.com/office/powerpoint/2010/main" val="27431002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lnSpc>
                <a:spcPct val="80000"/>
              </a:lnSpc>
            </a:pPr>
            <a:r>
              <a:rPr lang="tr-TR" altLang="tr-TR" sz="1200" b="1" dirty="0" smtClean="0"/>
              <a:t>Belirti ve bulgular: </a:t>
            </a:r>
            <a:r>
              <a:rPr lang="tr-TR" altLang="tr-TR" sz="1200" dirty="0" smtClean="0"/>
              <a:t>Tanım olarak üç tür kekemelikten söz edilebilir: </a:t>
            </a:r>
          </a:p>
          <a:p>
            <a:pPr eaLnBrk="1" hangingPunct="1">
              <a:lnSpc>
                <a:spcPct val="80000"/>
              </a:lnSpc>
              <a:buFont typeface="Wingdings" panose="05000000000000000000" pitchFamily="2" charset="2"/>
              <a:buNone/>
            </a:pPr>
            <a:r>
              <a:rPr lang="tr-TR" altLang="tr-TR" sz="1200" dirty="0" smtClean="0"/>
              <a:t>     a) </a:t>
            </a:r>
            <a:r>
              <a:rPr lang="tr-TR" altLang="tr-TR" sz="1200" dirty="0" err="1" smtClean="0"/>
              <a:t>Klonik</a:t>
            </a:r>
            <a:r>
              <a:rPr lang="tr-TR" altLang="tr-TR" sz="1200" dirty="0" smtClean="0"/>
              <a:t> kekemelik; </a:t>
            </a:r>
            <a:r>
              <a:rPr lang="tr-TR" altLang="tr-TR" sz="1200" dirty="0" err="1" smtClean="0"/>
              <a:t>spazmodik</a:t>
            </a:r>
            <a:r>
              <a:rPr lang="tr-TR" altLang="tr-TR" sz="1200" dirty="0" smtClean="0"/>
              <a:t> olarak harf ya da hece yinelenir, </a:t>
            </a:r>
          </a:p>
          <a:p>
            <a:pPr eaLnBrk="1" hangingPunct="1">
              <a:lnSpc>
                <a:spcPct val="80000"/>
              </a:lnSpc>
              <a:buFont typeface="Wingdings" panose="05000000000000000000" pitchFamily="2" charset="2"/>
              <a:buNone/>
            </a:pPr>
            <a:r>
              <a:rPr lang="tr-TR" altLang="tr-TR" sz="1200" dirty="0" smtClean="0"/>
              <a:t>     b) Tonik kekemelik; sesin kesilmesidir, </a:t>
            </a:r>
          </a:p>
          <a:p>
            <a:pPr eaLnBrk="1" hangingPunct="1">
              <a:lnSpc>
                <a:spcPct val="80000"/>
              </a:lnSpc>
              <a:buFont typeface="Wingdings" panose="05000000000000000000" pitchFamily="2" charset="2"/>
              <a:buNone/>
            </a:pPr>
            <a:r>
              <a:rPr lang="tr-TR" altLang="tr-TR" sz="1200" dirty="0" smtClean="0"/>
              <a:t>     c) Diğer kekemelikler: </a:t>
            </a:r>
            <a:r>
              <a:rPr lang="tr-TR" altLang="tr-TR" sz="1200" dirty="0" err="1" smtClean="0"/>
              <a:t>palialik</a:t>
            </a:r>
            <a:r>
              <a:rPr lang="tr-TR" altLang="tr-TR" sz="1200" dirty="0" smtClean="0"/>
              <a:t> (söylenecek kelime ile ilişkisi olmayan harf tekrarı) ve </a:t>
            </a:r>
            <a:r>
              <a:rPr lang="tr-TR" altLang="tr-TR" sz="1200" dirty="0" err="1" smtClean="0"/>
              <a:t>atonik</a:t>
            </a:r>
            <a:r>
              <a:rPr lang="tr-TR" altLang="tr-TR" sz="1200" dirty="0" smtClean="0"/>
              <a:t> kekemeliktir (ses çıkarmanın aniden kesilmesi)</a:t>
            </a:r>
          </a:p>
          <a:p>
            <a:pPr eaLnBrk="1" hangingPunct="1">
              <a:lnSpc>
                <a:spcPct val="80000"/>
              </a:lnSpc>
              <a:buFont typeface="Wingdings" panose="05000000000000000000" pitchFamily="2" charset="2"/>
              <a:buNone/>
            </a:pPr>
            <a:endParaRPr lang="tr-TR" altLang="tr-TR" sz="1200" dirty="0" smtClean="0"/>
          </a:p>
          <a:p>
            <a:pPr eaLnBrk="1" hangingPunct="1">
              <a:lnSpc>
                <a:spcPct val="80000"/>
              </a:lnSpc>
            </a:pPr>
            <a:r>
              <a:rPr lang="tr-TR" altLang="tr-TR" sz="1200" dirty="0" smtClean="0"/>
              <a:t>Kekeleme  okuma, şarkı söyleme, cansız şeyler ya da evcil hayvanlarla konuşma sırasında yoktur. </a:t>
            </a:r>
          </a:p>
          <a:p>
            <a:pPr eaLnBrk="1" hangingPunct="1">
              <a:lnSpc>
                <a:spcPct val="80000"/>
              </a:lnSpc>
            </a:pPr>
            <a:r>
              <a:rPr lang="tr-TR" altLang="tr-TR" sz="1200" dirty="0" smtClean="0"/>
              <a:t>Kekelemeye  motor davranışlar eşlik edebilir (</a:t>
            </a:r>
            <a:r>
              <a:rPr lang="tr-TR" altLang="tr-TR" sz="1200" dirty="0" err="1" smtClean="0"/>
              <a:t>örn</a:t>
            </a:r>
            <a:r>
              <a:rPr lang="tr-TR" altLang="tr-TR" sz="1200" dirty="0" smtClean="0"/>
              <a:t>. göz kırpma, tikler, dudak ve yüz hareketleri, kafa hareketleri, nefes alma davranışları ya da yumruk  sıkma) </a:t>
            </a:r>
          </a:p>
          <a:p>
            <a:pPr eaLnBrk="1" hangingPunct="1">
              <a:lnSpc>
                <a:spcPct val="90000"/>
              </a:lnSpc>
            </a:pPr>
            <a:r>
              <a:rPr lang="tr-TR" altLang="tr-TR" sz="1200" dirty="0" smtClean="0"/>
              <a:t>Gerginlik ya da kaygının kekelemeyi arttırdığı gösterilmiştir. </a:t>
            </a:r>
          </a:p>
          <a:p>
            <a:pPr eaLnBrk="1" hangingPunct="1">
              <a:lnSpc>
                <a:spcPct val="90000"/>
              </a:lnSpc>
            </a:pPr>
            <a:r>
              <a:rPr lang="tr-TR" altLang="tr-TR" sz="1200" dirty="0" smtClean="0"/>
              <a:t>İlişkili kaygı, engelleme ve kendine güven eksikliğinden dolayı toplumsal işlevsellik bozulabilir. </a:t>
            </a:r>
          </a:p>
          <a:p>
            <a:pPr eaLnBrk="1" hangingPunct="1">
              <a:lnSpc>
                <a:spcPct val="90000"/>
              </a:lnSpc>
            </a:pPr>
            <a:r>
              <a:rPr lang="tr-TR" altLang="tr-TR" sz="1200" dirty="0" smtClean="0"/>
              <a:t>Kekeleme meslek seçimini ve meslekteki gelişmeyi sınırlayabilir. </a:t>
            </a:r>
          </a:p>
          <a:p>
            <a:pPr eaLnBrk="1" hangingPunct="1">
              <a:lnSpc>
                <a:spcPct val="90000"/>
              </a:lnSpc>
            </a:pPr>
            <a:r>
              <a:rPr lang="tr-TR" altLang="tr-TR" sz="1200" b="1" dirty="0" smtClean="0"/>
              <a:t>Seyir ve sonlanım: </a:t>
            </a:r>
            <a:r>
              <a:rPr lang="tr-TR" altLang="tr-TR" sz="1200" dirty="0" smtClean="0"/>
              <a:t>İyileşme tipik olarak 16 yaşından önce olur ve  %60'ı kendiliğinden iyileşir. </a:t>
            </a:r>
          </a:p>
          <a:p>
            <a:pPr eaLnBrk="1" hangingPunct="1">
              <a:lnSpc>
                <a:spcPct val="90000"/>
              </a:lnSpc>
            </a:pPr>
            <a:r>
              <a:rPr lang="tr-TR" altLang="tr-TR" sz="1200" b="1" dirty="0" smtClean="0"/>
              <a:t>Tedavi: </a:t>
            </a:r>
            <a:r>
              <a:rPr lang="tr-TR" altLang="tr-TR" sz="1200" dirty="0" smtClean="0"/>
              <a:t>En sık kullanılan tedavi yaklaşımları davranış modifikasyonu, nefes egzersizleri, gevşeme teknikleri ve konuşma tedavisidir. </a:t>
            </a:r>
          </a:p>
          <a:p>
            <a:pPr eaLnBrk="1" hangingPunct="1">
              <a:lnSpc>
                <a:spcPct val="80000"/>
              </a:lnSpc>
            </a:pPr>
            <a:endParaRPr lang="tr-TR" altLang="tr-TR" sz="1200" dirty="0" smtClean="0"/>
          </a:p>
        </p:txBody>
      </p:sp>
      <p:sp>
        <p:nvSpPr>
          <p:cNvPr id="4" name="Slayt Numarası Yer Tutucusu 3"/>
          <p:cNvSpPr>
            <a:spLocks noGrp="1"/>
          </p:cNvSpPr>
          <p:nvPr>
            <p:ph type="sldNum" sz="quarter" idx="10"/>
          </p:nvPr>
        </p:nvSpPr>
        <p:spPr/>
        <p:txBody>
          <a:bodyPr/>
          <a:lstStyle/>
          <a:p>
            <a:fld id="{39D105BD-8241-4FC3-A19B-93DBC45FB3B1}" type="slidenum">
              <a:rPr lang="tr-TR" smtClean="0"/>
              <a:t>53</a:t>
            </a:fld>
            <a:endParaRPr lang="tr-TR"/>
          </a:p>
        </p:txBody>
      </p:sp>
    </p:spTree>
    <p:extLst>
      <p:ext uri="{BB962C8B-B14F-4D97-AF65-F5344CB8AC3E}">
        <p14:creationId xmlns:p14="http://schemas.microsoft.com/office/powerpoint/2010/main" val="41349480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lnSpc>
                <a:spcPct val="80000"/>
              </a:lnSpc>
            </a:pPr>
            <a:r>
              <a:rPr lang="tr-TR" altLang="tr-TR" sz="1200" dirty="0" smtClean="0"/>
              <a:t>Sosyal (pragmatik) iletişim bozukluğu DSM 5 ile birlikte iletişim bozuklukları grubunda tanımlanmış yeni bir DSM tanısıdır. Bu tanı sözel ve sözel olmayan iletişimde sınırlılıkları olan bireyleri tanımlar. </a:t>
            </a:r>
          </a:p>
          <a:p>
            <a:pPr eaLnBrk="1" hangingPunct="1">
              <a:lnSpc>
                <a:spcPct val="80000"/>
              </a:lnSpc>
            </a:pPr>
            <a:r>
              <a:rPr lang="tr-TR" altLang="tr-TR" sz="1200" dirty="0" smtClean="0"/>
              <a:t>Bu bireyler sosyal iletişimde amaca uygun davranma (selamlama, sosyal paylaşımlarda bulunma),  sosyal iletişimde esnek olabilme (yer, zaman ve kişiye uygun iletişim becerileri gösterebilme), sosyal ipuçlarına göre konuşma ya da sohbeti düzenleyebilme, mecaz, ima, metafor ya da espriyi anlayabilme  gibi iletişim becerilerinde belirgin ve sürekli olarak sorun yaşarlar. </a:t>
            </a:r>
          </a:p>
          <a:p>
            <a:pPr eaLnBrk="1" hangingPunct="1">
              <a:lnSpc>
                <a:spcPct val="80000"/>
              </a:lnSpc>
              <a:buFont typeface="Wingdings" panose="05000000000000000000" pitchFamily="2" charset="2"/>
              <a:buNone/>
            </a:pPr>
            <a:endParaRPr lang="tr-TR" altLang="tr-TR" sz="1200" dirty="0" smtClean="0"/>
          </a:p>
          <a:p>
            <a:pPr eaLnBrk="1" hangingPunct="1">
              <a:lnSpc>
                <a:spcPct val="80000"/>
              </a:lnSpc>
            </a:pPr>
            <a:r>
              <a:rPr lang="tr-TR" altLang="tr-TR" sz="1200" b="1" dirty="0" smtClean="0"/>
              <a:t>Belirti ve bulgular: S</a:t>
            </a:r>
            <a:r>
              <a:rPr lang="tr-TR" altLang="tr-TR" sz="1200" dirty="0" smtClean="0"/>
              <a:t>özel ve sözel olmayan iletişimin sosyal kurallarını uygulamada, karşılıklı sohbeti sürdürmede sıkıntı yaşarlar. Konuşulan konuya uygun sohbet yapabilme, karşısındakinin imasını hissedebilme ve iletişimi ortama ve kişiye göre düzenleyebilme, esnek olabilme gibi sosyal etkileşim ve iletişim konularında zorlanırlar. </a:t>
            </a:r>
          </a:p>
          <a:p>
            <a:pPr eaLnBrk="1" hangingPunct="1">
              <a:lnSpc>
                <a:spcPct val="80000"/>
              </a:lnSpc>
            </a:pPr>
            <a:endParaRPr lang="tr-TR" altLang="tr-TR" sz="1200" dirty="0" smtClean="0"/>
          </a:p>
          <a:p>
            <a:pPr eaLnBrk="1" hangingPunct="1">
              <a:lnSpc>
                <a:spcPct val="80000"/>
              </a:lnSpc>
            </a:pPr>
            <a:r>
              <a:rPr lang="tr-TR" altLang="tr-TR" sz="1200" b="1" dirty="0" smtClean="0"/>
              <a:t>Ayırıcı tanı: </a:t>
            </a:r>
            <a:r>
              <a:rPr lang="tr-TR" altLang="tr-TR" sz="1200" dirty="0" smtClean="0">
                <a:solidFill>
                  <a:srgbClr val="9966FF"/>
                </a:solidFill>
              </a:rPr>
              <a:t>Otizm spektrum bozukluğu,</a:t>
            </a:r>
            <a:r>
              <a:rPr lang="tr-TR" altLang="tr-TR" sz="1200" dirty="0" smtClean="0"/>
              <a:t> </a:t>
            </a:r>
            <a:r>
              <a:rPr lang="tr-TR" altLang="tr-TR" sz="1200" dirty="0" smtClean="0">
                <a:solidFill>
                  <a:srgbClr val="9966FF"/>
                </a:solidFill>
              </a:rPr>
              <a:t>dikkat eksikliği </a:t>
            </a:r>
            <a:r>
              <a:rPr lang="tr-TR" altLang="tr-TR" sz="1200" dirty="0" err="1" smtClean="0">
                <a:solidFill>
                  <a:srgbClr val="9966FF"/>
                </a:solidFill>
              </a:rPr>
              <a:t>hiperaktivite</a:t>
            </a:r>
            <a:r>
              <a:rPr lang="tr-TR" altLang="tr-TR" sz="1200" dirty="0" smtClean="0">
                <a:solidFill>
                  <a:srgbClr val="9966FF"/>
                </a:solidFill>
              </a:rPr>
              <a:t> bozukluğu, sosyal </a:t>
            </a:r>
            <a:r>
              <a:rPr lang="tr-TR" altLang="tr-TR" sz="1200" dirty="0" err="1" smtClean="0">
                <a:solidFill>
                  <a:srgbClr val="9966FF"/>
                </a:solidFill>
              </a:rPr>
              <a:t>anksiyete</a:t>
            </a:r>
            <a:r>
              <a:rPr lang="tr-TR" altLang="tr-TR" sz="1200" dirty="0" smtClean="0">
                <a:solidFill>
                  <a:srgbClr val="9966FF"/>
                </a:solidFill>
              </a:rPr>
              <a:t> bozukluğu</a:t>
            </a:r>
            <a:r>
              <a:rPr lang="tr-TR" altLang="tr-TR" sz="1200" dirty="0" smtClean="0"/>
              <a:t> </a:t>
            </a:r>
            <a:r>
              <a:rPr lang="tr-TR" altLang="tr-TR" sz="1200" dirty="0" smtClean="0">
                <a:solidFill>
                  <a:srgbClr val="9966FF"/>
                </a:solidFill>
              </a:rPr>
              <a:t>(sosyal fobi)</a:t>
            </a:r>
            <a:r>
              <a:rPr lang="tr-TR" altLang="tr-TR" sz="1200" dirty="0" smtClean="0"/>
              <a:t> ve </a:t>
            </a:r>
            <a:r>
              <a:rPr lang="tr-TR" altLang="tr-TR" sz="1200" dirty="0" smtClean="0">
                <a:solidFill>
                  <a:srgbClr val="9966FF"/>
                </a:solidFill>
              </a:rPr>
              <a:t>zihinsel yetersizlik</a:t>
            </a:r>
            <a:r>
              <a:rPr lang="tr-TR" altLang="tr-TR" sz="1200" dirty="0" smtClean="0"/>
              <a:t> ayırıcı tanıda gözden geçirilmelidir.</a:t>
            </a:r>
            <a:r>
              <a:rPr lang="tr-TR" altLang="tr-TR" sz="1100" dirty="0" smtClean="0"/>
              <a:t> </a:t>
            </a:r>
          </a:p>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54</a:t>
            </a:fld>
            <a:endParaRPr lang="tr-TR"/>
          </a:p>
        </p:txBody>
      </p:sp>
    </p:spTree>
    <p:extLst>
      <p:ext uri="{BB962C8B-B14F-4D97-AF65-F5344CB8AC3E}">
        <p14:creationId xmlns:p14="http://schemas.microsoft.com/office/powerpoint/2010/main" val="2754653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108201"/>
            <a:ext cx="9144000" cy="2387600"/>
          </a:xfrm>
        </p:spPr>
        <p:txBody>
          <a:bodyPr anchor="b">
            <a:normAutofit/>
          </a:bodyPr>
          <a:lstStyle>
            <a:lvl1pPr algn="ctr">
              <a:defRPr sz="5400" b="1">
                <a:solidFill>
                  <a:srgbClr val="7D4083"/>
                </a:solidFill>
              </a:defRPr>
            </a:lvl1pPr>
          </a:lstStyle>
          <a:p>
            <a:r>
              <a:rPr lang="tr-TR" dirty="0"/>
              <a:t>Asıl başlık stilini düzenlemek için tıklayın</a:t>
            </a:r>
            <a:endParaRPr lang="en-US" dirty="0"/>
          </a:p>
        </p:txBody>
      </p:sp>
      <p:sp>
        <p:nvSpPr>
          <p:cNvPr id="3" name="Subtitle 2"/>
          <p:cNvSpPr>
            <a:spLocks noGrp="1"/>
          </p:cNvSpPr>
          <p:nvPr>
            <p:ph type="subTitle" idx="1"/>
          </p:nvPr>
        </p:nvSpPr>
        <p:spPr>
          <a:xfrm>
            <a:off x="1524000" y="4727276"/>
            <a:ext cx="9144000" cy="802257"/>
          </a:xfrm>
        </p:spPr>
        <p:txBody>
          <a:bodyPr/>
          <a:lstStyle>
            <a:lvl1pPr marL="0" indent="0" algn="ctr">
              <a:buNone/>
              <a:defRPr sz="2400" b="0">
                <a:solidFill>
                  <a:srgbClr val="99AEA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dirty="0"/>
              <a:t>Asıl alt başlık stilini düzenlemek için tıklayın</a:t>
            </a:r>
            <a:endParaRPr lang="en-US" dirty="0"/>
          </a:p>
        </p:txBody>
      </p:sp>
      <p:sp>
        <p:nvSpPr>
          <p:cNvPr id="4" name="Date Placeholder 3"/>
          <p:cNvSpPr>
            <a:spLocks noGrp="1"/>
          </p:cNvSpPr>
          <p:nvPr>
            <p:ph type="dt" sz="half" idx="10"/>
          </p:nvPr>
        </p:nvSpPr>
        <p:spPr/>
        <p:txBody>
          <a:bodyPr/>
          <a:lstStyle/>
          <a:p>
            <a:fld id="{99649776-88AC-419E-8EE3-C7D6CC7C437E}" type="datetimeFigureOut">
              <a:rPr lang="tr-TR" smtClean="0"/>
              <a:pPr/>
              <a:t>8.02.2022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866294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Asıl başlık stilini düzenlemek için tıklayın</a:t>
            </a:r>
            <a:endParaRPr lang="en-US" dirty="0"/>
          </a:p>
        </p:txBody>
      </p:sp>
      <p:sp>
        <p:nvSpPr>
          <p:cNvPr id="3" name="Content Placeholder 2"/>
          <p:cNvSpPr>
            <a:spLocks noGrp="1"/>
          </p:cNvSpPr>
          <p:nvPr>
            <p:ph idx="1" hasCustomPrompt="1"/>
          </p:nvPr>
        </p:nvSpPr>
        <p:spPr/>
        <p:txBody>
          <a:bodyPr/>
          <a:lstStyle>
            <a:lvl1pPr>
              <a:defRPr/>
            </a:lvl1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a:p>
            <a:pPr lvl="1"/>
            <a:r>
              <a:rPr lang="tr-TR" dirty="0"/>
              <a:t>Second </a:t>
            </a:r>
            <a:r>
              <a:rPr lang="tr-TR" dirty="0" err="1"/>
              <a:t>level</a:t>
            </a:r>
            <a:endParaRPr lang="tr-TR" dirty="0"/>
          </a:p>
          <a:p>
            <a:pPr lvl="2"/>
            <a:r>
              <a:rPr lang="tr-TR" dirty="0"/>
              <a:t>Third </a:t>
            </a:r>
            <a:r>
              <a:rPr lang="tr-TR" dirty="0" err="1"/>
              <a:t>level</a:t>
            </a:r>
            <a:endParaRPr lang="tr-TR" dirty="0"/>
          </a:p>
          <a:p>
            <a:pPr lvl="3"/>
            <a:r>
              <a:rPr lang="tr-TR" dirty="0" err="1"/>
              <a:t>Fourth</a:t>
            </a:r>
            <a:r>
              <a:rPr lang="tr-TR" dirty="0"/>
              <a:t> </a:t>
            </a:r>
            <a:r>
              <a:rPr lang="tr-TR" dirty="0" err="1"/>
              <a:t>level</a:t>
            </a:r>
            <a:endParaRPr lang="tr-TR" dirty="0"/>
          </a:p>
          <a:p>
            <a:pPr lvl="4"/>
            <a:r>
              <a:rPr lang="tr-TR" dirty="0" err="1"/>
              <a:t>Fifth</a:t>
            </a:r>
            <a:r>
              <a:rPr lang="tr-TR" dirty="0"/>
              <a:t> </a:t>
            </a:r>
            <a:r>
              <a:rPr lang="tr-TR" dirty="0" err="1"/>
              <a:t>level</a:t>
            </a:r>
            <a:endParaRPr lang="en-US" dirty="0"/>
          </a:p>
        </p:txBody>
      </p:sp>
      <p:sp>
        <p:nvSpPr>
          <p:cNvPr id="4" name="Date Placeholder 3"/>
          <p:cNvSpPr>
            <a:spLocks noGrp="1"/>
          </p:cNvSpPr>
          <p:nvPr>
            <p:ph type="dt" sz="half" idx="10"/>
          </p:nvPr>
        </p:nvSpPr>
        <p:spPr/>
        <p:txBody>
          <a:bodyPr/>
          <a:lstStyle/>
          <a:p>
            <a:fld id="{99649776-88AC-419E-8EE3-C7D6CC7C437E}" type="datetimeFigureOut">
              <a:rPr lang="tr-TR" smtClean="0"/>
              <a:pPr/>
              <a:t>8.02.2022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239642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13" name="Resim 12">
            <a:extLst>
              <a:ext uri="{FF2B5EF4-FFF2-40B4-BE49-F238E27FC236}">
                <a16:creationId xmlns="" xmlns:a16="http://schemas.microsoft.com/office/drawing/2014/main" id="{08214D01-D0D0-4F8C-8E4F-F230120651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71845"/>
            <a:ext cx="12192000" cy="975360"/>
          </a:xfrm>
          <a:prstGeom prst="rect">
            <a:avLst/>
          </a:prstGeom>
        </p:spPr>
      </p:pic>
      <p:pic>
        <p:nvPicPr>
          <p:cNvPr id="11" name="Resim 10">
            <a:extLst>
              <a:ext uri="{FF2B5EF4-FFF2-40B4-BE49-F238E27FC236}">
                <a16:creationId xmlns="" xmlns:a16="http://schemas.microsoft.com/office/drawing/2014/main" id="{720090DE-8732-448E-A897-6277250E439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10795"/>
            <a:ext cx="12192000" cy="2804160"/>
          </a:xfrm>
          <a:prstGeom prst="rect">
            <a:avLst/>
          </a:prstGeom>
        </p:spPr>
      </p:pic>
      <p:sp>
        <p:nvSpPr>
          <p:cNvPr id="2" name="Title 1"/>
          <p:cNvSpPr>
            <a:spLocks noGrp="1"/>
          </p:cNvSpPr>
          <p:nvPr>
            <p:ph type="title"/>
          </p:nvPr>
        </p:nvSpPr>
        <p:spPr>
          <a:xfrm>
            <a:off x="831851" y="2743202"/>
            <a:ext cx="10515600" cy="1819275"/>
          </a:xfrm>
        </p:spPr>
        <p:txBody>
          <a:bodyPr anchor="b"/>
          <a:lstStyle>
            <a:lvl1pPr>
              <a:defRPr sz="6000">
                <a:solidFill>
                  <a:srgbClr val="7D4083"/>
                </a:solidFill>
              </a:defRPr>
            </a:lvl1pPr>
          </a:lstStyle>
          <a:p>
            <a:r>
              <a:rPr lang="tr-TR" dirty="0"/>
              <a:t>Asıl başlık stilini düzenlemek için tıklayın</a:t>
            </a:r>
            <a:endParaRPr lang="en-US" dirty="0"/>
          </a:p>
        </p:txBody>
      </p:sp>
      <p:sp>
        <p:nvSpPr>
          <p:cNvPr id="3" name="Text Placeholder 2"/>
          <p:cNvSpPr>
            <a:spLocks noGrp="1"/>
          </p:cNvSpPr>
          <p:nvPr>
            <p:ph type="body" idx="1"/>
          </p:nvPr>
        </p:nvSpPr>
        <p:spPr>
          <a:xfrm>
            <a:off x="831851" y="4589465"/>
            <a:ext cx="10515600" cy="1310117"/>
          </a:xfrm>
        </p:spPr>
        <p:txBody>
          <a:bodyPr/>
          <a:lstStyle>
            <a:lvl1pPr marL="0" indent="0">
              <a:buNone/>
              <a:defRPr sz="2400">
                <a:solidFill>
                  <a:srgbClr val="99AEA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dirty="0"/>
              <a:t>Asıl metin stillerini düzenlemek için tıklayın</a:t>
            </a:r>
          </a:p>
        </p:txBody>
      </p:sp>
      <p:sp>
        <p:nvSpPr>
          <p:cNvPr id="4" name="Date Placeholder 3"/>
          <p:cNvSpPr>
            <a:spLocks noGrp="1"/>
          </p:cNvSpPr>
          <p:nvPr>
            <p:ph type="dt" sz="half" idx="10"/>
          </p:nvPr>
        </p:nvSpPr>
        <p:spPr/>
        <p:txBody>
          <a:bodyPr/>
          <a:lstStyle/>
          <a:p>
            <a:fld id="{99649776-88AC-419E-8EE3-C7D6CC7C437E}" type="datetimeFigureOut">
              <a:rPr lang="tr-TR" smtClean="0"/>
              <a:pPr/>
              <a:t>8.02.2022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3980543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Asıl başlık stilini düzenlemek için tıklayın</a:t>
            </a:r>
            <a:endParaRPr lang="en-US" dirty="0"/>
          </a:p>
        </p:txBody>
      </p:sp>
      <p:sp>
        <p:nvSpPr>
          <p:cNvPr id="3" name="Content Placeholder 2"/>
          <p:cNvSpPr>
            <a:spLocks noGrp="1"/>
          </p:cNvSpPr>
          <p:nvPr>
            <p:ph sz="half" idx="1"/>
          </p:nvPr>
        </p:nvSpPr>
        <p:spPr>
          <a:xfrm>
            <a:off x="838200" y="1617184"/>
            <a:ext cx="5181600" cy="4351338"/>
          </a:xfrm>
        </p:spPr>
        <p:txBody>
          <a:body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Content Placeholder 3"/>
          <p:cNvSpPr>
            <a:spLocks noGrp="1"/>
          </p:cNvSpPr>
          <p:nvPr>
            <p:ph sz="half" idx="2"/>
          </p:nvPr>
        </p:nvSpPr>
        <p:spPr>
          <a:xfrm>
            <a:off x="6172200" y="1617184"/>
            <a:ext cx="5181600" cy="4351338"/>
          </a:xfrm>
        </p:spPr>
        <p:txBody>
          <a:body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5" name="Date Placeholder 4"/>
          <p:cNvSpPr>
            <a:spLocks noGrp="1"/>
          </p:cNvSpPr>
          <p:nvPr>
            <p:ph type="dt" sz="half" idx="10"/>
          </p:nvPr>
        </p:nvSpPr>
        <p:spPr/>
        <p:txBody>
          <a:bodyPr/>
          <a:lstStyle/>
          <a:p>
            <a:fld id="{99649776-88AC-419E-8EE3-C7D6CC7C437E}" type="datetimeFigureOut">
              <a:rPr lang="tr-TR" smtClean="0"/>
              <a:pPr/>
              <a:t>8.02.2022</a:t>
            </a:fld>
            <a:endParaRPr lang="tr-TR"/>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3205390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rşılaştırm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9" y="1612152"/>
            <a:ext cx="5157787" cy="823912"/>
          </a:xfrm>
        </p:spPr>
        <p:txBody>
          <a:bodyPr anchor="b"/>
          <a:lstStyle>
            <a:lvl1pPr marL="0" indent="0">
              <a:buNone/>
              <a:defRPr sz="2400" b="1">
                <a:solidFill>
                  <a:srgbClr val="7D40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dirty="0"/>
              <a:t>Asıl metin stillerini düzenlemek için tıklayın</a:t>
            </a:r>
          </a:p>
        </p:txBody>
      </p:sp>
      <p:sp>
        <p:nvSpPr>
          <p:cNvPr id="4" name="Content Placeholder 3"/>
          <p:cNvSpPr>
            <a:spLocks noGrp="1"/>
          </p:cNvSpPr>
          <p:nvPr>
            <p:ph sz="half" idx="2"/>
          </p:nvPr>
        </p:nvSpPr>
        <p:spPr>
          <a:xfrm>
            <a:off x="839789" y="2436065"/>
            <a:ext cx="5157787" cy="339539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72201" y="1612152"/>
            <a:ext cx="5183188" cy="823912"/>
          </a:xfrm>
        </p:spPr>
        <p:txBody>
          <a:bodyPr anchor="b"/>
          <a:lstStyle>
            <a:lvl1pPr marL="0" indent="0">
              <a:buNone/>
              <a:defRPr sz="2400" b="1">
                <a:solidFill>
                  <a:srgbClr val="7D40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dirty="0"/>
              <a:t>Asıl metin stillerini düzenlemek için tıklayın</a:t>
            </a:r>
          </a:p>
        </p:txBody>
      </p:sp>
      <p:sp>
        <p:nvSpPr>
          <p:cNvPr id="6" name="Content Placeholder 5"/>
          <p:cNvSpPr>
            <a:spLocks noGrp="1"/>
          </p:cNvSpPr>
          <p:nvPr>
            <p:ph sz="quarter" idx="4"/>
          </p:nvPr>
        </p:nvSpPr>
        <p:spPr>
          <a:xfrm>
            <a:off x="6172201" y="2436065"/>
            <a:ext cx="5183188" cy="3395393"/>
          </a:xfrm>
        </p:spPr>
        <p:txBody>
          <a:body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7" name="Date Placeholder 6"/>
          <p:cNvSpPr>
            <a:spLocks noGrp="1"/>
          </p:cNvSpPr>
          <p:nvPr>
            <p:ph type="dt" sz="half" idx="10"/>
          </p:nvPr>
        </p:nvSpPr>
        <p:spPr/>
        <p:txBody>
          <a:bodyPr/>
          <a:lstStyle/>
          <a:p>
            <a:fld id="{99649776-88AC-419E-8EE3-C7D6CC7C437E}" type="datetimeFigureOut">
              <a:rPr lang="tr-TR" smtClean="0"/>
              <a:pPr/>
              <a:t>8.02.2022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B7B478D-5B10-4CEA-B77E-54C846932EF8}" type="slidenum">
              <a:rPr lang="tr-TR" smtClean="0"/>
              <a:pPr/>
              <a:t>‹#›</a:t>
            </a:fld>
            <a:endParaRPr lang="tr-TR"/>
          </a:p>
        </p:txBody>
      </p:sp>
      <p:sp>
        <p:nvSpPr>
          <p:cNvPr id="13" name="Title 1">
            <a:extLst>
              <a:ext uri="{FF2B5EF4-FFF2-40B4-BE49-F238E27FC236}">
                <a16:creationId xmlns="" xmlns:a16="http://schemas.microsoft.com/office/drawing/2014/main" id="{AE957487-795C-4D9A-8386-45F47698D37C}"/>
              </a:ext>
            </a:extLst>
          </p:cNvPr>
          <p:cNvSpPr>
            <a:spLocks noGrp="1"/>
          </p:cNvSpPr>
          <p:nvPr>
            <p:ph type="title"/>
          </p:nvPr>
        </p:nvSpPr>
        <p:spPr>
          <a:xfrm>
            <a:off x="838200" y="365126"/>
            <a:ext cx="10515600" cy="980596"/>
          </a:xfrm>
        </p:spPr>
        <p:txBody>
          <a:bodyPr/>
          <a:lstStyle/>
          <a:p>
            <a:r>
              <a:rPr lang="tr-TR" dirty="0"/>
              <a:t>Asıl başlık stilini düzenlemek için tıklayın</a:t>
            </a:r>
            <a:endParaRPr lang="en-US" dirty="0"/>
          </a:p>
        </p:txBody>
      </p:sp>
    </p:spTree>
    <p:extLst>
      <p:ext uri="{BB962C8B-B14F-4D97-AF65-F5344CB8AC3E}">
        <p14:creationId xmlns:p14="http://schemas.microsoft.com/office/powerpoint/2010/main" val="2861934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dirty="0"/>
              <a:t>Asıl başlık stilini düzenlemek için tıklayın</a:t>
            </a:r>
            <a:endParaRPr lang="en-US" dirty="0"/>
          </a:p>
        </p:txBody>
      </p:sp>
      <p:sp>
        <p:nvSpPr>
          <p:cNvPr id="3" name="Date Placeholder 2"/>
          <p:cNvSpPr>
            <a:spLocks noGrp="1"/>
          </p:cNvSpPr>
          <p:nvPr>
            <p:ph type="dt" sz="half" idx="10"/>
          </p:nvPr>
        </p:nvSpPr>
        <p:spPr/>
        <p:txBody>
          <a:bodyPr/>
          <a:lstStyle/>
          <a:p>
            <a:fld id="{99649776-88AC-419E-8EE3-C7D6CC7C437E}" type="datetimeFigureOut">
              <a:rPr lang="tr-TR" smtClean="0"/>
              <a:pPr/>
              <a:t>8.02.2022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4180418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ş I">
    <p:spTree>
      <p:nvGrpSpPr>
        <p:cNvPr id="1" name=""/>
        <p:cNvGrpSpPr/>
        <p:nvPr/>
      </p:nvGrpSpPr>
      <p:grpSpPr>
        <a:xfrm>
          <a:off x="0" y="0"/>
          <a:ext cx="0" cy="0"/>
          <a:chOff x="0" y="0"/>
          <a:chExt cx="0" cy="0"/>
        </a:xfrm>
      </p:grpSpPr>
      <p:pic>
        <p:nvPicPr>
          <p:cNvPr id="6" name="Resim 5">
            <a:extLst>
              <a:ext uri="{FF2B5EF4-FFF2-40B4-BE49-F238E27FC236}">
                <a16:creationId xmlns="" xmlns:a16="http://schemas.microsoft.com/office/drawing/2014/main" id="{E3C7B16B-22C7-478D-B106-EAB4204155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71845"/>
            <a:ext cx="12192000" cy="975360"/>
          </a:xfrm>
          <a:prstGeom prst="rect">
            <a:avLst/>
          </a:prstGeom>
        </p:spPr>
      </p:pic>
      <p:sp>
        <p:nvSpPr>
          <p:cNvPr id="2" name="Date Placeholder 1"/>
          <p:cNvSpPr>
            <a:spLocks noGrp="1"/>
          </p:cNvSpPr>
          <p:nvPr>
            <p:ph type="dt" sz="half" idx="10"/>
          </p:nvPr>
        </p:nvSpPr>
        <p:spPr/>
        <p:txBody>
          <a:bodyPr/>
          <a:lstStyle/>
          <a:p>
            <a:fld id="{99649776-88AC-419E-8EE3-C7D6CC7C437E}" type="datetimeFigureOut">
              <a:rPr lang="tr-TR" smtClean="0"/>
              <a:pPr/>
              <a:t>8.02.2022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B7B478D-5B10-4CEA-B77E-54C846932EF8}" type="slidenum">
              <a:rPr lang="tr-TR" smtClean="0"/>
              <a:pPr/>
              <a:t>‹#›</a:t>
            </a:fld>
            <a:endParaRPr lang="tr-TR"/>
          </a:p>
        </p:txBody>
      </p:sp>
      <p:sp>
        <p:nvSpPr>
          <p:cNvPr id="7" name="Title 1">
            <a:extLst>
              <a:ext uri="{FF2B5EF4-FFF2-40B4-BE49-F238E27FC236}">
                <a16:creationId xmlns="" xmlns:a16="http://schemas.microsoft.com/office/drawing/2014/main" id="{81A5105F-78E2-4FFC-B990-4F393DCA1E41}"/>
              </a:ext>
            </a:extLst>
          </p:cNvPr>
          <p:cNvSpPr>
            <a:spLocks noGrp="1"/>
          </p:cNvSpPr>
          <p:nvPr>
            <p:ph type="title"/>
          </p:nvPr>
        </p:nvSpPr>
        <p:spPr>
          <a:xfrm>
            <a:off x="838200" y="365126"/>
            <a:ext cx="10515600" cy="980596"/>
          </a:xfrm>
        </p:spPr>
        <p:txBody>
          <a:bodyPr/>
          <a:lstStyle>
            <a:lvl1pPr>
              <a:defRPr>
                <a:solidFill>
                  <a:srgbClr val="7D4083"/>
                </a:solidFill>
              </a:defRPr>
            </a:lvl1pPr>
          </a:lstStyle>
          <a:p>
            <a:r>
              <a:rPr lang="tr-TR" dirty="0"/>
              <a:t>Asıl başlık stilini düzenlemek için tıklayın</a:t>
            </a:r>
            <a:endParaRPr lang="en-US" dirty="0"/>
          </a:p>
        </p:txBody>
      </p:sp>
    </p:spTree>
    <p:extLst>
      <p:ext uri="{BB962C8B-B14F-4D97-AF65-F5344CB8AC3E}">
        <p14:creationId xmlns:p14="http://schemas.microsoft.com/office/powerpoint/2010/main" val="2885539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ş II">
    <p:spTree>
      <p:nvGrpSpPr>
        <p:cNvPr id="1" name=""/>
        <p:cNvGrpSpPr/>
        <p:nvPr/>
      </p:nvGrpSpPr>
      <p:grpSpPr>
        <a:xfrm>
          <a:off x="0" y="0"/>
          <a:ext cx="0" cy="0"/>
          <a:chOff x="0" y="0"/>
          <a:chExt cx="0" cy="0"/>
        </a:xfrm>
      </p:grpSpPr>
      <p:pic>
        <p:nvPicPr>
          <p:cNvPr id="6" name="Resim 5">
            <a:extLst>
              <a:ext uri="{FF2B5EF4-FFF2-40B4-BE49-F238E27FC236}">
                <a16:creationId xmlns="" xmlns:a16="http://schemas.microsoft.com/office/drawing/2014/main" id="{E3C7B16B-22C7-478D-B106-EAB4204155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71845"/>
            <a:ext cx="12192000" cy="975360"/>
          </a:xfrm>
          <a:prstGeom prst="rect">
            <a:avLst/>
          </a:prstGeom>
        </p:spPr>
      </p:pic>
      <p:sp>
        <p:nvSpPr>
          <p:cNvPr id="2" name="Date Placeholder 1"/>
          <p:cNvSpPr>
            <a:spLocks noGrp="1"/>
          </p:cNvSpPr>
          <p:nvPr>
            <p:ph type="dt" sz="half" idx="10"/>
          </p:nvPr>
        </p:nvSpPr>
        <p:spPr/>
        <p:txBody>
          <a:bodyPr/>
          <a:lstStyle/>
          <a:p>
            <a:fld id="{99649776-88AC-419E-8EE3-C7D6CC7C437E}" type="datetimeFigureOut">
              <a:rPr lang="tr-TR" smtClean="0"/>
              <a:pPr/>
              <a:t>8.02.2022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B7B478D-5B10-4CEA-B77E-54C846932EF8}" type="slidenum">
              <a:rPr lang="tr-TR" smtClean="0"/>
              <a:pPr/>
              <a:t>‹#›</a:t>
            </a:fld>
            <a:endParaRPr lang="tr-TR"/>
          </a:p>
        </p:txBody>
      </p:sp>
      <p:sp>
        <p:nvSpPr>
          <p:cNvPr id="7" name="Title 1">
            <a:extLst>
              <a:ext uri="{FF2B5EF4-FFF2-40B4-BE49-F238E27FC236}">
                <a16:creationId xmlns="" xmlns:a16="http://schemas.microsoft.com/office/drawing/2014/main" id="{81A5105F-78E2-4FFC-B990-4F393DCA1E41}"/>
              </a:ext>
            </a:extLst>
          </p:cNvPr>
          <p:cNvSpPr>
            <a:spLocks noGrp="1"/>
          </p:cNvSpPr>
          <p:nvPr>
            <p:ph type="title"/>
          </p:nvPr>
        </p:nvSpPr>
        <p:spPr>
          <a:xfrm>
            <a:off x="838200" y="365126"/>
            <a:ext cx="10515600" cy="980596"/>
          </a:xfrm>
        </p:spPr>
        <p:txBody>
          <a:bodyPr/>
          <a:lstStyle>
            <a:lvl1pPr>
              <a:defRPr>
                <a:solidFill>
                  <a:srgbClr val="6E8573"/>
                </a:solidFill>
              </a:defRPr>
            </a:lvl1pPr>
          </a:lstStyle>
          <a:p>
            <a:r>
              <a:rPr lang="tr-TR" dirty="0"/>
              <a:t>Asıl başlık stilini düzenlemek için tıklayın</a:t>
            </a:r>
            <a:endParaRPr lang="en-US" dirty="0"/>
          </a:p>
        </p:txBody>
      </p:sp>
    </p:spTree>
    <p:extLst>
      <p:ext uri="{BB962C8B-B14F-4D97-AF65-F5344CB8AC3E}">
        <p14:creationId xmlns:p14="http://schemas.microsoft.com/office/powerpoint/2010/main" val="224422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6" name="Resim 5">
            <a:extLst>
              <a:ext uri="{FF2B5EF4-FFF2-40B4-BE49-F238E27FC236}">
                <a16:creationId xmlns="" xmlns:a16="http://schemas.microsoft.com/office/drawing/2014/main" id="{E3C7B16B-22C7-478D-B106-EAB4204155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71845"/>
            <a:ext cx="12192000" cy="975360"/>
          </a:xfrm>
          <a:prstGeom prst="rect">
            <a:avLst/>
          </a:prstGeom>
        </p:spPr>
      </p:pic>
      <p:sp>
        <p:nvSpPr>
          <p:cNvPr id="2" name="Date Placeholder 1"/>
          <p:cNvSpPr>
            <a:spLocks noGrp="1"/>
          </p:cNvSpPr>
          <p:nvPr>
            <p:ph type="dt" sz="half" idx="10"/>
          </p:nvPr>
        </p:nvSpPr>
        <p:spPr/>
        <p:txBody>
          <a:bodyPr/>
          <a:lstStyle/>
          <a:p>
            <a:fld id="{99649776-88AC-419E-8EE3-C7D6CC7C437E}" type="datetimeFigureOut">
              <a:rPr lang="tr-TR" smtClean="0"/>
              <a:pPr/>
              <a:t>8.02.2022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3675477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Başlıklı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dirty="0"/>
              <a:t>Asıl başlık stilini düzenlemek için tıklayın</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Text Placeholder 3"/>
          <p:cNvSpPr>
            <a:spLocks noGrp="1"/>
          </p:cNvSpPr>
          <p:nvPr>
            <p:ph type="body" sz="half" idx="2"/>
          </p:nvPr>
        </p:nvSpPr>
        <p:spPr>
          <a:xfrm>
            <a:off x="839788" y="2190750"/>
            <a:ext cx="3932237" cy="36782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dirty="0"/>
              <a:t>Asıl metin stillerini düzenlemek için tıklayın</a:t>
            </a:r>
          </a:p>
        </p:txBody>
      </p:sp>
      <p:sp>
        <p:nvSpPr>
          <p:cNvPr id="5" name="Date Placeholder 4"/>
          <p:cNvSpPr>
            <a:spLocks noGrp="1"/>
          </p:cNvSpPr>
          <p:nvPr>
            <p:ph type="dt" sz="half" idx="10"/>
          </p:nvPr>
        </p:nvSpPr>
        <p:spPr/>
        <p:txBody>
          <a:bodyPr/>
          <a:lstStyle/>
          <a:p>
            <a:fld id="{99649776-88AC-419E-8EE3-C7D6CC7C437E}" type="datetimeFigureOut">
              <a:rPr lang="tr-TR" smtClean="0"/>
              <a:pPr/>
              <a:t>8.02.2022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292188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aşlıklı Resi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dirty="0"/>
              <a:t>Asıl başlık stilini düzenlemek için tıklayın</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39788" y="2190750"/>
            <a:ext cx="3932237" cy="36782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dirty="0"/>
              <a:t>Asıl metin stillerini düzenlemek için tıklayın</a:t>
            </a:r>
          </a:p>
        </p:txBody>
      </p:sp>
      <p:sp>
        <p:nvSpPr>
          <p:cNvPr id="5" name="Date Placeholder 4"/>
          <p:cNvSpPr>
            <a:spLocks noGrp="1"/>
          </p:cNvSpPr>
          <p:nvPr>
            <p:ph type="dt" sz="half" idx="10"/>
          </p:nvPr>
        </p:nvSpPr>
        <p:spPr/>
        <p:txBody>
          <a:bodyPr/>
          <a:lstStyle/>
          <a:p>
            <a:fld id="{99649776-88AC-419E-8EE3-C7D6CC7C437E}" type="datetimeFigureOut">
              <a:rPr lang="tr-TR" smtClean="0"/>
              <a:pPr/>
              <a:t>8.02.2022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1138264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Başlık ve Dikey Meti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1710849"/>
            <a:ext cx="10515600" cy="4103357"/>
          </a:xfrm>
        </p:spPr>
        <p:txBody>
          <a:bodyPr vert="eaVert"/>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p:txBody>
          <a:bodyPr/>
          <a:lstStyle/>
          <a:p>
            <a:fld id="{99649776-88AC-419E-8EE3-C7D6CC7C437E}" type="datetimeFigureOut">
              <a:rPr lang="tr-TR" smtClean="0"/>
              <a:pPr/>
              <a:t>8.02.2022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3578113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980596"/>
          </a:xfrm>
          <a:prstGeom prst="rect">
            <a:avLst/>
          </a:prstGeom>
        </p:spPr>
        <p:txBody>
          <a:bodyPr vert="horz" lIns="91440" tIns="45720" rIns="91440" bIns="45720" rtlCol="0" anchor="ctr">
            <a:normAutofit/>
          </a:bodyPr>
          <a:lstStyle/>
          <a:p>
            <a:r>
              <a:rPr lang="tr-TR" dirty="0"/>
              <a:t>Asıl başlık stilini düzenlemek için tıklayın</a:t>
            </a:r>
            <a:endParaRPr lang="en-US" dirty="0"/>
          </a:p>
        </p:txBody>
      </p:sp>
      <p:sp>
        <p:nvSpPr>
          <p:cNvPr id="3" name="Text Placeholder 2"/>
          <p:cNvSpPr>
            <a:spLocks noGrp="1"/>
          </p:cNvSpPr>
          <p:nvPr>
            <p:ph type="body" idx="1"/>
          </p:nvPr>
        </p:nvSpPr>
        <p:spPr>
          <a:xfrm>
            <a:off x="838200" y="1613141"/>
            <a:ext cx="10515600" cy="4201064"/>
          </a:xfrm>
          <a:prstGeom prst="rect">
            <a:avLst/>
          </a:prstGeom>
        </p:spPr>
        <p:txBody>
          <a:bodyPr vert="horz" lIns="91440" tIns="45720" rIns="91440" bIns="45720" rtlCol="0">
            <a:normAutofit/>
          </a:body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a:p>
            <a:pPr lvl="1"/>
            <a:r>
              <a:rPr lang="tr-TR" dirty="0"/>
              <a:t>Second </a:t>
            </a:r>
            <a:r>
              <a:rPr lang="tr-TR" dirty="0" err="1"/>
              <a:t>level</a:t>
            </a:r>
            <a:endParaRPr lang="tr-TR" dirty="0"/>
          </a:p>
          <a:p>
            <a:pPr lvl="2"/>
            <a:r>
              <a:rPr lang="tr-TR" dirty="0"/>
              <a:t>Third </a:t>
            </a:r>
            <a:r>
              <a:rPr lang="tr-TR" dirty="0" err="1"/>
              <a:t>level</a:t>
            </a:r>
            <a:endParaRPr lang="tr-TR" dirty="0"/>
          </a:p>
          <a:p>
            <a:pPr lvl="3"/>
            <a:r>
              <a:rPr lang="tr-TR" dirty="0" err="1"/>
              <a:t>Fourth</a:t>
            </a:r>
            <a:r>
              <a:rPr lang="tr-TR" dirty="0"/>
              <a:t> </a:t>
            </a:r>
            <a:r>
              <a:rPr lang="tr-TR" dirty="0" err="1"/>
              <a:t>level</a:t>
            </a:r>
            <a:endParaRPr lang="tr-TR" dirty="0"/>
          </a:p>
          <a:p>
            <a:pPr lvl="4"/>
            <a:r>
              <a:rPr lang="tr-TR" dirty="0" err="1"/>
              <a:t>Fifth</a:t>
            </a:r>
            <a:r>
              <a:rPr lang="tr-TR" dirty="0"/>
              <a:t> </a:t>
            </a:r>
            <a:r>
              <a:rPr lang="tr-TR" dirty="0" err="1"/>
              <a:t>level</a:t>
            </a:r>
            <a:endParaRPr lang="en-US" dirty="0"/>
          </a:p>
        </p:txBody>
      </p:sp>
      <p:sp>
        <p:nvSpPr>
          <p:cNvPr id="4" name="Date Placeholder 3"/>
          <p:cNvSpPr>
            <a:spLocks noGrp="1"/>
          </p:cNvSpPr>
          <p:nvPr>
            <p:ph type="dt" sz="half" idx="2"/>
          </p:nvPr>
        </p:nvSpPr>
        <p:spPr>
          <a:xfrm>
            <a:off x="130835" y="638726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649776-88AC-419E-8EE3-C7D6CC7C437E}" type="datetimeFigureOut">
              <a:rPr lang="tr-TR" smtClean="0"/>
              <a:pPr/>
              <a:t>8.02.2022</a:t>
            </a:fld>
            <a:endParaRPr lang="tr-TR" dirty="0"/>
          </a:p>
        </p:txBody>
      </p:sp>
      <p:sp>
        <p:nvSpPr>
          <p:cNvPr id="5" name="Footer Placeholder 4"/>
          <p:cNvSpPr>
            <a:spLocks noGrp="1"/>
          </p:cNvSpPr>
          <p:nvPr>
            <p:ph type="ftr" sz="quarter" idx="3"/>
          </p:nvPr>
        </p:nvSpPr>
        <p:spPr>
          <a:xfrm>
            <a:off x="4038600" y="599440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p>
        </p:txBody>
      </p:sp>
      <p:sp>
        <p:nvSpPr>
          <p:cNvPr id="6" name="Slide Number Placeholder 5"/>
          <p:cNvSpPr>
            <a:spLocks noGrp="1"/>
          </p:cNvSpPr>
          <p:nvPr>
            <p:ph type="sldNum" sz="quarter" idx="4"/>
          </p:nvPr>
        </p:nvSpPr>
        <p:spPr>
          <a:xfrm>
            <a:off x="9317967" y="63872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7B478D-5B10-4CEA-B77E-54C846932EF8}" type="slidenum">
              <a:rPr lang="tr-TR" smtClean="0"/>
              <a:pPr/>
              <a:t>‹#›</a:t>
            </a:fld>
            <a:endParaRPr lang="tr-TR"/>
          </a:p>
        </p:txBody>
      </p:sp>
    </p:spTree>
    <p:extLst>
      <p:ext uri="{BB962C8B-B14F-4D97-AF65-F5344CB8AC3E}">
        <p14:creationId xmlns:p14="http://schemas.microsoft.com/office/powerpoint/2010/main" val="8478563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85" r:id="rId7"/>
    <p:sldLayoutId id="2147483679" r:id="rId8"/>
    <p:sldLayoutId id="2147483684" r:id="rId9"/>
    <p:sldLayoutId id="2147483680" r:id="rId10"/>
    <p:sldLayoutId id="2147483681" r:id="rId11"/>
    <p:sldLayoutId id="2147483682" r:id="rId12"/>
  </p:sldLayoutIdLst>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ü"/>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798748" y="1451378"/>
            <a:ext cx="9144000" cy="2387600"/>
          </a:xfrm>
        </p:spPr>
        <p:txBody>
          <a:bodyPr/>
          <a:lstStyle/>
          <a:p>
            <a:r>
              <a:rPr lang="tr-TR" dirty="0"/>
              <a:t>ELIMINATION DISORDERS</a:t>
            </a:r>
          </a:p>
        </p:txBody>
      </p:sp>
      <p:sp>
        <p:nvSpPr>
          <p:cNvPr id="3" name="Alt Başlık 2"/>
          <p:cNvSpPr>
            <a:spLocks noGrp="1"/>
          </p:cNvSpPr>
          <p:nvPr>
            <p:ph type="subTitle" idx="1"/>
          </p:nvPr>
        </p:nvSpPr>
        <p:spPr>
          <a:xfrm>
            <a:off x="1249249" y="4508681"/>
            <a:ext cx="9693499" cy="1134978"/>
          </a:xfrm>
        </p:spPr>
        <p:txBody>
          <a:bodyPr>
            <a:noAutofit/>
          </a:bodyPr>
          <a:lstStyle/>
          <a:p>
            <a:r>
              <a:rPr lang="tr-TR" sz="2800" dirty="0" err="1" smtClean="0">
                <a:solidFill>
                  <a:srgbClr val="7030A0"/>
                </a:solidFill>
              </a:rPr>
              <a:t>Asst</a:t>
            </a:r>
            <a:r>
              <a:rPr lang="tr-TR" sz="2800" dirty="0" smtClean="0">
                <a:solidFill>
                  <a:srgbClr val="7030A0"/>
                </a:solidFill>
              </a:rPr>
              <a:t>. </a:t>
            </a:r>
            <a:r>
              <a:rPr lang="tr-TR" sz="2800" dirty="0" smtClean="0">
                <a:solidFill>
                  <a:srgbClr val="7030A0"/>
                </a:solidFill>
              </a:rPr>
              <a:t>Prof. Ahmet ÖZASLAN, MD</a:t>
            </a:r>
          </a:p>
        </p:txBody>
      </p:sp>
    </p:spTree>
    <p:extLst>
      <p:ext uri="{BB962C8B-B14F-4D97-AF65-F5344CB8AC3E}">
        <p14:creationId xmlns:p14="http://schemas.microsoft.com/office/powerpoint/2010/main" val="8781991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ELIMINATION DISORDERS</a:t>
            </a:r>
          </a:p>
        </p:txBody>
      </p:sp>
      <p:sp>
        <p:nvSpPr>
          <p:cNvPr id="3" name="İçerik Yer Tutucusu 2"/>
          <p:cNvSpPr>
            <a:spLocks noGrp="1"/>
          </p:cNvSpPr>
          <p:nvPr>
            <p:ph idx="1"/>
          </p:nvPr>
        </p:nvSpPr>
        <p:spPr/>
        <p:txBody>
          <a:bodyPr/>
          <a:lstStyle/>
          <a:p>
            <a:endParaRPr lang="tr-TR" dirty="0" smtClean="0"/>
          </a:p>
          <a:p>
            <a:r>
              <a:rPr lang="tr-TR" dirty="0" err="1"/>
              <a:t>Enuresis</a:t>
            </a:r>
            <a:endParaRPr lang="tr-TR" dirty="0"/>
          </a:p>
          <a:p>
            <a:r>
              <a:rPr lang="tr-TR" dirty="0" err="1"/>
              <a:t>Encopresis</a:t>
            </a:r>
            <a:endParaRPr lang="tr-TR" dirty="0"/>
          </a:p>
        </p:txBody>
      </p:sp>
    </p:spTree>
    <p:extLst>
      <p:ext uri="{BB962C8B-B14F-4D97-AF65-F5344CB8AC3E}">
        <p14:creationId xmlns:p14="http://schemas.microsoft.com/office/powerpoint/2010/main" val="22011102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err="1"/>
              <a:t>Enuresis</a:t>
            </a:r>
            <a:endParaRPr lang="tr-TR" dirty="0"/>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37779788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DSM-5 </a:t>
            </a:r>
            <a:r>
              <a:rPr lang="tr-TR" dirty="0" err="1"/>
              <a:t>Diagnostic</a:t>
            </a:r>
            <a:r>
              <a:rPr lang="tr-TR" dirty="0"/>
              <a:t> </a:t>
            </a:r>
            <a:r>
              <a:rPr lang="tr-TR" dirty="0" err="1" smtClean="0"/>
              <a:t>Criteria</a:t>
            </a:r>
            <a:endParaRPr lang="tr-TR" dirty="0"/>
          </a:p>
        </p:txBody>
      </p:sp>
      <p:sp>
        <p:nvSpPr>
          <p:cNvPr id="3" name="İçerik Yer Tutucusu 2"/>
          <p:cNvSpPr>
            <a:spLocks noGrp="1"/>
          </p:cNvSpPr>
          <p:nvPr>
            <p:ph idx="1"/>
          </p:nvPr>
        </p:nvSpPr>
        <p:spPr/>
        <p:txBody>
          <a:bodyPr>
            <a:normAutofit/>
          </a:bodyPr>
          <a:lstStyle/>
          <a:p>
            <a:r>
              <a:rPr lang="tr-TR" b="1" dirty="0" smtClean="0"/>
              <a:t>A</a:t>
            </a:r>
            <a:r>
              <a:rPr lang="tr-TR" b="1" dirty="0"/>
              <a:t>. </a:t>
            </a:r>
            <a:r>
              <a:rPr lang="tr-TR" b="1" dirty="0" err="1"/>
              <a:t>Repeated</a:t>
            </a:r>
            <a:r>
              <a:rPr lang="tr-TR" b="1" dirty="0"/>
              <a:t> </a:t>
            </a:r>
            <a:r>
              <a:rPr lang="tr-TR" b="1" dirty="0" err="1"/>
              <a:t>voiding</a:t>
            </a:r>
            <a:r>
              <a:rPr lang="tr-TR" b="1" dirty="0"/>
              <a:t> of </a:t>
            </a:r>
            <a:r>
              <a:rPr lang="tr-TR" b="1" dirty="0" err="1"/>
              <a:t>urine</a:t>
            </a:r>
            <a:r>
              <a:rPr lang="tr-TR" b="1" dirty="0"/>
              <a:t> </a:t>
            </a:r>
            <a:r>
              <a:rPr lang="tr-TR" b="1" dirty="0" err="1"/>
              <a:t>into</a:t>
            </a:r>
            <a:r>
              <a:rPr lang="tr-TR" b="1" dirty="0"/>
              <a:t> </a:t>
            </a:r>
            <a:r>
              <a:rPr lang="tr-TR" b="1" dirty="0" err="1"/>
              <a:t>bed</a:t>
            </a:r>
            <a:r>
              <a:rPr lang="tr-TR" b="1" dirty="0"/>
              <a:t> </a:t>
            </a:r>
            <a:r>
              <a:rPr lang="tr-TR" b="1" dirty="0" err="1"/>
              <a:t>or</a:t>
            </a:r>
            <a:r>
              <a:rPr lang="tr-TR" b="1" dirty="0"/>
              <a:t> </a:t>
            </a:r>
            <a:r>
              <a:rPr lang="tr-TR" b="1" dirty="0" err="1"/>
              <a:t>clothes</a:t>
            </a:r>
            <a:r>
              <a:rPr lang="tr-TR" b="1" dirty="0"/>
              <a:t>. </a:t>
            </a:r>
          </a:p>
          <a:p>
            <a:r>
              <a:rPr lang="tr-TR" b="1" dirty="0"/>
              <a:t>B. At </a:t>
            </a:r>
            <a:r>
              <a:rPr lang="tr-TR" b="1" dirty="0" err="1"/>
              <a:t>least</a:t>
            </a:r>
            <a:r>
              <a:rPr lang="tr-TR" b="1" dirty="0"/>
              <a:t> </a:t>
            </a:r>
            <a:r>
              <a:rPr lang="tr-TR" b="1" dirty="0" err="1"/>
              <a:t>twice</a:t>
            </a:r>
            <a:r>
              <a:rPr lang="tr-TR" b="1" dirty="0"/>
              <a:t> a </a:t>
            </a:r>
            <a:r>
              <a:rPr lang="tr-TR" b="1" dirty="0" err="1"/>
              <a:t>week</a:t>
            </a:r>
            <a:r>
              <a:rPr lang="tr-TR" b="1" dirty="0"/>
              <a:t> </a:t>
            </a:r>
            <a:r>
              <a:rPr lang="tr-TR" b="1" dirty="0" err="1"/>
              <a:t>for</a:t>
            </a:r>
            <a:r>
              <a:rPr lang="tr-TR" b="1" dirty="0"/>
              <a:t> 3 </a:t>
            </a:r>
            <a:r>
              <a:rPr lang="tr-TR" b="1" dirty="0" err="1"/>
              <a:t>consecutive</a:t>
            </a:r>
            <a:r>
              <a:rPr lang="tr-TR" b="1" dirty="0"/>
              <a:t> </a:t>
            </a:r>
            <a:r>
              <a:rPr lang="tr-TR" b="1" dirty="0" err="1"/>
              <a:t>months</a:t>
            </a:r>
            <a:r>
              <a:rPr lang="tr-TR" b="1" dirty="0"/>
              <a:t> /</a:t>
            </a:r>
            <a:r>
              <a:rPr lang="tr-TR" b="1" dirty="0" err="1"/>
              <a:t>significant</a:t>
            </a:r>
            <a:r>
              <a:rPr lang="tr-TR" b="1" dirty="0"/>
              <a:t> </a:t>
            </a:r>
            <a:r>
              <a:rPr lang="tr-TR" b="1" dirty="0" err="1"/>
              <a:t>distress</a:t>
            </a:r>
            <a:r>
              <a:rPr lang="tr-TR" b="1" dirty="0"/>
              <a:t> </a:t>
            </a:r>
            <a:r>
              <a:rPr lang="tr-TR" b="1" dirty="0" err="1"/>
              <a:t>and</a:t>
            </a:r>
            <a:r>
              <a:rPr lang="tr-TR" b="1" dirty="0"/>
              <a:t> </a:t>
            </a:r>
            <a:r>
              <a:rPr lang="tr-TR" b="1" dirty="0" err="1"/>
              <a:t>impaired</a:t>
            </a:r>
            <a:r>
              <a:rPr lang="tr-TR" b="1" dirty="0"/>
              <a:t> </a:t>
            </a:r>
            <a:r>
              <a:rPr lang="tr-TR" b="1" dirty="0" err="1"/>
              <a:t>functionning</a:t>
            </a:r>
            <a:r>
              <a:rPr lang="tr-TR" b="1" dirty="0"/>
              <a:t> </a:t>
            </a:r>
          </a:p>
          <a:p>
            <a:r>
              <a:rPr lang="tr-TR" b="1" dirty="0"/>
              <a:t>C. </a:t>
            </a:r>
            <a:r>
              <a:rPr lang="tr-TR" b="1" dirty="0" err="1"/>
              <a:t>Chronological</a:t>
            </a:r>
            <a:r>
              <a:rPr lang="tr-TR" b="1" dirty="0"/>
              <a:t> </a:t>
            </a:r>
            <a:r>
              <a:rPr lang="tr-TR" b="1" dirty="0" err="1"/>
              <a:t>age</a:t>
            </a:r>
            <a:r>
              <a:rPr lang="tr-TR" b="1" dirty="0"/>
              <a:t> is at </a:t>
            </a:r>
            <a:r>
              <a:rPr lang="tr-TR" b="1" dirty="0" err="1"/>
              <a:t>least</a:t>
            </a:r>
            <a:r>
              <a:rPr lang="tr-TR" b="1" dirty="0"/>
              <a:t> 5 </a:t>
            </a:r>
            <a:r>
              <a:rPr lang="tr-TR" b="1" dirty="0" err="1"/>
              <a:t>years</a:t>
            </a:r>
            <a:r>
              <a:rPr lang="tr-TR" b="1" dirty="0"/>
              <a:t> (</a:t>
            </a:r>
            <a:r>
              <a:rPr lang="tr-TR" b="1" dirty="0" err="1"/>
              <a:t>or</a:t>
            </a:r>
            <a:r>
              <a:rPr lang="tr-TR" b="1" dirty="0"/>
              <a:t> </a:t>
            </a:r>
            <a:r>
              <a:rPr lang="tr-TR" b="1" dirty="0" err="1"/>
              <a:t>equivalent</a:t>
            </a:r>
            <a:r>
              <a:rPr lang="tr-TR" b="1" dirty="0"/>
              <a:t> </a:t>
            </a:r>
            <a:r>
              <a:rPr lang="tr-TR" b="1" dirty="0" err="1"/>
              <a:t>developmental</a:t>
            </a:r>
            <a:r>
              <a:rPr lang="tr-TR" b="1" dirty="0"/>
              <a:t> </a:t>
            </a:r>
            <a:r>
              <a:rPr lang="tr-TR" b="1" dirty="0" err="1"/>
              <a:t>level</a:t>
            </a:r>
            <a:r>
              <a:rPr lang="tr-TR" b="1" dirty="0"/>
              <a:t>).</a:t>
            </a:r>
          </a:p>
          <a:p>
            <a:r>
              <a:rPr lang="tr-TR" b="1" dirty="0"/>
              <a:t>D. </a:t>
            </a:r>
            <a:r>
              <a:rPr lang="tr-TR" b="1" dirty="0" err="1"/>
              <a:t>It</a:t>
            </a:r>
            <a:r>
              <a:rPr lang="tr-TR" b="1" dirty="0"/>
              <a:t> is not </a:t>
            </a:r>
            <a:r>
              <a:rPr lang="tr-TR" b="1" dirty="0" err="1"/>
              <a:t>due</a:t>
            </a:r>
            <a:r>
              <a:rPr lang="tr-TR" b="1" dirty="0"/>
              <a:t> </a:t>
            </a:r>
            <a:r>
              <a:rPr lang="tr-TR" b="1" dirty="0" err="1"/>
              <a:t>to</a:t>
            </a:r>
            <a:r>
              <a:rPr lang="tr-TR" b="1" dirty="0"/>
              <a:t> </a:t>
            </a:r>
            <a:r>
              <a:rPr lang="tr-TR" b="1" dirty="0" err="1"/>
              <a:t>direct</a:t>
            </a:r>
            <a:r>
              <a:rPr lang="tr-TR" b="1" dirty="0"/>
              <a:t> </a:t>
            </a:r>
            <a:r>
              <a:rPr lang="tr-TR" b="1" dirty="0" err="1"/>
              <a:t>physiological</a:t>
            </a:r>
            <a:r>
              <a:rPr lang="tr-TR" b="1" dirty="0"/>
              <a:t> </a:t>
            </a:r>
            <a:r>
              <a:rPr lang="tr-TR" b="1" dirty="0" err="1"/>
              <a:t>effect</a:t>
            </a:r>
            <a:r>
              <a:rPr lang="tr-TR" b="1" dirty="0"/>
              <a:t> of </a:t>
            </a:r>
            <a:r>
              <a:rPr lang="tr-TR" b="1" dirty="0" err="1"/>
              <a:t>substance</a:t>
            </a:r>
            <a:r>
              <a:rPr lang="tr-TR" b="1" dirty="0"/>
              <a:t> (</a:t>
            </a:r>
            <a:r>
              <a:rPr lang="tr-TR" b="1" dirty="0" err="1"/>
              <a:t>e.g</a:t>
            </a:r>
            <a:r>
              <a:rPr lang="tr-TR" b="1" dirty="0"/>
              <a:t>. a </a:t>
            </a:r>
            <a:r>
              <a:rPr lang="tr-TR" b="1" dirty="0" err="1"/>
              <a:t>diuretic</a:t>
            </a:r>
            <a:r>
              <a:rPr lang="tr-TR" b="1" dirty="0"/>
              <a:t>) </a:t>
            </a:r>
            <a:r>
              <a:rPr lang="tr-TR" b="1" dirty="0" err="1"/>
              <a:t>or</a:t>
            </a:r>
            <a:r>
              <a:rPr lang="tr-TR" b="1" dirty="0"/>
              <a:t> a general </a:t>
            </a:r>
            <a:r>
              <a:rPr lang="tr-TR" b="1" dirty="0" err="1"/>
              <a:t>medical</a:t>
            </a:r>
            <a:r>
              <a:rPr lang="tr-TR" b="1" dirty="0"/>
              <a:t> </a:t>
            </a:r>
            <a:r>
              <a:rPr lang="tr-TR" b="1" dirty="0" err="1"/>
              <a:t>condition</a:t>
            </a:r>
            <a:r>
              <a:rPr lang="tr-TR" b="1" dirty="0"/>
              <a:t> (</a:t>
            </a:r>
            <a:r>
              <a:rPr lang="tr-TR" b="1" dirty="0" err="1"/>
              <a:t>e.g</a:t>
            </a:r>
            <a:r>
              <a:rPr lang="tr-TR" b="1" dirty="0"/>
              <a:t>. </a:t>
            </a:r>
            <a:r>
              <a:rPr lang="tr-TR" b="1" dirty="0" err="1"/>
              <a:t>Diabetes</a:t>
            </a:r>
            <a:r>
              <a:rPr lang="tr-TR" b="1" dirty="0"/>
              <a:t>, </a:t>
            </a:r>
            <a:r>
              <a:rPr lang="tr-TR" b="1" dirty="0" err="1"/>
              <a:t>spina</a:t>
            </a:r>
            <a:r>
              <a:rPr lang="tr-TR" b="1" dirty="0"/>
              <a:t> </a:t>
            </a:r>
            <a:r>
              <a:rPr lang="tr-TR" b="1" dirty="0" err="1"/>
              <a:t>bifida</a:t>
            </a:r>
            <a:r>
              <a:rPr lang="tr-TR" b="1" dirty="0"/>
              <a:t>, a </a:t>
            </a:r>
            <a:r>
              <a:rPr lang="tr-TR" b="1" dirty="0" err="1"/>
              <a:t>seizure</a:t>
            </a:r>
            <a:r>
              <a:rPr lang="tr-TR" b="1" dirty="0"/>
              <a:t> </a:t>
            </a:r>
            <a:r>
              <a:rPr lang="tr-TR" b="1" dirty="0" err="1"/>
              <a:t>disorder</a:t>
            </a:r>
            <a:r>
              <a:rPr lang="tr-TR" b="1" dirty="0"/>
              <a:t>)</a:t>
            </a:r>
          </a:p>
          <a:p>
            <a:endParaRPr lang="tr-TR" dirty="0"/>
          </a:p>
        </p:txBody>
      </p:sp>
    </p:spTree>
    <p:extLst>
      <p:ext uri="{BB962C8B-B14F-4D97-AF65-F5344CB8AC3E}">
        <p14:creationId xmlns:p14="http://schemas.microsoft.com/office/powerpoint/2010/main" val="27252100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dirty="0" err="1" smtClean="0"/>
              <a:t>Specify</a:t>
            </a:r>
            <a:r>
              <a:rPr lang="tr-TR" dirty="0" smtClean="0"/>
              <a:t> </a:t>
            </a:r>
            <a:r>
              <a:rPr lang="tr-TR" dirty="0" err="1" smtClean="0"/>
              <a:t>Types</a:t>
            </a:r>
            <a:endParaRPr lang="tr-TR" dirty="0"/>
          </a:p>
        </p:txBody>
      </p:sp>
      <p:sp>
        <p:nvSpPr>
          <p:cNvPr id="3" name="2 İçerik Yer Tutucusu"/>
          <p:cNvSpPr>
            <a:spLocks noGrp="1"/>
          </p:cNvSpPr>
          <p:nvPr>
            <p:ph idx="1"/>
          </p:nvPr>
        </p:nvSpPr>
        <p:spPr/>
        <p:txBody>
          <a:bodyPr>
            <a:normAutofit/>
          </a:bodyPr>
          <a:lstStyle/>
          <a:p>
            <a:pPr marL="0" indent="0" algn="ctr">
              <a:buNone/>
            </a:pPr>
            <a:r>
              <a:rPr lang="tr-TR" dirty="0" smtClean="0"/>
              <a:t>	</a:t>
            </a:r>
            <a:endParaRPr lang="tr-TR" b="1" dirty="0" smtClean="0">
              <a:solidFill>
                <a:srgbClr val="7030A0"/>
              </a:solidFill>
            </a:endParaRPr>
          </a:p>
          <a:p>
            <a:r>
              <a:rPr lang="tr-TR" b="1" dirty="0" err="1" smtClean="0"/>
              <a:t>Nocturnal</a:t>
            </a:r>
            <a:r>
              <a:rPr lang="tr-TR" b="1" dirty="0" smtClean="0"/>
              <a:t> </a:t>
            </a:r>
            <a:r>
              <a:rPr lang="tr-TR" b="1" dirty="0" err="1" smtClean="0"/>
              <a:t>only</a:t>
            </a:r>
            <a:endParaRPr lang="tr-TR" b="1" dirty="0" smtClean="0"/>
          </a:p>
          <a:p>
            <a:r>
              <a:rPr lang="tr-TR" b="1" dirty="0" err="1" smtClean="0"/>
              <a:t>Diurnal</a:t>
            </a:r>
            <a:r>
              <a:rPr lang="tr-TR" b="1" dirty="0" smtClean="0"/>
              <a:t> </a:t>
            </a:r>
            <a:r>
              <a:rPr lang="tr-TR" b="1" dirty="0" err="1" smtClean="0"/>
              <a:t>only</a:t>
            </a:r>
            <a:endParaRPr lang="tr-TR" b="1" dirty="0" smtClean="0"/>
          </a:p>
          <a:p>
            <a:r>
              <a:rPr lang="tr-TR" b="1" dirty="0" err="1" smtClean="0"/>
              <a:t>Mix</a:t>
            </a:r>
            <a:r>
              <a:rPr lang="tr-TR" b="1" dirty="0" smtClean="0"/>
              <a:t> </a:t>
            </a:r>
            <a:r>
              <a:rPr lang="tr-TR" b="1" dirty="0" err="1" smtClean="0"/>
              <a:t>type</a:t>
            </a:r>
            <a:r>
              <a:rPr lang="tr-TR" b="1" dirty="0" smtClean="0"/>
              <a:t> (</a:t>
            </a:r>
            <a:r>
              <a:rPr lang="tr-TR" b="1" dirty="0" err="1" smtClean="0"/>
              <a:t>Nocturnal</a:t>
            </a:r>
            <a:r>
              <a:rPr lang="tr-TR" b="1" dirty="0" smtClean="0"/>
              <a:t> </a:t>
            </a:r>
            <a:r>
              <a:rPr lang="tr-TR" b="1" dirty="0" err="1" smtClean="0"/>
              <a:t>and</a:t>
            </a:r>
            <a:r>
              <a:rPr lang="tr-TR" b="1" dirty="0" smtClean="0"/>
              <a:t> </a:t>
            </a:r>
            <a:r>
              <a:rPr lang="tr-TR" b="1" dirty="0" err="1" smtClean="0"/>
              <a:t>diurnal</a:t>
            </a:r>
            <a:r>
              <a:rPr lang="tr-TR" b="1" dirty="0" smtClean="0"/>
              <a:t>)</a:t>
            </a:r>
            <a:endParaRPr lang="tr-TR" b="1" dirty="0"/>
          </a:p>
          <a:p>
            <a:endParaRPr lang="tr-TR" b="1" dirty="0"/>
          </a:p>
          <a:p>
            <a:pPr marL="0" indent="0">
              <a:buNone/>
            </a:pPr>
            <a:r>
              <a:rPr lang="tr-TR" b="1" dirty="0"/>
              <a:t>*</a:t>
            </a:r>
            <a:r>
              <a:rPr lang="tr-TR" b="1" dirty="0" err="1"/>
              <a:t>by</a:t>
            </a:r>
            <a:r>
              <a:rPr lang="tr-TR" b="1" dirty="0"/>
              <a:t> </a:t>
            </a:r>
            <a:r>
              <a:rPr lang="tr-TR" b="1" dirty="0" err="1"/>
              <a:t>the</a:t>
            </a:r>
            <a:r>
              <a:rPr lang="tr-TR" b="1" dirty="0"/>
              <a:t> </a:t>
            </a:r>
            <a:r>
              <a:rPr lang="tr-TR" b="1" dirty="0" err="1"/>
              <a:t>definition</a:t>
            </a:r>
            <a:r>
              <a:rPr lang="tr-TR" b="1" dirty="0"/>
              <a:t> </a:t>
            </a:r>
            <a:r>
              <a:rPr lang="tr-TR" b="1" dirty="0" err="1"/>
              <a:t>enuresis</a:t>
            </a:r>
            <a:r>
              <a:rPr lang="tr-TR" b="1" dirty="0"/>
              <a:t> </a:t>
            </a:r>
            <a:r>
              <a:rPr lang="tr-TR" b="1" dirty="0" err="1" smtClean="0"/>
              <a:t>does</a:t>
            </a:r>
            <a:r>
              <a:rPr lang="tr-TR" b="1" dirty="0" smtClean="0"/>
              <a:t> not </a:t>
            </a:r>
            <a:r>
              <a:rPr lang="tr-TR" b="1" dirty="0" err="1" smtClean="0"/>
              <a:t>begin</a:t>
            </a:r>
            <a:r>
              <a:rPr lang="tr-TR" b="1" dirty="0" smtClean="0"/>
              <a:t> </a:t>
            </a:r>
            <a:r>
              <a:rPr lang="tr-TR" b="1" dirty="0" err="1" smtClean="0"/>
              <a:t>before</a:t>
            </a:r>
            <a:r>
              <a:rPr lang="tr-TR" b="1" dirty="0" smtClean="0"/>
              <a:t> </a:t>
            </a:r>
            <a:r>
              <a:rPr lang="tr-TR" b="1" dirty="0" err="1"/>
              <a:t>the</a:t>
            </a:r>
            <a:r>
              <a:rPr lang="tr-TR" b="1" dirty="0"/>
              <a:t> </a:t>
            </a:r>
            <a:r>
              <a:rPr lang="tr-TR" b="1" dirty="0" err="1"/>
              <a:t>age</a:t>
            </a:r>
            <a:r>
              <a:rPr lang="tr-TR" b="1" dirty="0"/>
              <a:t> 5</a:t>
            </a:r>
          </a:p>
          <a:p>
            <a:pPr>
              <a:buNone/>
            </a:pPr>
            <a:endParaRPr lang="tr-TR" b="1" dirty="0"/>
          </a:p>
        </p:txBody>
      </p:sp>
      <p:sp>
        <p:nvSpPr>
          <p:cNvPr id="4" name="İçerik Yer Tutucusu 2"/>
          <p:cNvSpPr>
            <a:spLocks noGrp="1"/>
          </p:cNvSpPr>
          <p:nvPr/>
        </p:nvSpPr>
        <p:spPr>
          <a:xfrm>
            <a:off x="-3200400" y="1288242"/>
            <a:ext cx="4038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endParaRPr lang="tr-TR"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Specify</a:t>
            </a:r>
            <a:r>
              <a:rPr lang="tr-TR" dirty="0"/>
              <a:t> </a:t>
            </a:r>
            <a:r>
              <a:rPr lang="tr-TR" dirty="0" err="1"/>
              <a:t>Types</a:t>
            </a:r>
            <a:endParaRPr lang="tr-TR" dirty="0"/>
          </a:p>
        </p:txBody>
      </p:sp>
      <p:sp>
        <p:nvSpPr>
          <p:cNvPr id="3" name="İçerik Yer Tutucusu 2"/>
          <p:cNvSpPr>
            <a:spLocks noGrp="1"/>
          </p:cNvSpPr>
          <p:nvPr>
            <p:ph idx="1"/>
          </p:nvPr>
        </p:nvSpPr>
        <p:spPr/>
        <p:txBody>
          <a:bodyPr>
            <a:normAutofit/>
          </a:bodyPr>
          <a:lstStyle/>
          <a:p>
            <a:endParaRPr lang="tr-TR" b="1" dirty="0" smtClean="0">
              <a:solidFill>
                <a:srgbClr val="7030A0"/>
              </a:solidFill>
            </a:endParaRPr>
          </a:p>
          <a:p>
            <a:r>
              <a:rPr lang="tr-TR" b="1" dirty="0" err="1" smtClean="0"/>
              <a:t>Primary</a:t>
            </a:r>
            <a:r>
              <a:rPr lang="tr-TR" b="1" dirty="0"/>
              <a:t>: </a:t>
            </a:r>
            <a:r>
              <a:rPr lang="tr-TR" b="1" dirty="0" err="1"/>
              <a:t>bedwetting</a:t>
            </a:r>
            <a:r>
              <a:rPr lang="tr-TR" b="1" dirty="0"/>
              <a:t> in a </a:t>
            </a:r>
            <a:r>
              <a:rPr lang="tr-TR" b="1" dirty="0" err="1"/>
              <a:t>child</a:t>
            </a:r>
            <a:r>
              <a:rPr lang="tr-TR" b="1" dirty="0"/>
              <a:t> </a:t>
            </a:r>
            <a:r>
              <a:rPr lang="tr-TR" b="1" dirty="0" err="1"/>
              <a:t>who</a:t>
            </a:r>
            <a:r>
              <a:rPr lang="tr-TR" b="1" dirty="0"/>
              <a:t> has </a:t>
            </a:r>
            <a:r>
              <a:rPr lang="tr-TR" b="1" dirty="0" err="1"/>
              <a:t>never</a:t>
            </a:r>
            <a:r>
              <a:rPr lang="tr-TR" b="1" dirty="0"/>
              <a:t> </a:t>
            </a:r>
            <a:r>
              <a:rPr lang="tr-TR" b="1" dirty="0" err="1"/>
              <a:t>been</a:t>
            </a:r>
            <a:r>
              <a:rPr lang="tr-TR" b="1" dirty="0"/>
              <a:t> </a:t>
            </a:r>
            <a:r>
              <a:rPr lang="tr-TR" b="1" dirty="0" err="1"/>
              <a:t>dry</a:t>
            </a:r>
            <a:endParaRPr lang="tr-TR" b="1" dirty="0"/>
          </a:p>
          <a:p>
            <a:r>
              <a:rPr lang="tr-TR" b="1" dirty="0" err="1"/>
              <a:t>Secondary</a:t>
            </a:r>
            <a:r>
              <a:rPr lang="tr-TR" b="1" dirty="0"/>
              <a:t>: </a:t>
            </a:r>
            <a:r>
              <a:rPr lang="tr-TR" b="1" dirty="0" err="1"/>
              <a:t>nocturnal</a:t>
            </a:r>
            <a:r>
              <a:rPr lang="tr-TR" b="1" dirty="0"/>
              <a:t> </a:t>
            </a:r>
            <a:r>
              <a:rPr lang="tr-TR" b="1" dirty="0" err="1"/>
              <a:t>enuresis</a:t>
            </a:r>
            <a:r>
              <a:rPr lang="tr-TR" b="1" dirty="0"/>
              <a:t> </a:t>
            </a:r>
            <a:r>
              <a:rPr lang="tr-TR" b="1" dirty="0" err="1"/>
              <a:t>after</a:t>
            </a:r>
            <a:r>
              <a:rPr lang="tr-TR" b="1" dirty="0"/>
              <a:t> a </a:t>
            </a:r>
            <a:r>
              <a:rPr lang="tr-TR" b="1" dirty="0" err="1"/>
              <a:t>dry</a:t>
            </a:r>
            <a:r>
              <a:rPr lang="tr-TR" b="1" dirty="0"/>
              <a:t> </a:t>
            </a:r>
            <a:r>
              <a:rPr lang="tr-TR" b="1" dirty="0" err="1"/>
              <a:t>period</a:t>
            </a:r>
            <a:r>
              <a:rPr lang="tr-TR" b="1" dirty="0"/>
              <a:t> of at </a:t>
            </a:r>
            <a:r>
              <a:rPr lang="tr-TR" b="1" dirty="0" err="1"/>
              <a:t>least</a:t>
            </a:r>
            <a:r>
              <a:rPr lang="tr-TR" b="1" dirty="0"/>
              <a:t> 6 </a:t>
            </a:r>
            <a:r>
              <a:rPr lang="tr-TR" b="1" dirty="0" err="1"/>
              <a:t>months</a:t>
            </a:r>
            <a:r>
              <a:rPr lang="tr-TR" b="1" dirty="0"/>
              <a:t>. </a:t>
            </a:r>
          </a:p>
          <a:p>
            <a:r>
              <a:rPr lang="tr-TR" b="1" dirty="0" err="1"/>
              <a:t>Monosymptomatic</a:t>
            </a:r>
            <a:endParaRPr lang="tr-TR" b="1" dirty="0"/>
          </a:p>
          <a:p>
            <a:r>
              <a:rPr lang="tr-TR" b="1" dirty="0" err="1"/>
              <a:t>Polysymptomatic</a:t>
            </a:r>
            <a:r>
              <a:rPr lang="tr-TR" b="1" dirty="0"/>
              <a:t> </a:t>
            </a:r>
            <a:r>
              <a:rPr lang="tr-TR" b="1" dirty="0" err="1"/>
              <a:t>or</a:t>
            </a:r>
            <a:r>
              <a:rPr lang="tr-TR" b="1" dirty="0"/>
              <a:t> </a:t>
            </a:r>
            <a:r>
              <a:rPr lang="tr-TR" b="1" dirty="0" err="1"/>
              <a:t>complicated</a:t>
            </a:r>
            <a:r>
              <a:rPr lang="tr-TR" b="1" dirty="0"/>
              <a:t> (</a:t>
            </a:r>
            <a:r>
              <a:rPr lang="tr-TR" b="1" dirty="0" err="1"/>
              <a:t>with</a:t>
            </a:r>
            <a:r>
              <a:rPr lang="tr-TR" b="1" dirty="0"/>
              <a:t> </a:t>
            </a:r>
            <a:r>
              <a:rPr lang="tr-TR" b="1" dirty="0" err="1"/>
              <a:t>day</a:t>
            </a:r>
            <a:r>
              <a:rPr lang="tr-TR" b="1" dirty="0"/>
              <a:t> time </a:t>
            </a:r>
            <a:r>
              <a:rPr lang="tr-TR" b="1" dirty="0" err="1"/>
              <a:t>symptoms</a:t>
            </a:r>
            <a:r>
              <a:rPr lang="tr-TR" b="1" dirty="0"/>
              <a:t> </a:t>
            </a:r>
            <a:r>
              <a:rPr lang="tr-TR" b="1" dirty="0" err="1"/>
              <a:t>such</a:t>
            </a:r>
            <a:r>
              <a:rPr lang="tr-TR" b="1" dirty="0"/>
              <a:t> as </a:t>
            </a:r>
            <a:r>
              <a:rPr lang="tr-TR" b="1" dirty="0" err="1"/>
              <a:t>urgency</a:t>
            </a:r>
            <a:r>
              <a:rPr lang="tr-TR" b="1" dirty="0"/>
              <a:t>, </a:t>
            </a:r>
            <a:r>
              <a:rPr lang="tr-TR" b="1" dirty="0" err="1"/>
              <a:t>frequency</a:t>
            </a:r>
            <a:r>
              <a:rPr lang="tr-TR" b="1" dirty="0"/>
              <a:t>, </a:t>
            </a:r>
            <a:r>
              <a:rPr lang="tr-TR" b="1" dirty="0" err="1"/>
              <a:t>encopresis</a:t>
            </a:r>
            <a:r>
              <a:rPr lang="tr-TR" b="1" dirty="0"/>
              <a:t>)</a:t>
            </a:r>
          </a:p>
          <a:p>
            <a:pPr marL="0" indent="0">
              <a:buNone/>
            </a:pPr>
            <a:endParaRPr lang="tr-TR" dirty="0"/>
          </a:p>
        </p:txBody>
      </p:sp>
      <p:sp>
        <p:nvSpPr>
          <p:cNvPr id="4" name="İçerik Yer Tutucusu 3"/>
          <p:cNvSpPr>
            <a:spLocks noGrp="1"/>
          </p:cNvSpPr>
          <p:nvPr/>
        </p:nvSpPr>
        <p:spPr>
          <a:xfrm>
            <a:off x="1389888" y="1952403"/>
            <a:ext cx="9125712"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endParaRPr lang="tr-TR" dirty="0" smtClean="0"/>
          </a:p>
        </p:txBody>
      </p:sp>
    </p:spTree>
    <p:extLst>
      <p:ext uri="{BB962C8B-B14F-4D97-AF65-F5344CB8AC3E}">
        <p14:creationId xmlns:p14="http://schemas.microsoft.com/office/powerpoint/2010/main" val="21304228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Prevalence</a:t>
            </a:r>
            <a:endParaRPr lang="tr-TR" dirty="0"/>
          </a:p>
        </p:txBody>
      </p:sp>
      <p:sp>
        <p:nvSpPr>
          <p:cNvPr id="3" name="İçerik Yer Tutucusu 2"/>
          <p:cNvSpPr>
            <a:spLocks noGrp="1"/>
          </p:cNvSpPr>
          <p:nvPr>
            <p:ph idx="1"/>
          </p:nvPr>
        </p:nvSpPr>
        <p:spPr/>
        <p:txBody>
          <a:bodyPr>
            <a:normAutofit/>
          </a:bodyPr>
          <a:lstStyle/>
          <a:p>
            <a:endParaRPr lang="tr-TR" dirty="0" smtClean="0"/>
          </a:p>
          <a:p>
            <a:r>
              <a:rPr lang="tr-TR" b="1" dirty="0" err="1"/>
              <a:t>Diurnal</a:t>
            </a:r>
            <a:r>
              <a:rPr lang="tr-TR" b="1" dirty="0"/>
              <a:t> </a:t>
            </a:r>
            <a:r>
              <a:rPr lang="tr-TR" b="1" dirty="0" err="1"/>
              <a:t>enuresis</a:t>
            </a:r>
            <a:r>
              <a:rPr lang="tr-TR" b="1" dirty="0"/>
              <a:t>: 5.5 % of </a:t>
            </a:r>
            <a:r>
              <a:rPr lang="tr-TR" b="1" dirty="0" err="1"/>
              <a:t>children</a:t>
            </a:r>
            <a:r>
              <a:rPr lang="tr-TR" b="1" dirty="0"/>
              <a:t> </a:t>
            </a:r>
            <a:r>
              <a:rPr lang="tr-TR" b="1" dirty="0" err="1"/>
              <a:t>aged</a:t>
            </a:r>
            <a:r>
              <a:rPr lang="tr-TR" b="1" dirty="0"/>
              <a:t> 5-12 </a:t>
            </a:r>
            <a:r>
              <a:rPr lang="tr-TR" b="1" dirty="0" err="1"/>
              <a:t>years</a:t>
            </a:r>
            <a:endParaRPr lang="tr-TR" b="1" dirty="0"/>
          </a:p>
          <a:p>
            <a:r>
              <a:rPr lang="tr-TR" b="1" dirty="0" err="1"/>
              <a:t>Nocturnal</a:t>
            </a:r>
            <a:r>
              <a:rPr lang="tr-TR" b="1" dirty="0"/>
              <a:t> </a:t>
            </a:r>
            <a:r>
              <a:rPr lang="tr-TR" b="1" dirty="0" err="1"/>
              <a:t>enuresis</a:t>
            </a:r>
            <a:r>
              <a:rPr lang="tr-TR" b="1" dirty="0"/>
              <a:t>: 15% of </a:t>
            </a:r>
            <a:r>
              <a:rPr lang="tr-TR" b="1" dirty="0" err="1"/>
              <a:t>children</a:t>
            </a:r>
            <a:r>
              <a:rPr lang="tr-TR" b="1" dirty="0"/>
              <a:t> </a:t>
            </a:r>
            <a:r>
              <a:rPr lang="tr-TR" b="1" dirty="0" err="1"/>
              <a:t>aged</a:t>
            </a:r>
            <a:r>
              <a:rPr lang="tr-TR" b="1" dirty="0"/>
              <a:t> 5 </a:t>
            </a:r>
            <a:r>
              <a:rPr lang="tr-TR" b="1" dirty="0" err="1"/>
              <a:t>years</a:t>
            </a:r>
            <a:r>
              <a:rPr lang="tr-TR" b="1" dirty="0"/>
              <a:t> </a:t>
            </a:r>
            <a:r>
              <a:rPr lang="tr-TR" b="1" dirty="0" err="1"/>
              <a:t>and</a:t>
            </a:r>
            <a:r>
              <a:rPr lang="tr-TR" b="1" dirty="0"/>
              <a:t> 1% of </a:t>
            </a:r>
            <a:r>
              <a:rPr lang="tr-TR" b="1" dirty="0" err="1"/>
              <a:t>those</a:t>
            </a:r>
            <a:r>
              <a:rPr lang="tr-TR" b="1" dirty="0"/>
              <a:t> </a:t>
            </a:r>
            <a:r>
              <a:rPr lang="tr-TR" b="1" dirty="0" err="1"/>
              <a:t>aged</a:t>
            </a:r>
            <a:r>
              <a:rPr lang="tr-TR" b="1" dirty="0"/>
              <a:t> 15</a:t>
            </a:r>
          </a:p>
          <a:p>
            <a:r>
              <a:rPr lang="tr-TR" b="1" dirty="0" err="1"/>
              <a:t>Diurnal</a:t>
            </a:r>
            <a:r>
              <a:rPr lang="tr-TR" b="1" dirty="0"/>
              <a:t> </a:t>
            </a:r>
            <a:r>
              <a:rPr lang="tr-TR" b="1" dirty="0" err="1"/>
              <a:t>enuresis</a:t>
            </a:r>
            <a:r>
              <a:rPr lang="tr-TR" b="1" dirty="0"/>
              <a:t> is </a:t>
            </a:r>
            <a:r>
              <a:rPr lang="tr-TR" b="1" dirty="0" err="1"/>
              <a:t>more</a:t>
            </a:r>
            <a:r>
              <a:rPr lang="tr-TR" b="1" dirty="0"/>
              <a:t> </a:t>
            </a:r>
            <a:r>
              <a:rPr lang="tr-TR" b="1" dirty="0" err="1"/>
              <a:t>common</a:t>
            </a:r>
            <a:r>
              <a:rPr lang="tr-TR" b="1" dirty="0"/>
              <a:t> in </a:t>
            </a:r>
            <a:r>
              <a:rPr lang="tr-TR" b="1" dirty="0" err="1"/>
              <a:t>girls</a:t>
            </a:r>
            <a:endParaRPr lang="tr-TR" b="1" dirty="0"/>
          </a:p>
          <a:p>
            <a:r>
              <a:rPr lang="tr-TR" b="1" dirty="0" err="1"/>
              <a:t>Nocturnal</a:t>
            </a:r>
            <a:r>
              <a:rPr lang="tr-TR" b="1" dirty="0"/>
              <a:t> </a:t>
            </a:r>
            <a:r>
              <a:rPr lang="tr-TR" b="1" dirty="0" err="1"/>
              <a:t>enuresis</a:t>
            </a:r>
            <a:r>
              <a:rPr lang="tr-TR" b="1" dirty="0"/>
              <a:t> 2 </a:t>
            </a:r>
            <a:r>
              <a:rPr lang="tr-TR" b="1" dirty="0" err="1"/>
              <a:t>times</a:t>
            </a:r>
            <a:r>
              <a:rPr lang="tr-TR" b="1" dirty="0"/>
              <a:t> </a:t>
            </a:r>
            <a:r>
              <a:rPr lang="tr-TR" b="1" dirty="0" err="1"/>
              <a:t>more</a:t>
            </a:r>
            <a:r>
              <a:rPr lang="tr-TR" b="1" dirty="0"/>
              <a:t> </a:t>
            </a:r>
            <a:r>
              <a:rPr lang="tr-TR" b="1" dirty="0" err="1"/>
              <a:t>common</a:t>
            </a:r>
            <a:r>
              <a:rPr lang="tr-TR" b="1" dirty="0"/>
              <a:t> in </a:t>
            </a:r>
            <a:r>
              <a:rPr lang="tr-TR" b="1" dirty="0" err="1" smtClean="0"/>
              <a:t>boys</a:t>
            </a:r>
            <a:endParaRPr lang="tr-TR" b="1" dirty="0"/>
          </a:p>
        </p:txBody>
      </p:sp>
    </p:spTree>
    <p:extLst>
      <p:ext uri="{BB962C8B-B14F-4D97-AF65-F5344CB8AC3E}">
        <p14:creationId xmlns:p14="http://schemas.microsoft.com/office/powerpoint/2010/main" val="6183420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Causes</a:t>
            </a:r>
            <a:r>
              <a:rPr lang="tr-TR" dirty="0"/>
              <a:t> </a:t>
            </a:r>
            <a:r>
              <a:rPr lang="tr-TR" dirty="0" err="1"/>
              <a:t>and</a:t>
            </a:r>
            <a:r>
              <a:rPr lang="tr-TR" dirty="0"/>
              <a:t> risk </a:t>
            </a:r>
            <a:r>
              <a:rPr lang="tr-TR" dirty="0" err="1"/>
              <a:t>factors</a:t>
            </a:r>
            <a:endParaRPr lang="tr-TR" dirty="0"/>
          </a:p>
        </p:txBody>
      </p:sp>
      <p:sp>
        <p:nvSpPr>
          <p:cNvPr id="3" name="İçerik Yer Tutucusu 2"/>
          <p:cNvSpPr>
            <a:spLocks noGrp="1"/>
          </p:cNvSpPr>
          <p:nvPr>
            <p:ph idx="1"/>
          </p:nvPr>
        </p:nvSpPr>
        <p:spPr/>
        <p:txBody>
          <a:bodyPr>
            <a:normAutofit/>
          </a:bodyPr>
          <a:lstStyle/>
          <a:p>
            <a:pPr marL="0" indent="0">
              <a:buNone/>
            </a:pPr>
            <a:r>
              <a:rPr lang="tr-TR" dirty="0" err="1"/>
              <a:t>Nocturnal</a:t>
            </a:r>
            <a:r>
              <a:rPr lang="tr-TR" dirty="0"/>
              <a:t> </a:t>
            </a:r>
            <a:r>
              <a:rPr lang="tr-TR" dirty="0" err="1"/>
              <a:t>Enuresis</a:t>
            </a:r>
            <a:r>
              <a:rPr lang="tr-TR" dirty="0"/>
              <a:t>:</a:t>
            </a:r>
          </a:p>
          <a:p>
            <a:r>
              <a:rPr lang="tr-TR" dirty="0" err="1"/>
              <a:t>Genetic</a:t>
            </a:r>
            <a:r>
              <a:rPr lang="tr-TR" dirty="0"/>
              <a:t>: </a:t>
            </a:r>
            <a:r>
              <a:rPr lang="tr-TR" dirty="0" err="1"/>
              <a:t>Positive</a:t>
            </a:r>
            <a:r>
              <a:rPr lang="tr-TR" dirty="0"/>
              <a:t> </a:t>
            </a:r>
            <a:r>
              <a:rPr lang="tr-TR" dirty="0" err="1"/>
              <a:t>family</a:t>
            </a:r>
            <a:r>
              <a:rPr lang="tr-TR" dirty="0"/>
              <a:t> </a:t>
            </a:r>
            <a:r>
              <a:rPr lang="tr-TR" dirty="0" err="1"/>
              <a:t>history</a:t>
            </a:r>
            <a:endParaRPr lang="tr-TR" dirty="0"/>
          </a:p>
          <a:p>
            <a:r>
              <a:rPr lang="tr-TR" dirty="0" smtClean="0"/>
              <a:t>Small </a:t>
            </a:r>
            <a:r>
              <a:rPr lang="tr-TR" dirty="0" err="1"/>
              <a:t>bladder</a:t>
            </a:r>
            <a:r>
              <a:rPr lang="tr-TR" dirty="0"/>
              <a:t> </a:t>
            </a:r>
            <a:r>
              <a:rPr lang="tr-TR" dirty="0" err="1"/>
              <a:t>capacity</a:t>
            </a:r>
            <a:endParaRPr lang="tr-TR" dirty="0"/>
          </a:p>
          <a:p>
            <a:r>
              <a:rPr lang="tr-TR" dirty="0" err="1"/>
              <a:t>Nocturnal</a:t>
            </a:r>
            <a:r>
              <a:rPr lang="tr-TR" dirty="0"/>
              <a:t> </a:t>
            </a:r>
            <a:r>
              <a:rPr lang="tr-TR" dirty="0" err="1" smtClean="0"/>
              <a:t>polyuria</a:t>
            </a:r>
            <a:endParaRPr lang="tr-TR" dirty="0" smtClean="0"/>
          </a:p>
          <a:p>
            <a:r>
              <a:rPr lang="tr-TR" dirty="0" err="1"/>
              <a:t>Sleep</a:t>
            </a:r>
            <a:r>
              <a:rPr lang="tr-TR" dirty="0"/>
              <a:t> </a:t>
            </a:r>
            <a:r>
              <a:rPr lang="tr-TR" dirty="0" err="1"/>
              <a:t>arousal</a:t>
            </a:r>
            <a:r>
              <a:rPr lang="tr-TR" dirty="0"/>
              <a:t> </a:t>
            </a:r>
            <a:r>
              <a:rPr lang="tr-TR" dirty="0" err="1" smtClean="0"/>
              <a:t>dysfunction</a:t>
            </a:r>
            <a:endParaRPr lang="tr-TR" dirty="0"/>
          </a:p>
          <a:p>
            <a:r>
              <a:rPr lang="tr-TR" dirty="0" err="1"/>
              <a:t>Psychological</a:t>
            </a:r>
            <a:r>
              <a:rPr lang="tr-TR" dirty="0"/>
              <a:t> </a:t>
            </a:r>
            <a:r>
              <a:rPr lang="tr-TR" dirty="0" err="1"/>
              <a:t>factors</a:t>
            </a:r>
            <a:endParaRPr lang="tr-TR" dirty="0"/>
          </a:p>
          <a:p>
            <a:r>
              <a:rPr lang="tr-TR" dirty="0" err="1"/>
              <a:t>Maturational</a:t>
            </a:r>
            <a:r>
              <a:rPr lang="tr-TR" dirty="0"/>
              <a:t> </a:t>
            </a:r>
            <a:r>
              <a:rPr lang="tr-TR" dirty="0" err="1"/>
              <a:t>delay</a:t>
            </a:r>
            <a:r>
              <a:rPr lang="tr-TR" dirty="0"/>
              <a:t> </a:t>
            </a:r>
          </a:p>
          <a:p>
            <a:endParaRPr lang="tr-TR" dirty="0"/>
          </a:p>
          <a:p>
            <a:endParaRPr lang="tr-TR" dirty="0"/>
          </a:p>
        </p:txBody>
      </p:sp>
    </p:spTree>
    <p:extLst>
      <p:ext uri="{BB962C8B-B14F-4D97-AF65-F5344CB8AC3E}">
        <p14:creationId xmlns:p14="http://schemas.microsoft.com/office/powerpoint/2010/main" val="2278817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Causes</a:t>
            </a:r>
            <a:r>
              <a:rPr lang="tr-TR" dirty="0"/>
              <a:t> </a:t>
            </a:r>
            <a:r>
              <a:rPr lang="tr-TR" dirty="0" err="1"/>
              <a:t>and</a:t>
            </a:r>
            <a:r>
              <a:rPr lang="tr-TR" dirty="0"/>
              <a:t> risk </a:t>
            </a:r>
            <a:r>
              <a:rPr lang="tr-TR" dirty="0" err="1"/>
              <a:t>factors</a:t>
            </a:r>
            <a:endParaRPr lang="tr-TR" dirty="0"/>
          </a:p>
        </p:txBody>
      </p:sp>
      <p:sp>
        <p:nvSpPr>
          <p:cNvPr id="3" name="İçerik Yer Tutucusu 2"/>
          <p:cNvSpPr>
            <a:spLocks noGrp="1"/>
          </p:cNvSpPr>
          <p:nvPr>
            <p:ph idx="1"/>
          </p:nvPr>
        </p:nvSpPr>
        <p:spPr/>
        <p:txBody>
          <a:bodyPr>
            <a:normAutofit lnSpcReduction="10000"/>
          </a:bodyPr>
          <a:lstStyle/>
          <a:p>
            <a:endParaRPr lang="tr-TR" sz="2800" dirty="0" smtClean="0"/>
          </a:p>
          <a:p>
            <a:pPr marL="0" indent="0">
              <a:buNone/>
            </a:pPr>
            <a:r>
              <a:rPr lang="tr-TR" dirty="0" err="1"/>
              <a:t>Diurnal</a:t>
            </a:r>
            <a:r>
              <a:rPr lang="tr-TR" dirty="0"/>
              <a:t> </a:t>
            </a:r>
            <a:r>
              <a:rPr lang="tr-TR" dirty="0" err="1"/>
              <a:t>Enuresis</a:t>
            </a:r>
            <a:r>
              <a:rPr lang="tr-TR" dirty="0"/>
              <a:t>:</a:t>
            </a:r>
          </a:p>
          <a:p>
            <a:r>
              <a:rPr lang="tr-TR" dirty="0" err="1"/>
              <a:t>Neuropathic</a:t>
            </a:r>
            <a:r>
              <a:rPr lang="tr-TR" dirty="0"/>
              <a:t> </a:t>
            </a:r>
            <a:r>
              <a:rPr lang="tr-TR" dirty="0" err="1"/>
              <a:t>causes</a:t>
            </a:r>
            <a:r>
              <a:rPr lang="tr-TR" dirty="0"/>
              <a:t>: </a:t>
            </a:r>
            <a:r>
              <a:rPr lang="tr-TR" dirty="0" err="1"/>
              <a:t>spina</a:t>
            </a:r>
            <a:r>
              <a:rPr lang="tr-TR" dirty="0"/>
              <a:t> </a:t>
            </a:r>
            <a:r>
              <a:rPr lang="tr-TR" dirty="0" err="1"/>
              <a:t>bifida</a:t>
            </a:r>
            <a:r>
              <a:rPr lang="tr-TR" dirty="0"/>
              <a:t>, </a:t>
            </a:r>
            <a:r>
              <a:rPr lang="tr-TR" dirty="0" err="1"/>
              <a:t>spinal</a:t>
            </a:r>
            <a:r>
              <a:rPr lang="tr-TR" dirty="0"/>
              <a:t> </a:t>
            </a:r>
            <a:r>
              <a:rPr lang="tr-TR" dirty="0" err="1"/>
              <a:t>cord</a:t>
            </a:r>
            <a:r>
              <a:rPr lang="tr-TR" dirty="0"/>
              <a:t> </a:t>
            </a:r>
            <a:r>
              <a:rPr lang="tr-TR" dirty="0" err="1"/>
              <a:t>traumas</a:t>
            </a:r>
            <a:endParaRPr lang="tr-TR" dirty="0"/>
          </a:p>
          <a:p>
            <a:r>
              <a:rPr lang="tr-TR" dirty="0" err="1"/>
              <a:t>Overactive</a:t>
            </a:r>
            <a:r>
              <a:rPr lang="tr-TR" dirty="0"/>
              <a:t> </a:t>
            </a:r>
            <a:r>
              <a:rPr lang="tr-TR" dirty="0" err="1"/>
              <a:t>bladder</a:t>
            </a:r>
            <a:endParaRPr lang="tr-TR" dirty="0"/>
          </a:p>
          <a:p>
            <a:r>
              <a:rPr lang="tr-TR" dirty="0" err="1"/>
              <a:t>Toilete</a:t>
            </a:r>
            <a:r>
              <a:rPr lang="tr-TR" dirty="0"/>
              <a:t> </a:t>
            </a:r>
            <a:r>
              <a:rPr lang="tr-TR" dirty="0" err="1"/>
              <a:t>trainning</a:t>
            </a:r>
            <a:r>
              <a:rPr lang="tr-TR" dirty="0"/>
              <a:t> </a:t>
            </a:r>
            <a:r>
              <a:rPr lang="tr-TR" dirty="0" err="1"/>
              <a:t>problems</a:t>
            </a:r>
            <a:endParaRPr lang="tr-TR" dirty="0"/>
          </a:p>
          <a:p>
            <a:r>
              <a:rPr lang="tr-TR" dirty="0" err="1"/>
              <a:t>Urinary</a:t>
            </a:r>
            <a:r>
              <a:rPr lang="tr-TR" dirty="0"/>
              <a:t> </a:t>
            </a:r>
            <a:r>
              <a:rPr lang="tr-TR" dirty="0" err="1"/>
              <a:t>tract</a:t>
            </a:r>
            <a:r>
              <a:rPr lang="tr-TR" dirty="0"/>
              <a:t> </a:t>
            </a:r>
            <a:r>
              <a:rPr lang="tr-TR" dirty="0" err="1"/>
              <a:t>infections</a:t>
            </a:r>
            <a:endParaRPr lang="tr-TR" dirty="0"/>
          </a:p>
          <a:p>
            <a:r>
              <a:rPr lang="tr-TR" dirty="0" err="1"/>
              <a:t>Psychosocial</a:t>
            </a:r>
            <a:r>
              <a:rPr lang="tr-TR" dirty="0"/>
              <a:t> </a:t>
            </a:r>
            <a:r>
              <a:rPr lang="tr-TR" dirty="0" err="1"/>
              <a:t>factors</a:t>
            </a:r>
            <a:endParaRPr lang="tr-TR" dirty="0"/>
          </a:p>
          <a:p>
            <a:r>
              <a:rPr lang="tr-TR" dirty="0" err="1"/>
              <a:t>Stressors</a:t>
            </a:r>
            <a:r>
              <a:rPr lang="tr-TR" dirty="0"/>
              <a:t> </a:t>
            </a:r>
          </a:p>
          <a:p>
            <a:pPr marL="0" indent="0">
              <a:buNone/>
            </a:pPr>
            <a:r>
              <a:rPr lang="tr-TR" dirty="0" smtClean="0"/>
              <a:t> </a:t>
            </a:r>
          </a:p>
          <a:p>
            <a:endParaRPr lang="tr-TR" dirty="0"/>
          </a:p>
        </p:txBody>
      </p:sp>
    </p:spTree>
    <p:extLst>
      <p:ext uri="{BB962C8B-B14F-4D97-AF65-F5344CB8AC3E}">
        <p14:creationId xmlns:p14="http://schemas.microsoft.com/office/powerpoint/2010/main" val="16002940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t>Differential</a:t>
            </a:r>
            <a:r>
              <a:rPr lang="tr-TR" dirty="0"/>
              <a:t> </a:t>
            </a:r>
            <a:r>
              <a:rPr lang="tr-TR" dirty="0" err="1" smtClean="0"/>
              <a:t>Diagnosis</a:t>
            </a:r>
            <a:endParaRPr lang="tr-TR" dirty="0"/>
          </a:p>
        </p:txBody>
      </p:sp>
      <p:sp>
        <p:nvSpPr>
          <p:cNvPr id="3" name="2 İçerik Yer Tutucusu"/>
          <p:cNvSpPr>
            <a:spLocks noGrp="1"/>
          </p:cNvSpPr>
          <p:nvPr>
            <p:ph idx="1"/>
          </p:nvPr>
        </p:nvSpPr>
        <p:spPr/>
        <p:txBody>
          <a:bodyPr>
            <a:normAutofit/>
          </a:bodyPr>
          <a:lstStyle/>
          <a:p>
            <a:pPr>
              <a:buNone/>
            </a:pPr>
            <a:r>
              <a:rPr lang="tr-TR" sz="2800" dirty="0" smtClean="0"/>
              <a:t>	</a:t>
            </a:r>
            <a:r>
              <a:rPr lang="en-US" dirty="0"/>
              <a:t> Organic problems must be ruled out!</a:t>
            </a:r>
            <a:endParaRPr lang="tr-TR" sz="2800" dirty="0" smtClean="0"/>
          </a:p>
          <a:p>
            <a:r>
              <a:rPr lang="tr-TR" sz="2800" dirty="0" smtClean="0"/>
              <a:t>DM, </a:t>
            </a:r>
            <a:r>
              <a:rPr lang="tr-TR" sz="2800" dirty="0" err="1" smtClean="0"/>
              <a:t>diabetes</a:t>
            </a:r>
            <a:r>
              <a:rPr lang="tr-TR" sz="2800" dirty="0" smtClean="0"/>
              <a:t> </a:t>
            </a:r>
            <a:r>
              <a:rPr lang="tr-TR" sz="2800" dirty="0" err="1" smtClean="0"/>
              <a:t>insipitus</a:t>
            </a:r>
            <a:endParaRPr lang="tr-TR" sz="2800" dirty="0" smtClean="0"/>
          </a:p>
          <a:p>
            <a:r>
              <a:rPr lang="tr-TR" dirty="0" err="1" smtClean="0"/>
              <a:t>Epilepsy</a:t>
            </a:r>
            <a:endParaRPr lang="tr-TR" dirty="0" smtClean="0"/>
          </a:p>
          <a:p>
            <a:r>
              <a:rPr lang="en-US" dirty="0"/>
              <a:t>Diuretics or drugs such as lithium that can cause </a:t>
            </a:r>
            <a:r>
              <a:rPr lang="en-US" dirty="0" smtClean="0"/>
              <a:t>polyuria</a:t>
            </a:r>
            <a:endParaRPr lang="tr-TR" dirty="0" smtClean="0"/>
          </a:p>
          <a:p>
            <a:r>
              <a:rPr lang="en-US" dirty="0"/>
              <a:t>Urinary tract </a:t>
            </a:r>
            <a:r>
              <a:rPr lang="en-US" dirty="0" smtClean="0"/>
              <a:t>infections</a:t>
            </a:r>
            <a:endParaRPr lang="tr-TR" dirty="0" smtClean="0"/>
          </a:p>
          <a:p>
            <a:r>
              <a:rPr lang="en-US" dirty="0"/>
              <a:t>Anatomical problems of the urinary </a:t>
            </a:r>
            <a:r>
              <a:rPr lang="en-US" dirty="0" smtClean="0"/>
              <a:t>tract</a:t>
            </a:r>
            <a:endParaRPr lang="tr-TR" dirty="0" smtClean="0"/>
          </a:p>
          <a:p>
            <a:endParaRPr lang="tr-TR" sz="2800" b="1" dirty="0" smtClean="0">
              <a:solidFill>
                <a:srgbClr val="7030A0"/>
              </a:solidFill>
            </a:endParaRPr>
          </a:p>
          <a:p>
            <a:endParaRPr lang="tr-TR"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Treatment</a:t>
            </a:r>
            <a:endParaRPr lang="tr-TR" dirty="0"/>
          </a:p>
        </p:txBody>
      </p:sp>
      <p:sp>
        <p:nvSpPr>
          <p:cNvPr id="3" name="İçerik Yer Tutucusu 2"/>
          <p:cNvSpPr>
            <a:spLocks noGrp="1"/>
          </p:cNvSpPr>
          <p:nvPr>
            <p:ph idx="1"/>
          </p:nvPr>
        </p:nvSpPr>
        <p:spPr>
          <a:xfrm>
            <a:off x="838200" y="2125205"/>
            <a:ext cx="10515600" cy="4201064"/>
          </a:xfrm>
        </p:spPr>
        <p:txBody>
          <a:bodyPr/>
          <a:lstStyle/>
          <a:p>
            <a:r>
              <a:rPr lang="tr-TR" dirty="0" err="1" smtClean="0"/>
              <a:t>Family</a:t>
            </a:r>
            <a:r>
              <a:rPr lang="tr-TR" dirty="0" smtClean="0"/>
              <a:t> </a:t>
            </a:r>
            <a:r>
              <a:rPr lang="tr-TR" dirty="0" err="1"/>
              <a:t>intervention</a:t>
            </a:r>
            <a:r>
              <a:rPr lang="tr-TR" dirty="0"/>
              <a:t> on </a:t>
            </a:r>
            <a:r>
              <a:rPr lang="tr-TR" dirty="0" err="1"/>
              <a:t>toilette</a:t>
            </a:r>
            <a:r>
              <a:rPr lang="tr-TR" dirty="0"/>
              <a:t> </a:t>
            </a:r>
            <a:r>
              <a:rPr lang="tr-TR" dirty="0" err="1"/>
              <a:t>trainning</a:t>
            </a:r>
            <a:endParaRPr lang="tr-TR" dirty="0"/>
          </a:p>
          <a:p>
            <a:r>
              <a:rPr lang="tr-TR" dirty="0" err="1"/>
              <a:t>Keeping</a:t>
            </a:r>
            <a:r>
              <a:rPr lang="tr-TR" dirty="0"/>
              <a:t>  </a:t>
            </a:r>
            <a:r>
              <a:rPr lang="tr-TR" dirty="0" err="1"/>
              <a:t>chart</a:t>
            </a:r>
            <a:endParaRPr lang="tr-TR" dirty="0"/>
          </a:p>
          <a:p>
            <a:r>
              <a:rPr lang="tr-TR" dirty="0" err="1"/>
              <a:t>Bladder</a:t>
            </a:r>
            <a:r>
              <a:rPr lang="tr-TR" dirty="0"/>
              <a:t> </a:t>
            </a:r>
            <a:r>
              <a:rPr lang="tr-TR" dirty="0" err="1"/>
              <a:t>trainning</a:t>
            </a:r>
            <a:endParaRPr lang="tr-TR" dirty="0"/>
          </a:p>
          <a:p>
            <a:r>
              <a:rPr lang="tr-TR" dirty="0" err="1"/>
              <a:t>Urianation</a:t>
            </a:r>
            <a:r>
              <a:rPr lang="tr-TR" dirty="0"/>
              <a:t> </a:t>
            </a:r>
            <a:r>
              <a:rPr lang="tr-TR" dirty="0" err="1"/>
              <a:t>before</a:t>
            </a:r>
            <a:r>
              <a:rPr lang="tr-TR" dirty="0"/>
              <a:t> </a:t>
            </a:r>
            <a:r>
              <a:rPr lang="tr-TR" dirty="0" err="1"/>
              <a:t>bedtime</a:t>
            </a:r>
            <a:r>
              <a:rPr lang="tr-TR" dirty="0"/>
              <a:t> (</a:t>
            </a:r>
            <a:r>
              <a:rPr lang="tr-TR" dirty="0" err="1"/>
              <a:t>awaken</a:t>
            </a:r>
            <a:r>
              <a:rPr lang="tr-TR" dirty="0"/>
              <a:t> in 90 </a:t>
            </a:r>
            <a:r>
              <a:rPr lang="tr-TR" dirty="0" err="1"/>
              <a:t>minutes</a:t>
            </a:r>
            <a:r>
              <a:rPr lang="tr-TR" dirty="0"/>
              <a:t> of </a:t>
            </a:r>
            <a:r>
              <a:rPr lang="tr-TR" dirty="0" err="1"/>
              <a:t>sleep</a:t>
            </a:r>
            <a:r>
              <a:rPr lang="tr-TR" dirty="0"/>
              <a:t> )</a:t>
            </a:r>
          </a:p>
          <a:p>
            <a:r>
              <a:rPr lang="tr-TR" dirty="0" err="1"/>
              <a:t>Conditioning</a:t>
            </a:r>
            <a:r>
              <a:rPr lang="tr-TR" dirty="0"/>
              <a:t>: Alarm </a:t>
            </a:r>
            <a:r>
              <a:rPr lang="tr-TR" dirty="0" err="1"/>
              <a:t>method</a:t>
            </a:r>
            <a:endParaRPr lang="tr-TR" dirty="0"/>
          </a:p>
          <a:p>
            <a:r>
              <a:rPr lang="tr-TR" dirty="0" err="1"/>
              <a:t>Pharmacotherapy</a:t>
            </a:r>
            <a:r>
              <a:rPr lang="tr-TR" dirty="0"/>
              <a:t>: </a:t>
            </a:r>
            <a:r>
              <a:rPr lang="tr-TR" dirty="0" err="1"/>
              <a:t>imipramine</a:t>
            </a:r>
            <a:r>
              <a:rPr lang="tr-TR" dirty="0"/>
              <a:t> (</a:t>
            </a:r>
            <a:r>
              <a:rPr lang="tr-TR" dirty="0" err="1"/>
              <a:t>tofranil</a:t>
            </a:r>
            <a:r>
              <a:rPr lang="tr-TR" dirty="0"/>
              <a:t>) (10-75 mg), </a:t>
            </a:r>
            <a:r>
              <a:rPr lang="tr-TR" dirty="0" err="1"/>
              <a:t>desmopressin</a:t>
            </a:r>
            <a:r>
              <a:rPr lang="tr-TR" dirty="0"/>
              <a:t> (</a:t>
            </a:r>
            <a:r>
              <a:rPr lang="tr-TR" dirty="0" err="1"/>
              <a:t>minirin</a:t>
            </a:r>
            <a:r>
              <a:rPr lang="tr-TR" dirty="0"/>
              <a:t> </a:t>
            </a:r>
            <a:r>
              <a:rPr lang="tr-TR" dirty="0" err="1"/>
              <a:t>melt</a:t>
            </a:r>
            <a:r>
              <a:rPr lang="tr-TR" dirty="0"/>
              <a:t> </a:t>
            </a:r>
            <a:r>
              <a:rPr lang="tr-TR" dirty="0" err="1"/>
              <a:t>tb</a:t>
            </a:r>
            <a:r>
              <a:rPr lang="tr-TR" dirty="0"/>
              <a:t>) (120 </a:t>
            </a:r>
            <a:r>
              <a:rPr lang="tr-TR" dirty="0" err="1"/>
              <a:t>mcg</a:t>
            </a:r>
            <a:r>
              <a:rPr lang="tr-TR" dirty="0"/>
              <a:t>)</a:t>
            </a:r>
          </a:p>
          <a:p>
            <a:endParaRPr lang="tr-TR" dirty="0" smtClean="0"/>
          </a:p>
          <a:p>
            <a:endParaRPr lang="tr-TR" dirty="0"/>
          </a:p>
        </p:txBody>
      </p:sp>
    </p:spTree>
    <p:extLst>
      <p:ext uri="{BB962C8B-B14F-4D97-AF65-F5344CB8AC3E}">
        <p14:creationId xmlns:p14="http://schemas.microsoft.com/office/powerpoint/2010/main" val="37747052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t>ENCOPRESİS</a:t>
            </a: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39376748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Diagnostic</a:t>
            </a:r>
            <a:r>
              <a:rPr lang="tr-TR" dirty="0"/>
              <a:t> </a:t>
            </a:r>
            <a:r>
              <a:rPr lang="tr-TR" dirty="0" err="1"/>
              <a:t>Criteria</a:t>
            </a:r>
            <a:endParaRPr lang="tr-TR" dirty="0"/>
          </a:p>
        </p:txBody>
      </p:sp>
      <p:sp>
        <p:nvSpPr>
          <p:cNvPr id="3" name="İçerik Yer Tutucusu 2"/>
          <p:cNvSpPr>
            <a:spLocks noGrp="1"/>
          </p:cNvSpPr>
          <p:nvPr>
            <p:ph idx="1"/>
          </p:nvPr>
        </p:nvSpPr>
        <p:spPr/>
        <p:txBody>
          <a:bodyPr/>
          <a:lstStyle/>
          <a:p>
            <a:r>
              <a:rPr lang="en-US" dirty="0"/>
              <a:t>Repeated passage of feces into inappropriate places (e.g., clothing or floor) whether voluntary or unintentional</a:t>
            </a:r>
          </a:p>
          <a:p>
            <a:r>
              <a:rPr lang="en-US" dirty="0"/>
              <a:t>At least one such event a month for at least 3 months</a:t>
            </a:r>
          </a:p>
          <a:p>
            <a:r>
              <a:rPr lang="en-US" dirty="0"/>
              <a:t>Chronological age of at least 4 years (or equivalent developmental level)</a:t>
            </a:r>
          </a:p>
          <a:p>
            <a:r>
              <a:rPr lang="en-US" dirty="0"/>
              <a:t>The behavior is not exclusively due to a physiological effect of a substance (e.g., laxatives) or a general medical condition, except through a mechanism involving constipation.</a:t>
            </a:r>
          </a:p>
          <a:p>
            <a:pPr marL="0" indent="0">
              <a:buNone/>
            </a:pPr>
            <a:endParaRPr lang="tr-TR" dirty="0" smtClean="0"/>
          </a:p>
          <a:p>
            <a:pPr marL="0" indent="0">
              <a:buNone/>
            </a:pPr>
            <a:endParaRPr lang="tr-TR" dirty="0"/>
          </a:p>
        </p:txBody>
      </p:sp>
    </p:spTree>
    <p:extLst>
      <p:ext uri="{BB962C8B-B14F-4D97-AF65-F5344CB8AC3E}">
        <p14:creationId xmlns:p14="http://schemas.microsoft.com/office/powerpoint/2010/main" val="3504132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Specify</a:t>
            </a:r>
            <a:r>
              <a:rPr lang="tr-TR" dirty="0"/>
              <a:t> </a:t>
            </a:r>
            <a:r>
              <a:rPr lang="tr-TR" dirty="0" err="1"/>
              <a:t>Types</a:t>
            </a:r>
            <a:endParaRPr lang="tr-TR" dirty="0"/>
          </a:p>
        </p:txBody>
      </p:sp>
      <p:sp>
        <p:nvSpPr>
          <p:cNvPr id="3" name="İçerik Yer Tutucusu 2"/>
          <p:cNvSpPr>
            <a:spLocks noGrp="1"/>
          </p:cNvSpPr>
          <p:nvPr>
            <p:ph idx="1"/>
          </p:nvPr>
        </p:nvSpPr>
        <p:spPr/>
        <p:txBody>
          <a:bodyPr/>
          <a:lstStyle/>
          <a:p>
            <a:endParaRPr lang="tr-TR" dirty="0" smtClean="0"/>
          </a:p>
          <a:p>
            <a:endParaRPr lang="tr-TR" b="1" dirty="0"/>
          </a:p>
          <a:p>
            <a:r>
              <a:rPr lang="en-US" b="1" dirty="0" smtClean="0"/>
              <a:t>with</a:t>
            </a:r>
            <a:r>
              <a:rPr lang="en-US" dirty="0" smtClean="0"/>
              <a:t> </a:t>
            </a:r>
            <a:r>
              <a:rPr lang="en-US" dirty="0"/>
              <a:t>constipation and overflow incontinence, </a:t>
            </a:r>
            <a:endParaRPr lang="tr-TR" dirty="0"/>
          </a:p>
          <a:p>
            <a:r>
              <a:rPr lang="en-US" b="1" dirty="0"/>
              <a:t>without</a:t>
            </a:r>
            <a:r>
              <a:rPr lang="en-US" dirty="0"/>
              <a:t> constipation and overflow incontinence. </a:t>
            </a:r>
            <a:r>
              <a:rPr lang="tr-TR" dirty="0"/>
              <a:t>(</a:t>
            </a:r>
            <a:r>
              <a:rPr lang="en-US" dirty="0"/>
              <a:t>This form may be associated with </a:t>
            </a:r>
            <a:r>
              <a:rPr lang="tr-TR" dirty="0"/>
              <a:t>ODD </a:t>
            </a:r>
            <a:r>
              <a:rPr lang="tr-TR" dirty="0" err="1"/>
              <a:t>or</a:t>
            </a:r>
            <a:r>
              <a:rPr lang="tr-TR" dirty="0"/>
              <a:t> </a:t>
            </a:r>
            <a:r>
              <a:rPr lang="tr-TR" dirty="0" err="1"/>
              <a:t>conduct</a:t>
            </a:r>
            <a:r>
              <a:rPr lang="tr-TR" dirty="0"/>
              <a:t> </a:t>
            </a:r>
            <a:r>
              <a:rPr lang="tr-TR" dirty="0" err="1"/>
              <a:t>disorder</a:t>
            </a:r>
            <a:r>
              <a:rPr lang="tr-TR" dirty="0"/>
              <a:t>)</a:t>
            </a:r>
          </a:p>
          <a:p>
            <a:endParaRPr lang="tr-TR" dirty="0"/>
          </a:p>
        </p:txBody>
      </p:sp>
    </p:spTree>
    <p:extLst>
      <p:ext uri="{BB962C8B-B14F-4D97-AF65-F5344CB8AC3E}">
        <p14:creationId xmlns:p14="http://schemas.microsoft.com/office/powerpoint/2010/main" val="2095333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Specify</a:t>
            </a:r>
            <a:r>
              <a:rPr lang="tr-TR" dirty="0"/>
              <a:t> </a:t>
            </a:r>
            <a:r>
              <a:rPr lang="tr-TR" dirty="0" err="1"/>
              <a:t>Types</a:t>
            </a:r>
            <a:endParaRPr lang="tr-TR" dirty="0"/>
          </a:p>
        </p:txBody>
      </p:sp>
      <p:sp>
        <p:nvSpPr>
          <p:cNvPr id="3" name="İçerik Yer Tutucusu 2"/>
          <p:cNvSpPr>
            <a:spLocks noGrp="1"/>
          </p:cNvSpPr>
          <p:nvPr>
            <p:ph idx="1"/>
          </p:nvPr>
        </p:nvSpPr>
        <p:spPr/>
        <p:txBody>
          <a:bodyPr/>
          <a:lstStyle/>
          <a:p>
            <a:endParaRPr lang="tr-TR" dirty="0" smtClean="0"/>
          </a:p>
          <a:p>
            <a:r>
              <a:rPr lang="tr-TR" dirty="0" err="1" smtClean="0"/>
              <a:t>Primary</a:t>
            </a:r>
            <a:endParaRPr lang="tr-TR" dirty="0"/>
          </a:p>
          <a:p>
            <a:r>
              <a:rPr lang="tr-TR" dirty="0" err="1"/>
              <a:t>Secondary</a:t>
            </a:r>
            <a:endParaRPr lang="tr-TR" dirty="0"/>
          </a:p>
          <a:p>
            <a:r>
              <a:rPr lang="tr-TR" dirty="0" err="1"/>
              <a:t>For</a:t>
            </a:r>
            <a:r>
              <a:rPr lang="tr-TR" dirty="0"/>
              <a:t> </a:t>
            </a:r>
            <a:r>
              <a:rPr lang="tr-TR" dirty="0" err="1"/>
              <a:t>the</a:t>
            </a:r>
            <a:r>
              <a:rPr lang="tr-TR" dirty="0"/>
              <a:t> </a:t>
            </a:r>
            <a:r>
              <a:rPr lang="tr-TR" dirty="0" err="1"/>
              <a:t>children</a:t>
            </a:r>
            <a:r>
              <a:rPr lang="tr-TR" dirty="0"/>
              <a:t> </a:t>
            </a:r>
            <a:r>
              <a:rPr lang="tr-TR" dirty="0" err="1"/>
              <a:t>who</a:t>
            </a:r>
            <a:r>
              <a:rPr lang="tr-TR" dirty="0"/>
              <a:t> </a:t>
            </a:r>
            <a:r>
              <a:rPr lang="tr-TR" dirty="0" err="1"/>
              <a:t>have</a:t>
            </a:r>
            <a:r>
              <a:rPr lang="tr-TR" dirty="0"/>
              <a:t> </a:t>
            </a:r>
            <a:r>
              <a:rPr lang="tr-TR" dirty="0" err="1"/>
              <a:t>primary</a:t>
            </a:r>
            <a:r>
              <a:rPr lang="tr-TR" dirty="0"/>
              <a:t> </a:t>
            </a:r>
            <a:r>
              <a:rPr lang="tr-TR" dirty="0" err="1"/>
              <a:t>encopresis</a:t>
            </a:r>
            <a:r>
              <a:rPr lang="tr-TR" dirty="0"/>
              <a:t>, </a:t>
            </a:r>
            <a:r>
              <a:rPr lang="tr-TR" dirty="0" err="1"/>
              <a:t>enuresis</a:t>
            </a:r>
            <a:r>
              <a:rPr lang="tr-TR" dirty="0"/>
              <a:t> </a:t>
            </a:r>
            <a:r>
              <a:rPr lang="tr-TR" dirty="0" err="1"/>
              <a:t>and</a:t>
            </a:r>
            <a:r>
              <a:rPr lang="tr-TR" dirty="0"/>
              <a:t> </a:t>
            </a:r>
            <a:r>
              <a:rPr lang="tr-TR" dirty="0" err="1"/>
              <a:t>developmental</a:t>
            </a:r>
            <a:r>
              <a:rPr lang="tr-TR" dirty="0"/>
              <a:t> </a:t>
            </a:r>
            <a:r>
              <a:rPr lang="tr-TR" dirty="0" err="1"/>
              <a:t>deficiencies</a:t>
            </a:r>
            <a:r>
              <a:rPr lang="tr-TR" dirty="0"/>
              <a:t> </a:t>
            </a:r>
            <a:r>
              <a:rPr lang="tr-TR" dirty="0" err="1"/>
              <a:t>occur</a:t>
            </a:r>
            <a:r>
              <a:rPr lang="tr-TR" dirty="0"/>
              <a:t> </a:t>
            </a:r>
            <a:r>
              <a:rPr lang="tr-TR" dirty="0" err="1"/>
              <a:t>more</a:t>
            </a:r>
            <a:r>
              <a:rPr lang="tr-TR" dirty="0"/>
              <a:t> </a:t>
            </a:r>
            <a:r>
              <a:rPr lang="tr-TR" dirty="0" err="1"/>
              <a:t>than</a:t>
            </a:r>
            <a:r>
              <a:rPr lang="tr-TR" dirty="0"/>
              <a:t> </a:t>
            </a:r>
            <a:r>
              <a:rPr lang="tr-TR" dirty="0" err="1"/>
              <a:t>others</a:t>
            </a:r>
            <a:endParaRPr lang="tr-TR" dirty="0"/>
          </a:p>
          <a:p>
            <a:r>
              <a:rPr lang="tr-TR" dirty="0" err="1"/>
              <a:t>For</a:t>
            </a:r>
            <a:r>
              <a:rPr lang="tr-TR" dirty="0"/>
              <a:t> </a:t>
            </a:r>
            <a:r>
              <a:rPr lang="tr-TR" dirty="0" err="1"/>
              <a:t>the</a:t>
            </a:r>
            <a:r>
              <a:rPr lang="tr-TR" dirty="0"/>
              <a:t> </a:t>
            </a:r>
            <a:r>
              <a:rPr lang="tr-TR" dirty="0" err="1"/>
              <a:t>children</a:t>
            </a:r>
            <a:r>
              <a:rPr lang="tr-TR" dirty="0"/>
              <a:t> </a:t>
            </a:r>
            <a:r>
              <a:rPr lang="tr-TR" dirty="0" err="1"/>
              <a:t>who</a:t>
            </a:r>
            <a:r>
              <a:rPr lang="tr-TR" dirty="0"/>
              <a:t> </a:t>
            </a:r>
            <a:r>
              <a:rPr lang="tr-TR" dirty="0" err="1"/>
              <a:t>have</a:t>
            </a:r>
            <a:r>
              <a:rPr lang="tr-TR" dirty="0"/>
              <a:t> </a:t>
            </a:r>
            <a:r>
              <a:rPr lang="tr-TR" dirty="0" err="1"/>
              <a:t>secondary</a:t>
            </a:r>
            <a:r>
              <a:rPr lang="tr-TR" dirty="0"/>
              <a:t> </a:t>
            </a:r>
            <a:r>
              <a:rPr lang="tr-TR" dirty="0" err="1"/>
              <a:t>encopresis</a:t>
            </a:r>
            <a:r>
              <a:rPr lang="tr-TR" dirty="0"/>
              <a:t>, </a:t>
            </a:r>
            <a:r>
              <a:rPr lang="tr-TR" dirty="0" err="1"/>
              <a:t>behavioral</a:t>
            </a:r>
            <a:r>
              <a:rPr lang="tr-TR" dirty="0"/>
              <a:t> </a:t>
            </a:r>
            <a:r>
              <a:rPr lang="tr-TR" dirty="0" err="1"/>
              <a:t>disorders</a:t>
            </a:r>
            <a:r>
              <a:rPr lang="tr-TR" dirty="0"/>
              <a:t> </a:t>
            </a:r>
            <a:r>
              <a:rPr lang="tr-TR" dirty="0" err="1"/>
              <a:t>and</a:t>
            </a:r>
            <a:r>
              <a:rPr lang="tr-TR" dirty="0"/>
              <a:t> </a:t>
            </a:r>
            <a:r>
              <a:rPr lang="tr-TR" dirty="0" err="1"/>
              <a:t>psychological</a:t>
            </a:r>
            <a:r>
              <a:rPr lang="tr-TR" dirty="0"/>
              <a:t> </a:t>
            </a:r>
            <a:r>
              <a:rPr lang="tr-TR" dirty="0" err="1"/>
              <a:t>problems</a:t>
            </a:r>
            <a:r>
              <a:rPr lang="tr-TR" dirty="0"/>
              <a:t> </a:t>
            </a:r>
            <a:r>
              <a:rPr lang="tr-TR" dirty="0" err="1"/>
              <a:t>occur</a:t>
            </a:r>
            <a:r>
              <a:rPr lang="tr-TR" dirty="0"/>
              <a:t> </a:t>
            </a:r>
            <a:r>
              <a:rPr lang="tr-TR" dirty="0" err="1"/>
              <a:t>more</a:t>
            </a:r>
            <a:r>
              <a:rPr lang="tr-TR" dirty="0"/>
              <a:t> </a:t>
            </a:r>
            <a:r>
              <a:rPr lang="tr-TR" dirty="0" err="1"/>
              <a:t>than</a:t>
            </a:r>
            <a:r>
              <a:rPr lang="tr-TR" dirty="0"/>
              <a:t> </a:t>
            </a:r>
            <a:r>
              <a:rPr lang="tr-TR" dirty="0" err="1"/>
              <a:t>others</a:t>
            </a:r>
            <a:endParaRPr lang="tr-TR" dirty="0"/>
          </a:p>
          <a:p>
            <a:endParaRPr lang="tr-TR" dirty="0"/>
          </a:p>
        </p:txBody>
      </p:sp>
    </p:spTree>
    <p:extLst>
      <p:ext uri="{BB962C8B-B14F-4D97-AF65-F5344CB8AC3E}">
        <p14:creationId xmlns:p14="http://schemas.microsoft.com/office/powerpoint/2010/main" val="2404856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Epidemiology</a:t>
            </a:r>
            <a:endParaRPr lang="tr-TR" dirty="0"/>
          </a:p>
        </p:txBody>
      </p:sp>
      <p:sp>
        <p:nvSpPr>
          <p:cNvPr id="3" name="İçerik Yer Tutucusu 2"/>
          <p:cNvSpPr>
            <a:spLocks noGrp="1"/>
          </p:cNvSpPr>
          <p:nvPr>
            <p:ph idx="1"/>
          </p:nvPr>
        </p:nvSpPr>
        <p:spPr/>
        <p:txBody>
          <a:bodyPr/>
          <a:lstStyle/>
          <a:p>
            <a:endParaRPr lang="tr-TR" dirty="0" smtClean="0"/>
          </a:p>
          <a:p>
            <a:r>
              <a:rPr lang="tr-TR" dirty="0" err="1" smtClean="0"/>
              <a:t>More</a:t>
            </a:r>
            <a:r>
              <a:rPr lang="tr-TR" dirty="0" smtClean="0"/>
              <a:t> </a:t>
            </a:r>
            <a:r>
              <a:rPr lang="tr-TR" dirty="0" err="1"/>
              <a:t>than</a:t>
            </a:r>
            <a:r>
              <a:rPr lang="tr-TR" dirty="0"/>
              <a:t> 95% of </a:t>
            </a:r>
            <a:r>
              <a:rPr lang="tr-TR" dirty="0" err="1"/>
              <a:t>the</a:t>
            </a:r>
            <a:r>
              <a:rPr lang="tr-TR" dirty="0"/>
              <a:t> </a:t>
            </a:r>
            <a:r>
              <a:rPr lang="tr-TR" dirty="0" err="1"/>
              <a:t>children</a:t>
            </a:r>
            <a:r>
              <a:rPr lang="tr-TR" dirty="0"/>
              <a:t> </a:t>
            </a:r>
            <a:r>
              <a:rPr lang="tr-TR" dirty="0" err="1"/>
              <a:t>who</a:t>
            </a:r>
            <a:r>
              <a:rPr lang="tr-TR" dirty="0"/>
              <a:t> </a:t>
            </a:r>
            <a:r>
              <a:rPr lang="tr-TR" dirty="0" err="1"/>
              <a:t>reached</a:t>
            </a:r>
            <a:r>
              <a:rPr lang="tr-TR" dirty="0"/>
              <a:t> </a:t>
            </a:r>
            <a:r>
              <a:rPr lang="tr-TR" dirty="0" err="1"/>
              <a:t>age</a:t>
            </a:r>
            <a:r>
              <a:rPr lang="tr-TR" dirty="0"/>
              <a:t> 4, 99% of </a:t>
            </a:r>
            <a:r>
              <a:rPr lang="tr-TR" dirty="0" err="1"/>
              <a:t>the</a:t>
            </a:r>
            <a:r>
              <a:rPr lang="tr-TR" dirty="0"/>
              <a:t> </a:t>
            </a:r>
            <a:r>
              <a:rPr lang="tr-TR" dirty="0" err="1"/>
              <a:t>children</a:t>
            </a:r>
            <a:r>
              <a:rPr lang="tr-TR" dirty="0"/>
              <a:t> </a:t>
            </a:r>
            <a:r>
              <a:rPr lang="tr-TR" dirty="0" err="1"/>
              <a:t>who</a:t>
            </a:r>
            <a:r>
              <a:rPr lang="tr-TR" dirty="0"/>
              <a:t> </a:t>
            </a:r>
            <a:r>
              <a:rPr lang="tr-TR" dirty="0" err="1"/>
              <a:t>reached</a:t>
            </a:r>
            <a:r>
              <a:rPr lang="tr-TR" dirty="0"/>
              <a:t> </a:t>
            </a:r>
            <a:r>
              <a:rPr lang="tr-TR" dirty="0" err="1"/>
              <a:t>age</a:t>
            </a:r>
            <a:r>
              <a:rPr lang="tr-TR" dirty="0"/>
              <a:t> 5 </a:t>
            </a:r>
            <a:r>
              <a:rPr lang="tr-TR" dirty="0" err="1"/>
              <a:t>have</a:t>
            </a:r>
            <a:r>
              <a:rPr lang="tr-TR" dirty="0"/>
              <a:t> </a:t>
            </a:r>
            <a:r>
              <a:rPr lang="tr-TR" dirty="0" err="1"/>
              <a:t>gained</a:t>
            </a:r>
            <a:r>
              <a:rPr lang="tr-TR" dirty="0"/>
              <a:t> </a:t>
            </a:r>
            <a:r>
              <a:rPr lang="tr-TR" dirty="0" err="1"/>
              <a:t>the</a:t>
            </a:r>
            <a:r>
              <a:rPr lang="tr-TR" dirty="0"/>
              <a:t> </a:t>
            </a:r>
            <a:r>
              <a:rPr lang="tr-TR" dirty="0" err="1"/>
              <a:t>ability</a:t>
            </a:r>
            <a:r>
              <a:rPr lang="tr-TR" dirty="0"/>
              <a:t> of </a:t>
            </a:r>
            <a:r>
              <a:rPr lang="tr-TR" dirty="0" err="1"/>
              <a:t>bowel</a:t>
            </a:r>
            <a:r>
              <a:rPr lang="tr-TR" dirty="0"/>
              <a:t> </a:t>
            </a:r>
            <a:r>
              <a:rPr lang="tr-TR" dirty="0" err="1"/>
              <a:t>control</a:t>
            </a:r>
            <a:r>
              <a:rPr lang="tr-TR" dirty="0"/>
              <a:t>.</a:t>
            </a:r>
          </a:p>
          <a:p>
            <a:r>
              <a:rPr lang="tr-TR" dirty="0" err="1"/>
              <a:t>Ages</a:t>
            </a:r>
            <a:r>
              <a:rPr lang="tr-TR" dirty="0"/>
              <a:t> 7-8 1-3%</a:t>
            </a:r>
          </a:p>
          <a:p>
            <a:r>
              <a:rPr lang="tr-TR" dirty="0" err="1"/>
              <a:t>Ages</a:t>
            </a:r>
            <a:r>
              <a:rPr lang="tr-TR" dirty="0"/>
              <a:t> 10-12 0.3-1.3%</a:t>
            </a:r>
          </a:p>
          <a:p>
            <a:r>
              <a:rPr lang="tr-TR" dirty="0" err="1"/>
              <a:t>For</a:t>
            </a:r>
            <a:r>
              <a:rPr lang="tr-TR" dirty="0"/>
              <a:t> </a:t>
            </a:r>
            <a:r>
              <a:rPr lang="tr-TR" dirty="0" err="1"/>
              <a:t>males</a:t>
            </a:r>
            <a:r>
              <a:rPr lang="tr-TR" dirty="0"/>
              <a:t>, 4-5 </a:t>
            </a:r>
            <a:r>
              <a:rPr lang="tr-TR" dirty="0" err="1"/>
              <a:t>times</a:t>
            </a:r>
            <a:r>
              <a:rPr lang="tr-TR" dirty="0"/>
              <a:t> </a:t>
            </a:r>
            <a:r>
              <a:rPr lang="tr-TR" dirty="0" err="1"/>
              <a:t>more</a:t>
            </a:r>
            <a:r>
              <a:rPr lang="tr-TR" dirty="0"/>
              <a:t> </a:t>
            </a:r>
            <a:r>
              <a:rPr lang="tr-TR" dirty="0" err="1"/>
              <a:t>than</a:t>
            </a:r>
            <a:r>
              <a:rPr lang="tr-TR" dirty="0"/>
              <a:t> </a:t>
            </a:r>
            <a:r>
              <a:rPr lang="tr-TR" dirty="0" err="1"/>
              <a:t>females</a:t>
            </a:r>
            <a:r>
              <a:rPr lang="tr-TR" dirty="0"/>
              <a:t> </a:t>
            </a:r>
          </a:p>
          <a:p>
            <a:r>
              <a:rPr lang="tr-TR" dirty="0" err="1"/>
              <a:t>Secondary</a:t>
            </a:r>
            <a:r>
              <a:rPr lang="tr-TR" dirty="0"/>
              <a:t> </a:t>
            </a:r>
            <a:r>
              <a:rPr lang="tr-TR" dirty="0" err="1"/>
              <a:t>encopresis</a:t>
            </a:r>
            <a:r>
              <a:rPr lang="tr-TR" dirty="0"/>
              <a:t> 50-60%</a:t>
            </a:r>
          </a:p>
          <a:p>
            <a:r>
              <a:rPr lang="tr-TR" dirty="0"/>
              <a:t>1/3 </a:t>
            </a:r>
            <a:r>
              <a:rPr lang="tr-TR" dirty="0" err="1"/>
              <a:t>occurs</a:t>
            </a:r>
            <a:r>
              <a:rPr lang="tr-TR" dirty="0"/>
              <a:t> </a:t>
            </a:r>
            <a:r>
              <a:rPr lang="tr-TR" dirty="0" err="1"/>
              <a:t>chronical</a:t>
            </a:r>
            <a:endParaRPr lang="tr-TR" dirty="0"/>
          </a:p>
          <a:p>
            <a:endParaRPr lang="tr-TR" dirty="0"/>
          </a:p>
        </p:txBody>
      </p:sp>
    </p:spTree>
    <p:extLst>
      <p:ext uri="{BB962C8B-B14F-4D97-AF65-F5344CB8AC3E}">
        <p14:creationId xmlns:p14="http://schemas.microsoft.com/office/powerpoint/2010/main" val="252078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Etiology</a:t>
            </a:r>
            <a:endParaRPr lang="tr-TR" dirty="0"/>
          </a:p>
        </p:txBody>
      </p:sp>
      <p:sp>
        <p:nvSpPr>
          <p:cNvPr id="3" name="İçerik Yer Tutucusu 2"/>
          <p:cNvSpPr>
            <a:spLocks noGrp="1"/>
          </p:cNvSpPr>
          <p:nvPr>
            <p:ph idx="1"/>
          </p:nvPr>
        </p:nvSpPr>
        <p:spPr/>
        <p:txBody>
          <a:bodyPr/>
          <a:lstStyle/>
          <a:p>
            <a:r>
              <a:rPr lang="tr-TR" dirty="0" err="1"/>
              <a:t>Insufficient</a:t>
            </a:r>
            <a:r>
              <a:rPr lang="tr-TR" dirty="0"/>
              <a:t> </a:t>
            </a:r>
            <a:r>
              <a:rPr lang="tr-TR" dirty="0" err="1"/>
              <a:t>toilet</a:t>
            </a:r>
            <a:r>
              <a:rPr lang="tr-TR" dirty="0"/>
              <a:t> </a:t>
            </a:r>
            <a:r>
              <a:rPr lang="tr-TR" dirty="0" err="1"/>
              <a:t>training</a:t>
            </a:r>
            <a:endParaRPr lang="tr-TR" dirty="0"/>
          </a:p>
          <a:p>
            <a:r>
              <a:rPr lang="tr-TR" dirty="0" err="1"/>
              <a:t>Unawareness</a:t>
            </a:r>
            <a:r>
              <a:rPr lang="tr-TR" dirty="0"/>
              <a:t> of </a:t>
            </a:r>
            <a:r>
              <a:rPr lang="tr-TR" dirty="0" err="1"/>
              <a:t>defecation</a:t>
            </a:r>
            <a:endParaRPr lang="tr-TR" dirty="0"/>
          </a:p>
          <a:p>
            <a:r>
              <a:rPr lang="tr-TR" dirty="0" err="1"/>
              <a:t>Abnormal</a:t>
            </a:r>
            <a:r>
              <a:rPr lang="tr-TR" dirty="0"/>
              <a:t> anal </a:t>
            </a:r>
            <a:r>
              <a:rPr lang="tr-TR" dirty="0" err="1"/>
              <a:t>sphincter</a:t>
            </a:r>
            <a:r>
              <a:rPr lang="tr-TR" dirty="0"/>
              <a:t> </a:t>
            </a:r>
            <a:r>
              <a:rPr lang="tr-TR" dirty="0" err="1"/>
              <a:t>contractions</a:t>
            </a:r>
            <a:endParaRPr lang="tr-TR" dirty="0"/>
          </a:p>
          <a:p>
            <a:r>
              <a:rPr lang="tr-TR" dirty="0"/>
              <a:t>Post-</a:t>
            </a:r>
            <a:r>
              <a:rPr lang="tr-TR" dirty="0" err="1"/>
              <a:t>traumatic</a:t>
            </a:r>
            <a:r>
              <a:rPr lang="tr-TR" dirty="0"/>
              <a:t> </a:t>
            </a:r>
            <a:r>
              <a:rPr lang="tr-TR" dirty="0" err="1"/>
              <a:t>encopresis</a:t>
            </a:r>
            <a:endParaRPr lang="tr-TR" dirty="0"/>
          </a:p>
          <a:p>
            <a:r>
              <a:rPr lang="tr-TR" dirty="0" err="1"/>
              <a:t>Negative</a:t>
            </a:r>
            <a:r>
              <a:rPr lang="tr-TR" dirty="0"/>
              <a:t> </a:t>
            </a:r>
            <a:r>
              <a:rPr lang="tr-TR" dirty="0" err="1"/>
              <a:t>parental</a:t>
            </a:r>
            <a:r>
              <a:rPr lang="tr-TR" dirty="0"/>
              <a:t> </a:t>
            </a:r>
            <a:r>
              <a:rPr lang="tr-TR" dirty="0" err="1"/>
              <a:t>attitudes</a:t>
            </a:r>
            <a:endParaRPr lang="tr-TR" dirty="0"/>
          </a:p>
          <a:p>
            <a:r>
              <a:rPr lang="tr-TR" dirty="0" err="1"/>
              <a:t>Mother-child</a:t>
            </a:r>
            <a:r>
              <a:rPr lang="tr-TR" dirty="0"/>
              <a:t> </a:t>
            </a:r>
            <a:r>
              <a:rPr lang="tr-TR" dirty="0" err="1"/>
              <a:t>relationship</a:t>
            </a:r>
            <a:r>
              <a:rPr lang="tr-TR" dirty="0"/>
              <a:t> </a:t>
            </a:r>
            <a:r>
              <a:rPr lang="tr-TR" dirty="0" err="1"/>
              <a:t>problems</a:t>
            </a:r>
            <a:endParaRPr lang="tr-TR" dirty="0"/>
          </a:p>
          <a:p>
            <a:r>
              <a:rPr lang="tr-TR" dirty="0" err="1"/>
              <a:t>Organic</a:t>
            </a:r>
            <a:r>
              <a:rPr lang="tr-TR" dirty="0"/>
              <a:t> </a:t>
            </a:r>
            <a:r>
              <a:rPr lang="tr-TR" dirty="0" err="1"/>
              <a:t>incidents</a:t>
            </a:r>
            <a:r>
              <a:rPr lang="tr-TR" dirty="0"/>
              <a:t> </a:t>
            </a:r>
            <a:r>
              <a:rPr lang="tr-TR" dirty="0" err="1"/>
              <a:t>that</a:t>
            </a:r>
            <a:r>
              <a:rPr lang="tr-TR" dirty="0"/>
              <a:t> </a:t>
            </a:r>
            <a:r>
              <a:rPr lang="tr-TR" dirty="0" err="1"/>
              <a:t>cause</a:t>
            </a:r>
            <a:r>
              <a:rPr lang="tr-TR" dirty="0"/>
              <a:t> </a:t>
            </a:r>
            <a:r>
              <a:rPr lang="tr-TR" dirty="0" err="1"/>
              <a:t>constipation</a:t>
            </a:r>
            <a:endParaRPr lang="tr-TR" dirty="0"/>
          </a:p>
          <a:p>
            <a:r>
              <a:rPr lang="tr-TR" dirty="0" err="1"/>
              <a:t>Toilet</a:t>
            </a:r>
            <a:r>
              <a:rPr lang="tr-TR" dirty="0"/>
              <a:t> </a:t>
            </a:r>
            <a:r>
              <a:rPr lang="tr-TR" dirty="0" err="1"/>
              <a:t>conditions</a:t>
            </a:r>
            <a:endParaRPr lang="tr-TR" dirty="0"/>
          </a:p>
          <a:p>
            <a:endParaRPr lang="tr-TR" dirty="0" smtClean="0"/>
          </a:p>
          <a:p>
            <a:endParaRPr lang="tr-TR" dirty="0"/>
          </a:p>
        </p:txBody>
      </p:sp>
    </p:spTree>
    <p:extLst>
      <p:ext uri="{BB962C8B-B14F-4D97-AF65-F5344CB8AC3E}">
        <p14:creationId xmlns:p14="http://schemas.microsoft.com/office/powerpoint/2010/main" val="4090376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Etiology</a:t>
            </a:r>
            <a:endParaRPr lang="tr-TR" dirty="0"/>
          </a:p>
        </p:txBody>
      </p:sp>
      <p:sp>
        <p:nvSpPr>
          <p:cNvPr id="3" name="İçerik Yer Tutucusu 2"/>
          <p:cNvSpPr>
            <a:spLocks noGrp="1"/>
          </p:cNvSpPr>
          <p:nvPr>
            <p:ph idx="1"/>
          </p:nvPr>
        </p:nvSpPr>
        <p:spPr/>
        <p:txBody>
          <a:bodyPr/>
          <a:lstStyle/>
          <a:p>
            <a:endParaRPr lang="tr-TR" dirty="0" smtClean="0"/>
          </a:p>
          <a:p>
            <a:r>
              <a:rPr lang="tr-TR" dirty="0" err="1" smtClean="0"/>
              <a:t>Developmental</a:t>
            </a:r>
            <a:r>
              <a:rPr lang="tr-TR" dirty="0" smtClean="0"/>
              <a:t> </a:t>
            </a:r>
            <a:r>
              <a:rPr lang="tr-TR" dirty="0" err="1"/>
              <a:t>delays</a:t>
            </a:r>
            <a:endParaRPr lang="en-US" dirty="0"/>
          </a:p>
          <a:p>
            <a:r>
              <a:rPr lang="tr-TR" dirty="0" err="1"/>
              <a:t>Difficult</a:t>
            </a:r>
            <a:r>
              <a:rPr lang="tr-TR" dirty="0"/>
              <a:t> </a:t>
            </a:r>
            <a:r>
              <a:rPr lang="tr-TR" dirty="0" err="1"/>
              <a:t>temperament</a:t>
            </a:r>
            <a:endParaRPr lang="tr-TR" dirty="0"/>
          </a:p>
          <a:p>
            <a:r>
              <a:rPr lang="tr-TR" dirty="0" err="1"/>
              <a:t>Psychosocial</a:t>
            </a:r>
            <a:r>
              <a:rPr lang="tr-TR" dirty="0"/>
              <a:t> </a:t>
            </a:r>
            <a:r>
              <a:rPr lang="tr-TR" dirty="0" err="1"/>
              <a:t>factors</a:t>
            </a:r>
            <a:endParaRPr lang="tr-TR" dirty="0"/>
          </a:p>
          <a:p>
            <a:r>
              <a:rPr lang="tr-TR" dirty="0" err="1"/>
              <a:t>Childhood</a:t>
            </a:r>
            <a:r>
              <a:rPr lang="tr-TR" dirty="0"/>
              <a:t> </a:t>
            </a:r>
            <a:r>
              <a:rPr lang="tr-TR" dirty="0" err="1"/>
              <a:t>depression</a:t>
            </a:r>
            <a:endParaRPr lang="tr-TR" dirty="0"/>
          </a:p>
          <a:p>
            <a:r>
              <a:rPr lang="tr-TR" dirty="0" err="1"/>
              <a:t>Abuse</a:t>
            </a:r>
            <a:endParaRPr lang="tr-TR" dirty="0"/>
          </a:p>
          <a:p>
            <a:pPr marL="68580" indent="0">
              <a:buNone/>
            </a:pPr>
            <a:r>
              <a:rPr lang="tr-TR" dirty="0" err="1"/>
              <a:t>Encopresis</a:t>
            </a:r>
            <a:r>
              <a:rPr lang="tr-TR" dirty="0"/>
              <a:t> </a:t>
            </a:r>
            <a:r>
              <a:rPr lang="tr-TR" dirty="0" err="1"/>
              <a:t>could</a:t>
            </a:r>
            <a:r>
              <a:rPr lang="tr-TR" dirty="0"/>
              <a:t> be </a:t>
            </a:r>
            <a:r>
              <a:rPr lang="tr-TR" dirty="0" err="1"/>
              <a:t>one</a:t>
            </a:r>
            <a:r>
              <a:rPr lang="tr-TR" dirty="0"/>
              <a:t> of </a:t>
            </a:r>
            <a:r>
              <a:rPr lang="tr-TR" dirty="0" err="1"/>
              <a:t>the</a:t>
            </a:r>
            <a:r>
              <a:rPr lang="tr-TR" dirty="0"/>
              <a:t> </a:t>
            </a:r>
            <a:r>
              <a:rPr lang="tr-TR" dirty="0" err="1"/>
              <a:t>symptoms</a:t>
            </a:r>
            <a:r>
              <a:rPr lang="tr-TR" dirty="0"/>
              <a:t> of </a:t>
            </a:r>
            <a:r>
              <a:rPr lang="tr-TR" dirty="0" err="1"/>
              <a:t>child</a:t>
            </a:r>
            <a:r>
              <a:rPr lang="tr-TR" dirty="0"/>
              <a:t> </a:t>
            </a:r>
            <a:r>
              <a:rPr lang="tr-TR" dirty="0" err="1"/>
              <a:t>abuse</a:t>
            </a:r>
            <a:r>
              <a:rPr lang="tr-TR" dirty="0"/>
              <a:t>!!!</a:t>
            </a:r>
          </a:p>
          <a:p>
            <a:pPr marL="68580" indent="0">
              <a:buNone/>
            </a:pPr>
            <a:endParaRPr lang="tr-TR" dirty="0"/>
          </a:p>
          <a:p>
            <a:endParaRPr lang="tr-TR" dirty="0"/>
          </a:p>
        </p:txBody>
      </p:sp>
    </p:spTree>
    <p:extLst>
      <p:ext uri="{BB962C8B-B14F-4D97-AF65-F5344CB8AC3E}">
        <p14:creationId xmlns:p14="http://schemas.microsoft.com/office/powerpoint/2010/main" val="1464508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Etiology</a:t>
            </a:r>
            <a:endParaRPr lang="tr-TR" dirty="0"/>
          </a:p>
        </p:txBody>
      </p:sp>
      <p:sp>
        <p:nvSpPr>
          <p:cNvPr id="3" name="İçerik Yer Tutucusu 2"/>
          <p:cNvSpPr>
            <a:spLocks noGrp="1"/>
          </p:cNvSpPr>
          <p:nvPr>
            <p:ph idx="1"/>
          </p:nvPr>
        </p:nvSpPr>
        <p:spPr/>
        <p:txBody>
          <a:bodyPr/>
          <a:lstStyle/>
          <a:p>
            <a:endParaRPr lang="tr-TR" dirty="0" smtClean="0"/>
          </a:p>
          <a:p>
            <a:endParaRPr lang="tr-TR" dirty="0"/>
          </a:p>
          <a:p>
            <a:r>
              <a:rPr lang="tr-TR" dirty="0" err="1" smtClean="0"/>
              <a:t>Depression</a:t>
            </a:r>
            <a:r>
              <a:rPr lang="tr-TR" dirty="0" smtClean="0"/>
              <a:t> </a:t>
            </a:r>
            <a:r>
              <a:rPr lang="tr-TR" dirty="0" err="1"/>
              <a:t>and</a:t>
            </a:r>
            <a:r>
              <a:rPr lang="tr-TR" dirty="0"/>
              <a:t> </a:t>
            </a:r>
            <a:r>
              <a:rPr lang="tr-TR" dirty="0" err="1"/>
              <a:t>anxiety</a:t>
            </a:r>
            <a:r>
              <a:rPr lang="tr-TR" dirty="0"/>
              <a:t> of </a:t>
            </a:r>
            <a:r>
              <a:rPr lang="tr-TR" dirty="0" err="1"/>
              <a:t>mother</a:t>
            </a:r>
            <a:endParaRPr lang="tr-TR" dirty="0"/>
          </a:p>
          <a:p>
            <a:r>
              <a:rPr lang="tr-TR" dirty="0" err="1"/>
              <a:t>Communication</a:t>
            </a:r>
            <a:r>
              <a:rPr lang="tr-TR" dirty="0"/>
              <a:t> problem </a:t>
            </a:r>
            <a:r>
              <a:rPr lang="tr-TR" dirty="0" err="1"/>
              <a:t>or</a:t>
            </a:r>
            <a:r>
              <a:rPr lang="tr-TR" dirty="0"/>
              <a:t> </a:t>
            </a:r>
            <a:r>
              <a:rPr lang="tr-TR" dirty="0" err="1"/>
              <a:t>lack</a:t>
            </a:r>
            <a:r>
              <a:rPr lang="tr-TR" dirty="0"/>
              <a:t> of </a:t>
            </a:r>
            <a:r>
              <a:rPr lang="tr-TR" dirty="0" err="1"/>
              <a:t>communication</a:t>
            </a:r>
            <a:r>
              <a:rPr lang="tr-TR" dirty="0"/>
              <a:t> </a:t>
            </a:r>
            <a:r>
              <a:rPr lang="tr-TR" dirty="0" err="1"/>
              <a:t>with</a:t>
            </a:r>
            <a:r>
              <a:rPr lang="tr-TR" dirty="0"/>
              <a:t> </a:t>
            </a:r>
            <a:r>
              <a:rPr lang="tr-TR" dirty="0" err="1"/>
              <a:t>the</a:t>
            </a:r>
            <a:r>
              <a:rPr lang="tr-TR" dirty="0"/>
              <a:t> </a:t>
            </a:r>
            <a:r>
              <a:rPr lang="tr-TR" dirty="0" err="1"/>
              <a:t>family</a:t>
            </a:r>
            <a:endParaRPr lang="tr-TR" dirty="0"/>
          </a:p>
          <a:p>
            <a:r>
              <a:rPr lang="tr-TR" dirty="0"/>
              <a:t>Problem </a:t>
            </a:r>
            <a:r>
              <a:rPr lang="tr-TR" dirty="0" err="1"/>
              <a:t>with</a:t>
            </a:r>
            <a:r>
              <a:rPr lang="tr-TR" dirty="0"/>
              <a:t> </a:t>
            </a:r>
            <a:r>
              <a:rPr lang="tr-TR" dirty="0" err="1"/>
              <a:t>the</a:t>
            </a:r>
            <a:r>
              <a:rPr lang="tr-TR" dirty="0"/>
              <a:t> </a:t>
            </a:r>
            <a:r>
              <a:rPr lang="tr-TR" dirty="0" err="1"/>
              <a:t>family-child</a:t>
            </a:r>
            <a:r>
              <a:rPr lang="tr-TR" dirty="0"/>
              <a:t> </a:t>
            </a:r>
            <a:r>
              <a:rPr lang="tr-TR" dirty="0" err="1"/>
              <a:t>relationship</a:t>
            </a:r>
            <a:r>
              <a:rPr lang="tr-TR" dirty="0"/>
              <a:t> </a:t>
            </a:r>
            <a:r>
              <a:rPr lang="tr-TR" dirty="0" err="1"/>
              <a:t>could</a:t>
            </a:r>
            <a:r>
              <a:rPr lang="tr-TR" dirty="0"/>
              <a:t> </a:t>
            </a:r>
            <a:r>
              <a:rPr lang="tr-TR" dirty="0" err="1"/>
              <a:t>push</a:t>
            </a:r>
            <a:r>
              <a:rPr lang="tr-TR" dirty="0"/>
              <a:t> </a:t>
            </a:r>
            <a:r>
              <a:rPr lang="tr-TR" dirty="0" err="1"/>
              <a:t>child</a:t>
            </a:r>
            <a:r>
              <a:rPr lang="tr-TR" dirty="0"/>
              <a:t> </a:t>
            </a:r>
            <a:r>
              <a:rPr lang="tr-TR" dirty="0" err="1"/>
              <a:t>to</a:t>
            </a:r>
            <a:r>
              <a:rPr lang="tr-TR" dirty="0"/>
              <a:t> a </a:t>
            </a:r>
            <a:r>
              <a:rPr lang="tr-TR" dirty="0" err="1"/>
              <a:t>passive-aggresive</a:t>
            </a:r>
            <a:r>
              <a:rPr lang="tr-TR" dirty="0"/>
              <a:t> </a:t>
            </a:r>
            <a:r>
              <a:rPr lang="tr-TR" dirty="0" err="1"/>
              <a:t>statement</a:t>
            </a:r>
            <a:r>
              <a:rPr lang="tr-TR" dirty="0"/>
              <a:t> </a:t>
            </a:r>
            <a:r>
              <a:rPr lang="tr-TR" dirty="0" err="1"/>
              <a:t>and</a:t>
            </a:r>
            <a:r>
              <a:rPr lang="tr-TR" dirty="0"/>
              <a:t> </a:t>
            </a:r>
            <a:r>
              <a:rPr lang="tr-TR" dirty="0" err="1"/>
              <a:t>encopresis</a:t>
            </a:r>
            <a:r>
              <a:rPr lang="tr-TR" dirty="0"/>
              <a:t> </a:t>
            </a:r>
            <a:r>
              <a:rPr lang="tr-TR" dirty="0" err="1"/>
              <a:t>could</a:t>
            </a:r>
            <a:r>
              <a:rPr lang="tr-TR" dirty="0"/>
              <a:t> be </a:t>
            </a:r>
            <a:r>
              <a:rPr lang="tr-TR" dirty="0" err="1"/>
              <a:t>revealed</a:t>
            </a:r>
            <a:r>
              <a:rPr lang="tr-TR" dirty="0"/>
              <a:t> as an </a:t>
            </a:r>
            <a:r>
              <a:rPr lang="tr-TR" dirty="0" err="1"/>
              <a:t>expression</a:t>
            </a:r>
            <a:r>
              <a:rPr lang="tr-TR" dirty="0"/>
              <a:t> of </a:t>
            </a:r>
            <a:r>
              <a:rPr lang="tr-TR" dirty="0" err="1"/>
              <a:t>anger</a:t>
            </a:r>
            <a:r>
              <a:rPr lang="tr-TR" dirty="0"/>
              <a:t>.</a:t>
            </a:r>
          </a:p>
          <a:p>
            <a:endParaRPr lang="tr-TR" dirty="0"/>
          </a:p>
        </p:txBody>
      </p:sp>
    </p:spTree>
    <p:extLst>
      <p:ext uri="{BB962C8B-B14F-4D97-AF65-F5344CB8AC3E}">
        <p14:creationId xmlns:p14="http://schemas.microsoft.com/office/powerpoint/2010/main" val="2941736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Results</a:t>
            </a:r>
            <a:r>
              <a:rPr lang="tr-TR" dirty="0"/>
              <a:t> of </a:t>
            </a:r>
            <a:r>
              <a:rPr lang="tr-TR" dirty="0" err="1"/>
              <a:t>Encopresis</a:t>
            </a:r>
            <a:endParaRPr lang="tr-TR" dirty="0"/>
          </a:p>
        </p:txBody>
      </p:sp>
      <p:sp>
        <p:nvSpPr>
          <p:cNvPr id="3" name="İçerik Yer Tutucusu 2"/>
          <p:cNvSpPr>
            <a:spLocks noGrp="1"/>
          </p:cNvSpPr>
          <p:nvPr>
            <p:ph idx="1"/>
          </p:nvPr>
        </p:nvSpPr>
        <p:spPr/>
        <p:txBody>
          <a:bodyPr/>
          <a:lstStyle/>
          <a:p>
            <a:endParaRPr lang="tr-TR" dirty="0" smtClean="0"/>
          </a:p>
          <a:p>
            <a:r>
              <a:rPr lang="tr-TR" dirty="0" err="1" smtClean="0"/>
              <a:t>Physical</a:t>
            </a:r>
            <a:r>
              <a:rPr lang="tr-TR" dirty="0" smtClean="0"/>
              <a:t> </a:t>
            </a:r>
            <a:r>
              <a:rPr lang="tr-TR" dirty="0" err="1"/>
              <a:t>problems</a:t>
            </a:r>
            <a:r>
              <a:rPr lang="tr-TR" dirty="0"/>
              <a:t>:</a:t>
            </a:r>
          </a:p>
          <a:p>
            <a:pPr lvl="1"/>
            <a:r>
              <a:rPr lang="tr-TR" dirty="0" err="1"/>
              <a:t>Cases</a:t>
            </a:r>
            <a:r>
              <a:rPr lang="tr-TR" dirty="0"/>
              <a:t> </a:t>
            </a:r>
            <a:r>
              <a:rPr lang="tr-TR" dirty="0" err="1"/>
              <a:t>together</a:t>
            </a:r>
            <a:r>
              <a:rPr lang="tr-TR" dirty="0"/>
              <a:t> </a:t>
            </a:r>
            <a:r>
              <a:rPr lang="tr-TR" dirty="0" err="1"/>
              <a:t>with</a:t>
            </a:r>
            <a:r>
              <a:rPr lang="tr-TR" dirty="0"/>
              <a:t> </a:t>
            </a:r>
            <a:r>
              <a:rPr lang="tr-TR" dirty="0" err="1"/>
              <a:t>constipation</a:t>
            </a:r>
            <a:r>
              <a:rPr lang="tr-TR" dirty="0"/>
              <a:t>: </a:t>
            </a:r>
            <a:r>
              <a:rPr lang="tr-TR" dirty="0" err="1"/>
              <a:t>pain</a:t>
            </a:r>
            <a:r>
              <a:rPr lang="tr-TR" dirty="0" smtClean="0"/>
              <a:t>, </a:t>
            </a:r>
            <a:r>
              <a:rPr lang="tr-TR" dirty="0" err="1" smtClean="0"/>
              <a:t>anorexia</a:t>
            </a:r>
            <a:r>
              <a:rPr lang="tr-TR" dirty="0" smtClean="0"/>
              <a:t>, </a:t>
            </a:r>
            <a:r>
              <a:rPr lang="tr-TR" dirty="0" err="1" smtClean="0"/>
              <a:t>enuresis</a:t>
            </a:r>
            <a:r>
              <a:rPr lang="tr-TR" dirty="0" smtClean="0"/>
              <a:t>, </a:t>
            </a:r>
            <a:r>
              <a:rPr lang="tr-TR" dirty="0" err="1" smtClean="0"/>
              <a:t>megacolon</a:t>
            </a:r>
            <a:r>
              <a:rPr lang="tr-TR" dirty="0" smtClean="0"/>
              <a:t>, </a:t>
            </a:r>
            <a:r>
              <a:rPr lang="tr-TR" dirty="0" err="1" smtClean="0"/>
              <a:t>rectal</a:t>
            </a:r>
            <a:r>
              <a:rPr lang="tr-TR" dirty="0" smtClean="0"/>
              <a:t> </a:t>
            </a:r>
            <a:r>
              <a:rPr lang="tr-TR" dirty="0" err="1"/>
              <a:t>bleeding</a:t>
            </a:r>
            <a:r>
              <a:rPr lang="tr-TR" dirty="0"/>
              <a:t>, </a:t>
            </a:r>
            <a:r>
              <a:rPr lang="tr-TR" dirty="0" err="1"/>
              <a:t>rectal</a:t>
            </a:r>
            <a:r>
              <a:rPr lang="tr-TR" dirty="0"/>
              <a:t> </a:t>
            </a:r>
            <a:r>
              <a:rPr lang="tr-TR" dirty="0" err="1"/>
              <a:t>fissure</a:t>
            </a:r>
            <a:endParaRPr lang="tr-TR" dirty="0"/>
          </a:p>
          <a:p>
            <a:pPr lvl="0"/>
            <a:r>
              <a:rPr lang="tr-TR" dirty="0" err="1">
                <a:solidFill>
                  <a:prstClr val="black"/>
                </a:solidFill>
              </a:rPr>
              <a:t>Emotional</a:t>
            </a:r>
            <a:r>
              <a:rPr lang="tr-TR" dirty="0">
                <a:solidFill>
                  <a:prstClr val="black"/>
                </a:solidFill>
              </a:rPr>
              <a:t> </a:t>
            </a:r>
            <a:r>
              <a:rPr lang="tr-TR" dirty="0" err="1">
                <a:solidFill>
                  <a:prstClr val="black"/>
                </a:solidFill>
              </a:rPr>
              <a:t>problems</a:t>
            </a:r>
            <a:r>
              <a:rPr lang="tr-TR" dirty="0">
                <a:solidFill>
                  <a:prstClr val="black"/>
                </a:solidFill>
              </a:rPr>
              <a:t>:</a:t>
            </a:r>
          </a:p>
          <a:p>
            <a:pPr lvl="1"/>
            <a:r>
              <a:rPr lang="tr-TR" dirty="0" err="1"/>
              <a:t>Low</a:t>
            </a:r>
            <a:r>
              <a:rPr lang="tr-TR" dirty="0"/>
              <a:t> self-</a:t>
            </a:r>
            <a:r>
              <a:rPr lang="tr-TR" dirty="0" err="1"/>
              <a:t>respect</a:t>
            </a:r>
            <a:r>
              <a:rPr lang="tr-TR" dirty="0"/>
              <a:t>, </a:t>
            </a:r>
            <a:r>
              <a:rPr lang="tr-TR" dirty="0" err="1"/>
              <a:t>behavior</a:t>
            </a:r>
            <a:r>
              <a:rPr lang="tr-TR" dirty="0"/>
              <a:t> </a:t>
            </a:r>
            <a:r>
              <a:rPr lang="tr-TR" dirty="0" err="1"/>
              <a:t>and</a:t>
            </a:r>
            <a:r>
              <a:rPr lang="tr-TR" dirty="0"/>
              <a:t> </a:t>
            </a:r>
            <a:r>
              <a:rPr lang="tr-TR" dirty="0" err="1"/>
              <a:t>social</a:t>
            </a:r>
            <a:r>
              <a:rPr lang="tr-TR" dirty="0"/>
              <a:t> </a:t>
            </a:r>
            <a:r>
              <a:rPr lang="tr-TR" dirty="0" err="1"/>
              <a:t>problems</a:t>
            </a:r>
            <a:r>
              <a:rPr lang="tr-TR" dirty="0"/>
              <a:t>, </a:t>
            </a:r>
          </a:p>
          <a:p>
            <a:endParaRPr lang="tr-TR" dirty="0"/>
          </a:p>
        </p:txBody>
      </p:sp>
    </p:spTree>
    <p:extLst>
      <p:ext uri="{BB962C8B-B14F-4D97-AF65-F5344CB8AC3E}">
        <p14:creationId xmlns:p14="http://schemas.microsoft.com/office/powerpoint/2010/main" val="2650264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err="1"/>
              <a:t>In</a:t>
            </a:r>
            <a:r>
              <a:rPr lang="tr-TR" dirty="0"/>
              <a:t> </a:t>
            </a:r>
            <a:r>
              <a:rPr lang="tr-TR" dirty="0" err="1"/>
              <a:t>child</a:t>
            </a:r>
            <a:r>
              <a:rPr lang="tr-TR" dirty="0"/>
              <a:t> </a:t>
            </a:r>
            <a:r>
              <a:rPr lang="tr-TR" dirty="0" err="1"/>
              <a:t>and</a:t>
            </a:r>
            <a:r>
              <a:rPr lang="tr-TR" dirty="0"/>
              <a:t> </a:t>
            </a:r>
            <a:r>
              <a:rPr lang="tr-TR" dirty="0" err="1"/>
              <a:t>adolescent</a:t>
            </a:r>
            <a:r>
              <a:rPr lang="tr-TR" dirty="0"/>
              <a:t> </a:t>
            </a:r>
            <a:r>
              <a:rPr lang="tr-TR" dirty="0" err="1"/>
              <a:t>psychiatry</a:t>
            </a:r>
            <a:r>
              <a:rPr lang="tr-TR" dirty="0"/>
              <a:t>;</a:t>
            </a:r>
          </a:p>
          <a:p>
            <a:r>
              <a:rPr lang="tr-TR" dirty="0" err="1"/>
              <a:t>Impulsive</a:t>
            </a:r>
            <a:endParaRPr lang="tr-TR" dirty="0"/>
          </a:p>
          <a:p>
            <a:r>
              <a:rPr lang="tr-TR" dirty="0" err="1"/>
              <a:t>Careless</a:t>
            </a:r>
            <a:endParaRPr lang="tr-TR" dirty="0"/>
          </a:p>
          <a:p>
            <a:r>
              <a:rPr lang="tr-TR" dirty="0" err="1"/>
              <a:t>Children</a:t>
            </a:r>
            <a:r>
              <a:rPr lang="tr-TR" dirty="0"/>
              <a:t> </a:t>
            </a:r>
            <a:r>
              <a:rPr lang="tr-TR" dirty="0" err="1"/>
              <a:t>who</a:t>
            </a:r>
            <a:r>
              <a:rPr lang="tr-TR" dirty="0"/>
              <a:t> </a:t>
            </a:r>
            <a:r>
              <a:rPr lang="tr-TR" dirty="0" err="1"/>
              <a:t>have</a:t>
            </a:r>
            <a:r>
              <a:rPr lang="tr-TR" dirty="0"/>
              <a:t> </a:t>
            </a:r>
            <a:r>
              <a:rPr lang="tr-TR" dirty="0" err="1"/>
              <a:t>sensual</a:t>
            </a:r>
            <a:r>
              <a:rPr lang="tr-TR" dirty="0"/>
              <a:t> </a:t>
            </a:r>
            <a:r>
              <a:rPr lang="tr-TR" dirty="0" err="1"/>
              <a:t>problems</a:t>
            </a:r>
            <a:endParaRPr lang="tr-TR" dirty="0"/>
          </a:p>
          <a:p>
            <a:r>
              <a:rPr lang="tr-TR" dirty="0" err="1"/>
              <a:t>Insufficient</a:t>
            </a:r>
            <a:r>
              <a:rPr lang="tr-TR" dirty="0"/>
              <a:t> </a:t>
            </a:r>
            <a:r>
              <a:rPr lang="tr-TR" dirty="0" err="1"/>
              <a:t>social</a:t>
            </a:r>
            <a:r>
              <a:rPr lang="tr-TR" dirty="0"/>
              <a:t> </a:t>
            </a:r>
            <a:r>
              <a:rPr lang="tr-TR" dirty="0" err="1"/>
              <a:t>skills</a:t>
            </a:r>
            <a:endParaRPr lang="tr-TR" dirty="0"/>
          </a:p>
          <a:p>
            <a:r>
              <a:rPr lang="tr-TR" dirty="0" err="1"/>
              <a:t>Developmental</a:t>
            </a:r>
            <a:r>
              <a:rPr lang="tr-TR" dirty="0"/>
              <a:t> </a:t>
            </a:r>
            <a:r>
              <a:rPr lang="tr-TR" dirty="0" err="1"/>
              <a:t>delay</a:t>
            </a:r>
            <a:r>
              <a:rPr lang="tr-TR" dirty="0"/>
              <a:t> </a:t>
            </a:r>
          </a:p>
          <a:p>
            <a:r>
              <a:rPr lang="tr-TR" dirty="0" err="1"/>
              <a:t>Intellectually</a:t>
            </a:r>
            <a:r>
              <a:rPr lang="tr-TR" dirty="0"/>
              <a:t> </a:t>
            </a:r>
            <a:r>
              <a:rPr lang="tr-TR" dirty="0" err="1"/>
              <a:t>disabilied</a:t>
            </a:r>
            <a:r>
              <a:rPr lang="tr-TR" dirty="0"/>
              <a:t> </a:t>
            </a:r>
            <a:r>
              <a:rPr lang="tr-TR" dirty="0" err="1"/>
              <a:t>children</a:t>
            </a:r>
            <a:r>
              <a:rPr lang="tr-TR" dirty="0"/>
              <a:t> </a:t>
            </a:r>
            <a:r>
              <a:rPr lang="tr-TR" dirty="0" err="1"/>
              <a:t>are</a:t>
            </a:r>
            <a:r>
              <a:rPr lang="tr-TR" dirty="0"/>
              <a:t> </a:t>
            </a:r>
            <a:r>
              <a:rPr lang="tr-TR" dirty="0" err="1"/>
              <a:t>under</a:t>
            </a:r>
            <a:r>
              <a:rPr lang="tr-TR" dirty="0"/>
              <a:t> risk</a:t>
            </a:r>
          </a:p>
          <a:p>
            <a:endParaRPr lang="tr-TR" dirty="0"/>
          </a:p>
        </p:txBody>
      </p:sp>
    </p:spTree>
    <p:extLst>
      <p:ext uri="{BB962C8B-B14F-4D97-AF65-F5344CB8AC3E}">
        <p14:creationId xmlns:p14="http://schemas.microsoft.com/office/powerpoint/2010/main" val="2941423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smtClean="0"/>
          </a:p>
          <a:p>
            <a:endParaRPr lang="tr-TR" dirty="0"/>
          </a:p>
          <a:p>
            <a:r>
              <a:rPr lang="tr-TR" dirty="0" err="1" smtClean="0"/>
              <a:t>Comorbid</a:t>
            </a:r>
            <a:r>
              <a:rPr lang="tr-TR" dirty="0" smtClean="0"/>
              <a:t> </a:t>
            </a:r>
            <a:r>
              <a:rPr lang="tr-TR" dirty="0" err="1"/>
              <a:t>emotional</a:t>
            </a:r>
            <a:r>
              <a:rPr lang="tr-TR" dirty="0"/>
              <a:t> </a:t>
            </a:r>
            <a:r>
              <a:rPr lang="tr-TR" dirty="0" err="1"/>
              <a:t>and</a:t>
            </a:r>
            <a:r>
              <a:rPr lang="tr-TR" dirty="0"/>
              <a:t> </a:t>
            </a:r>
            <a:r>
              <a:rPr lang="tr-TR" dirty="0" err="1"/>
              <a:t>behavioral</a:t>
            </a:r>
            <a:r>
              <a:rPr lang="tr-TR" dirty="0"/>
              <a:t> </a:t>
            </a:r>
            <a:r>
              <a:rPr lang="tr-TR" dirty="0" err="1"/>
              <a:t>disorders</a:t>
            </a:r>
            <a:r>
              <a:rPr lang="tr-TR" dirty="0"/>
              <a:t> </a:t>
            </a:r>
            <a:r>
              <a:rPr lang="tr-TR" dirty="0" err="1"/>
              <a:t>are</a:t>
            </a:r>
            <a:r>
              <a:rPr lang="tr-TR" dirty="0"/>
              <a:t> 30-50% </a:t>
            </a:r>
            <a:r>
              <a:rPr lang="tr-TR" dirty="0" err="1"/>
              <a:t>for</a:t>
            </a:r>
            <a:r>
              <a:rPr lang="tr-TR" dirty="0"/>
              <a:t> </a:t>
            </a:r>
            <a:r>
              <a:rPr lang="tr-TR" dirty="0" err="1"/>
              <a:t>children</a:t>
            </a:r>
            <a:r>
              <a:rPr lang="tr-TR" dirty="0"/>
              <a:t> </a:t>
            </a:r>
            <a:r>
              <a:rPr lang="tr-TR" dirty="0" err="1"/>
              <a:t>with</a:t>
            </a:r>
            <a:r>
              <a:rPr lang="tr-TR" dirty="0"/>
              <a:t> </a:t>
            </a:r>
            <a:r>
              <a:rPr lang="tr-TR" dirty="0" err="1"/>
              <a:t>the</a:t>
            </a:r>
            <a:r>
              <a:rPr lang="tr-TR" dirty="0"/>
              <a:t> </a:t>
            </a:r>
            <a:r>
              <a:rPr lang="tr-TR" dirty="0" err="1"/>
              <a:t>diagnosis</a:t>
            </a:r>
            <a:r>
              <a:rPr lang="tr-TR" dirty="0"/>
              <a:t> of </a:t>
            </a:r>
            <a:r>
              <a:rPr lang="tr-TR" dirty="0" err="1"/>
              <a:t>encopresis</a:t>
            </a:r>
            <a:endParaRPr lang="tr-TR" dirty="0"/>
          </a:p>
          <a:p>
            <a:r>
              <a:rPr lang="tr-TR" dirty="0"/>
              <a:t>3-5 </a:t>
            </a:r>
            <a:r>
              <a:rPr lang="tr-TR" dirty="0" err="1"/>
              <a:t>times</a:t>
            </a:r>
            <a:r>
              <a:rPr lang="tr-TR" dirty="0"/>
              <a:t> </a:t>
            </a:r>
            <a:r>
              <a:rPr lang="tr-TR" dirty="0" err="1"/>
              <a:t>more</a:t>
            </a:r>
            <a:r>
              <a:rPr lang="tr-TR" dirty="0"/>
              <a:t> </a:t>
            </a:r>
            <a:r>
              <a:rPr lang="tr-TR" dirty="0" err="1"/>
              <a:t>than</a:t>
            </a:r>
            <a:r>
              <a:rPr lang="tr-TR" dirty="0"/>
              <a:t> </a:t>
            </a:r>
            <a:r>
              <a:rPr lang="tr-TR" dirty="0" err="1"/>
              <a:t>the</a:t>
            </a:r>
            <a:r>
              <a:rPr lang="tr-TR" dirty="0"/>
              <a:t> </a:t>
            </a:r>
            <a:r>
              <a:rPr lang="tr-TR" dirty="0" err="1"/>
              <a:t>ones</a:t>
            </a:r>
            <a:r>
              <a:rPr lang="tr-TR" dirty="0"/>
              <a:t> </a:t>
            </a:r>
            <a:r>
              <a:rPr lang="tr-TR" dirty="0" err="1"/>
              <a:t>who</a:t>
            </a:r>
            <a:r>
              <a:rPr lang="tr-TR" dirty="0"/>
              <a:t> </a:t>
            </a:r>
            <a:r>
              <a:rPr lang="tr-TR" dirty="0" err="1"/>
              <a:t>don’t</a:t>
            </a:r>
            <a:r>
              <a:rPr lang="tr-TR" dirty="0"/>
              <a:t> </a:t>
            </a:r>
            <a:r>
              <a:rPr lang="tr-TR" dirty="0" err="1"/>
              <a:t>have</a:t>
            </a:r>
            <a:r>
              <a:rPr lang="tr-TR" dirty="0"/>
              <a:t> </a:t>
            </a:r>
            <a:r>
              <a:rPr lang="tr-TR" dirty="0" err="1"/>
              <a:t>such</a:t>
            </a:r>
            <a:r>
              <a:rPr lang="tr-TR" dirty="0"/>
              <a:t> </a:t>
            </a:r>
            <a:r>
              <a:rPr lang="tr-TR" dirty="0" err="1"/>
              <a:t>problems</a:t>
            </a:r>
            <a:endParaRPr lang="tr-TR" dirty="0"/>
          </a:p>
          <a:p>
            <a:r>
              <a:rPr lang="tr-TR" dirty="0" err="1"/>
              <a:t>Psychiatric</a:t>
            </a:r>
            <a:r>
              <a:rPr lang="tr-TR" dirty="0"/>
              <a:t> </a:t>
            </a:r>
            <a:r>
              <a:rPr lang="tr-TR" dirty="0" err="1"/>
              <a:t>comorbidity</a:t>
            </a:r>
            <a:r>
              <a:rPr lang="tr-TR" dirty="0"/>
              <a:t> is </a:t>
            </a:r>
            <a:r>
              <a:rPr lang="tr-TR" dirty="0" err="1"/>
              <a:t>more</a:t>
            </a:r>
            <a:r>
              <a:rPr lang="tr-TR" dirty="0"/>
              <a:t> in </a:t>
            </a:r>
            <a:r>
              <a:rPr lang="tr-TR" dirty="0" err="1"/>
              <a:t>the</a:t>
            </a:r>
            <a:r>
              <a:rPr lang="tr-TR" dirty="0"/>
              <a:t> </a:t>
            </a:r>
            <a:r>
              <a:rPr lang="tr-TR" dirty="0" err="1"/>
              <a:t>type</a:t>
            </a:r>
            <a:r>
              <a:rPr lang="tr-TR" dirty="0"/>
              <a:t> </a:t>
            </a:r>
            <a:r>
              <a:rPr lang="tr-TR" dirty="0" err="1"/>
              <a:t>without</a:t>
            </a:r>
            <a:r>
              <a:rPr lang="tr-TR" dirty="0"/>
              <a:t> </a:t>
            </a:r>
            <a:r>
              <a:rPr lang="tr-TR" dirty="0" err="1"/>
              <a:t>the</a:t>
            </a:r>
            <a:r>
              <a:rPr lang="tr-TR" dirty="0"/>
              <a:t> </a:t>
            </a:r>
            <a:r>
              <a:rPr lang="tr-TR" dirty="0" err="1"/>
              <a:t>constipation</a:t>
            </a:r>
            <a:r>
              <a:rPr lang="tr-TR" dirty="0"/>
              <a:t>.</a:t>
            </a:r>
          </a:p>
          <a:p>
            <a:endParaRPr lang="tr-TR" dirty="0"/>
          </a:p>
        </p:txBody>
      </p:sp>
    </p:spTree>
    <p:extLst>
      <p:ext uri="{BB962C8B-B14F-4D97-AF65-F5344CB8AC3E}">
        <p14:creationId xmlns:p14="http://schemas.microsoft.com/office/powerpoint/2010/main" val="104829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a:t>Seperation</a:t>
            </a:r>
            <a:r>
              <a:rPr lang="tr-TR" dirty="0"/>
              <a:t> </a:t>
            </a:r>
            <a:r>
              <a:rPr lang="tr-TR" dirty="0" err="1"/>
              <a:t>anxiety</a:t>
            </a:r>
            <a:r>
              <a:rPr lang="tr-TR" dirty="0"/>
              <a:t> </a:t>
            </a:r>
            <a:r>
              <a:rPr lang="tr-TR" dirty="0" err="1"/>
              <a:t>disorder</a:t>
            </a:r>
            <a:r>
              <a:rPr lang="en-US" dirty="0"/>
              <a:t>(4.3%), </a:t>
            </a:r>
            <a:endParaRPr lang="tr-TR" dirty="0"/>
          </a:p>
          <a:p>
            <a:r>
              <a:rPr lang="tr-TR" dirty="0" err="1"/>
              <a:t>Specific</a:t>
            </a:r>
            <a:r>
              <a:rPr lang="tr-TR" dirty="0"/>
              <a:t> </a:t>
            </a:r>
            <a:r>
              <a:rPr lang="tr-TR" dirty="0" err="1"/>
              <a:t>phobia</a:t>
            </a:r>
            <a:r>
              <a:rPr lang="tr-TR" dirty="0"/>
              <a:t> </a:t>
            </a:r>
            <a:r>
              <a:rPr lang="en-US" dirty="0"/>
              <a:t>(4.3%), </a:t>
            </a:r>
            <a:endParaRPr lang="tr-TR" dirty="0"/>
          </a:p>
          <a:p>
            <a:r>
              <a:rPr lang="tr-TR" dirty="0" err="1"/>
              <a:t>Generalised</a:t>
            </a:r>
            <a:r>
              <a:rPr lang="tr-TR" dirty="0"/>
              <a:t> </a:t>
            </a:r>
            <a:r>
              <a:rPr lang="tr-TR" dirty="0" err="1"/>
              <a:t>anxiety</a:t>
            </a:r>
            <a:r>
              <a:rPr lang="en-US" dirty="0"/>
              <a:t>(3.4%), </a:t>
            </a:r>
            <a:endParaRPr lang="tr-TR" dirty="0"/>
          </a:p>
          <a:p>
            <a:r>
              <a:rPr lang="tr-TR" dirty="0"/>
              <a:t>ADHD</a:t>
            </a:r>
            <a:r>
              <a:rPr lang="en-US" dirty="0"/>
              <a:t> (9.2%) </a:t>
            </a:r>
            <a:endParaRPr lang="tr-TR" dirty="0"/>
          </a:p>
          <a:p>
            <a:r>
              <a:rPr lang="en-US" dirty="0"/>
              <a:t> </a:t>
            </a:r>
            <a:r>
              <a:rPr lang="tr-TR" dirty="0"/>
              <a:t>ODD</a:t>
            </a:r>
            <a:r>
              <a:rPr lang="fr-FR" dirty="0"/>
              <a:t>(11.9%) </a:t>
            </a:r>
            <a:endParaRPr lang="tr-TR" dirty="0"/>
          </a:p>
          <a:p>
            <a:r>
              <a:rPr lang="tr-TR" dirty="0" err="1"/>
              <a:t>Communication</a:t>
            </a:r>
            <a:r>
              <a:rPr lang="tr-TR" dirty="0"/>
              <a:t> </a:t>
            </a:r>
            <a:r>
              <a:rPr lang="tr-TR" dirty="0" err="1"/>
              <a:t>problems</a:t>
            </a:r>
            <a:r>
              <a:rPr lang="tr-TR" dirty="0"/>
              <a:t> inside </a:t>
            </a:r>
            <a:r>
              <a:rPr lang="tr-TR" dirty="0" err="1"/>
              <a:t>the</a:t>
            </a:r>
            <a:r>
              <a:rPr lang="tr-TR" dirty="0"/>
              <a:t> </a:t>
            </a:r>
            <a:r>
              <a:rPr lang="tr-TR" dirty="0" err="1"/>
              <a:t>family</a:t>
            </a:r>
            <a:endParaRPr lang="tr-TR" dirty="0"/>
          </a:p>
          <a:p>
            <a:r>
              <a:rPr lang="tr-TR" dirty="0"/>
              <a:t>OCD</a:t>
            </a:r>
          </a:p>
        </p:txBody>
      </p:sp>
    </p:spTree>
    <p:extLst>
      <p:ext uri="{BB962C8B-B14F-4D97-AF65-F5344CB8AC3E}">
        <p14:creationId xmlns:p14="http://schemas.microsoft.com/office/powerpoint/2010/main" val="2075447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Treatment</a:t>
            </a:r>
            <a:endParaRPr lang="tr-TR" dirty="0"/>
          </a:p>
        </p:txBody>
      </p:sp>
      <p:sp>
        <p:nvSpPr>
          <p:cNvPr id="3" name="İçerik Yer Tutucusu 2"/>
          <p:cNvSpPr>
            <a:spLocks noGrp="1"/>
          </p:cNvSpPr>
          <p:nvPr>
            <p:ph idx="1"/>
          </p:nvPr>
        </p:nvSpPr>
        <p:spPr/>
        <p:txBody>
          <a:bodyPr/>
          <a:lstStyle/>
          <a:p>
            <a:endParaRPr lang="tr-TR" dirty="0" smtClean="0"/>
          </a:p>
          <a:p>
            <a:r>
              <a:rPr lang="tr-TR" dirty="0" err="1" smtClean="0"/>
              <a:t>Diet</a:t>
            </a:r>
            <a:r>
              <a:rPr lang="tr-TR" dirty="0"/>
              <a:t>, </a:t>
            </a:r>
            <a:r>
              <a:rPr lang="tr-TR" dirty="0" err="1"/>
              <a:t>treatment</a:t>
            </a:r>
            <a:r>
              <a:rPr lang="tr-TR" dirty="0"/>
              <a:t> of </a:t>
            </a:r>
            <a:r>
              <a:rPr lang="tr-TR" dirty="0" err="1"/>
              <a:t>constipation</a:t>
            </a:r>
            <a:endParaRPr lang="tr-TR" dirty="0"/>
          </a:p>
          <a:p>
            <a:r>
              <a:rPr lang="tr-TR" dirty="0" err="1"/>
              <a:t>Behavioral</a:t>
            </a:r>
            <a:r>
              <a:rPr lang="tr-TR" dirty="0"/>
              <a:t> </a:t>
            </a:r>
            <a:r>
              <a:rPr lang="tr-TR" dirty="0" err="1"/>
              <a:t>approach</a:t>
            </a:r>
            <a:endParaRPr lang="tr-TR" dirty="0"/>
          </a:p>
          <a:p>
            <a:r>
              <a:rPr lang="tr-TR" dirty="0" err="1"/>
              <a:t>Psychotherapy</a:t>
            </a:r>
            <a:r>
              <a:rPr lang="tr-TR" dirty="0"/>
              <a:t> (</a:t>
            </a:r>
            <a:r>
              <a:rPr lang="tr-TR" dirty="0" err="1"/>
              <a:t>for</a:t>
            </a:r>
            <a:r>
              <a:rPr lang="tr-TR" dirty="0"/>
              <a:t> </a:t>
            </a:r>
            <a:r>
              <a:rPr lang="tr-TR" dirty="0" err="1"/>
              <a:t>embarassment</a:t>
            </a:r>
            <a:r>
              <a:rPr lang="tr-TR" dirty="0"/>
              <a:t>, </a:t>
            </a:r>
            <a:r>
              <a:rPr lang="tr-TR" dirty="0" err="1"/>
              <a:t>guiltiness</a:t>
            </a:r>
            <a:r>
              <a:rPr lang="tr-TR" dirty="0"/>
              <a:t>, </a:t>
            </a:r>
            <a:r>
              <a:rPr lang="tr-TR" dirty="0" err="1"/>
              <a:t>depression</a:t>
            </a:r>
            <a:r>
              <a:rPr lang="tr-TR" dirty="0"/>
              <a:t>, </a:t>
            </a:r>
            <a:r>
              <a:rPr lang="tr-TR" dirty="0" err="1"/>
              <a:t>low</a:t>
            </a:r>
            <a:r>
              <a:rPr lang="tr-TR" dirty="0"/>
              <a:t> self </a:t>
            </a:r>
            <a:r>
              <a:rPr lang="tr-TR" dirty="0" err="1"/>
              <a:t>respect</a:t>
            </a:r>
            <a:r>
              <a:rPr lang="tr-TR" dirty="0"/>
              <a:t>)</a:t>
            </a:r>
          </a:p>
          <a:p>
            <a:r>
              <a:rPr lang="tr-TR" dirty="0"/>
              <a:t>Handling </a:t>
            </a:r>
            <a:r>
              <a:rPr lang="tr-TR" dirty="0" err="1"/>
              <a:t>family</a:t>
            </a:r>
            <a:r>
              <a:rPr lang="tr-TR" dirty="0"/>
              <a:t> </a:t>
            </a:r>
            <a:r>
              <a:rPr lang="tr-TR" dirty="0" err="1"/>
              <a:t>dynamics</a:t>
            </a:r>
            <a:endParaRPr lang="tr-TR" dirty="0"/>
          </a:p>
          <a:p>
            <a:r>
              <a:rPr lang="tr-TR" dirty="0" err="1"/>
              <a:t>Resolution</a:t>
            </a:r>
            <a:r>
              <a:rPr lang="tr-TR" dirty="0"/>
              <a:t> of </a:t>
            </a:r>
            <a:r>
              <a:rPr lang="tr-TR" dirty="0" err="1"/>
              <a:t>child-family</a:t>
            </a:r>
            <a:r>
              <a:rPr lang="tr-TR" dirty="0"/>
              <a:t> </a:t>
            </a:r>
            <a:r>
              <a:rPr lang="tr-TR" dirty="0" err="1"/>
              <a:t>conflict</a:t>
            </a:r>
            <a:endParaRPr lang="tr-TR" dirty="0"/>
          </a:p>
          <a:p>
            <a:r>
              <a:rPr lang="tr-TR" dirty="0" err="1"/>
              <a:t>Treatment</a:t>
            </a:r>
            <a:r>
              <a:rPr lang="tr-TR" dirty="0"/>
              <a:t> of </a:t>
            </a:r>
            <a:r>
              <a:rPr lang="tr-TR" dirty="0" err="1"/>
              <a:t>accompanied</a:t>
            </a:r>
            <a:r>
              <a:rPr lang="tr-TR" dirty="0"/>
              <a:t> </a:t>
            </a:r>
            <a:r>
              <a:rPr lang="tr-TR" dirty="0" err="1"/>
              <a:t>disorders</a:t>
            </a:r>
            <a:endParaRPr lang="tr-TR" dirty="0"/>
          </a:p>
          <a:p>
            <a:pPr marL="0" indent="0">
              <a:buNone/>
            </a:pPr>
            <a:endParaRPr lang="tr-TR" dirty="0" smtClean="0"/>
          </a:p>
        </p:txBody>
      </p:sp>
    </p:spTree>
    <p:extLst>
      <p:ext uri="{BB962C8B-B14F-4D97-AF65-F5344CB8AC3E}">
        <p14:creationId xmlns:p14="http://schemas.microsoft.com/office/powerpoint/2010/main" val="2218099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Treatment</a:t>
            </a:r>
            <a:endParaRPr lang="tr-TR" dirty="0"/>
          </a:p>
        </p:txBody>
      </p:sp>
      <p:sp>
        <p:nvSpPr>
          <p:cNvPr id="3" name="İçerik Yer Tutucusu 2"/>
          <p:cNvSpPr>
            <a:spLocks noGrp="1"/>
          </p:cNvSpPr>
          <p:nvPr>
            <p:ph idx="1"/>
          </p:nvPr>
        </p:nvSpPr>
        <p:spPr/>
        <p:txBody>
          <a:bodyPr/>
          <a:lstStyle/>
          <a:p>
            <a:endParaRPr lang="tr-TR" dirty="0" smtClean="0"/>
          </a:p>
          <a:p>
            <a:r>
              <a:rPr lang="tr-TR" dirty="0" err="1" smtClean="0"/>
              <a:t>Psychotraining</a:t>
            </a:r>
            <a:r>
              <a:rPr lang="tr-TR" dirty="0" smtClean="0"/>
              <a:t> </a:t>
            </a:r>
            <a:r>
              <a:rPr lang="tr-TR" dirty="0" err="1"/>
              <a:t>to</a:t>
            </a:r>
            <a:r>
              <a:rPr lang="tr-TR" dirty="0"/>
              <a:t> </a:t>
            </a:r>
            <a:r>
              <a:rPr lang="tr-TR" dirty="0" err="1"/>
              <a:t>the</a:t>
            </a:r>
            <a:r>
              <a:rPr lang="tr-TR" dirty="0"/>
              <a:t> </a:t>
            </a:r>
            <a:r>
              <a:rPr lang="tr-TR" dirty="0" err="1"/>
              <a:t>family</a:t>
            </a:r>
            <a:endParaRPr lang="tr-TR" dirty="0"/>
          </a:p>
          <a:p>
            <a:r>
              <a:rPr lang="tr-TR" dirty="0" err="1"/>
              <a:t>Good</a:t>
            </a:r>
            <a:r>
              <a:rPr lang="tr-TR" dirty="0"/>
              <a:t> </a:t>
            </a:r>
            <a:r>
              <a:rPr lang="tr-TR" dirty="0" err="1"/>
              <a:t>therapeutic</a:t>
            </a:r>
            <a:r>
              <a:rPr lang="tr-TR" dirty="0"/>
              <a:t> </a:t>
            </a:r>
            <a:r>
              <a:rPr lang="tr-TR" dirty="0" err="1"/>
              <a:t>relationship</a:t>
            </a:r>
            <a:r>
              <a:rPr lang="tr-TR" dirty="0"/>
              <a:t> </a:t>
            </a:r>
            <a:r>
              <a:rPr lang="tr-TR" dirty="0" err="1"/>
              <a:t>with</a:t>
            </a:r>
            <a:r>
              <a:rPr lang="tr-TR" dirty="0"/>
              <a:t> </a:t>
            </a:r>
            <a:r>
              <a:rPr lang="tr-TR" dirty="0" err="1"/>
              <a:t>child</a:t>
            </a:r>
            <a:r>
              <a:rPr lang="tr-TR" dirty="0"/>
              <a:t> </a:t>
            </a:r>
            <a:r>
              <a:rPr lang="tr-TR" dirty="0" err="1"/>
              <a:t>and</a:t>
            </a:r>
            <a:r>
              <a:rPr lang="tr-TR" dirty="0"/>
              <a:t> </a:t>
            </a:r>
            <a:r>
              <a:rPr lang="tr-TR" dirty="0" err="1"/>
              <a:t>family</a:t>
            </a:r>
            <a:endParaRPr lang="tr-TR" dirty="0"/>
          </a:p>
          <a:p>
            <a:r>
              <a:rPr lang="tr-TR" dirty="0"/>
              <a:t>Play </a:t>
            </a:r>
            <a:r>
              <a:rPr lang="tr-TR" dirty="0" err="1"/>
              <a:t>therapy</a:t>
            </a:r>
            <a:endParaRPr lang="tr-TR" dirty="0"/>
          </a:p>
          <a:p>
            <a:r>
              <a:rPr lang="tr-TR" dirty="0" err="1"/>
              <a:t>Study</a:t>
            </a:r>
            <a:r>
              <a:rPr lang="tr-TR" dirty="0"/>
              <a:t> of </a:t>
            </a:r>
            <a:r>
              <a:rPr lang="tr-TR" dirty="0" err="1"/>
              <a:t>emotions</a:t>
            </a:r>
            <a:r>
              <a:rPr lang="tr-TR" dirty="0"/>
              <a:t>. </a:t>
            </a:r>
            <a:r>
              <a:rPr lang="tr-TR" dirty="0" err="1"/>
              <a:t>Guiltiness&amp;blame</a:t>
            </a:r>
            <a:r>
              <a:rPr lang="tr-TR" dirty="0"/>
              <a:t>, </a:t>
            </a:r>
            <a:r>
              <a:rPr lang="tr-TR" dirty="0" err="1"/>
              <a:t>anger</a:t>
            </a:r>
            <a:endParaRPr lang="tr-TR" dirty="0"/>
          </a:p>
          <a:p>
            <a:r>
              <a:rPr lang="tr-TR" dirty="0" err="1"/>
              <a:t>Preventing</a:t>
            </a:r>
            <a:r>
              <a:rPr lang="tr-TR" dirty="0"/>
              <a:t> </a:t>
            </a:r>
            <a:r>
              <a:rPr lang="tr-TR" dirty="0" err="1"/>
              <a:t>ineffective</a:t>
            </a:r>
            <a:r>
              <a:rPr lang="tr-TR" dirty="0"/>
              <a:t> </a:t>
            </a:r>
            <a:r>
              <a:rPr lang="tr-TR" dirty="0" err="1"/>
              <a:t>methods</a:t>
            </a:r>
            <a:r>
              <a:rPr lang="tr-TR" dirty="0"/>
              <a:t>: </a:t>
            </a:r>
            <a:r>
              <a:rPr lang="tr-TR" dirty="0" err="1"/>
              <a:t>punishment</a:t>
            </a:r>
            <a:r>
              <a:rPr lang="tr-TR" dirty="0"/>
              <a:t>, </a:t>
            </a:r>
            <a:r>
              <a:rPr lang="tr-TR" dirty="0" err="1"/>
              <a:t>giving</a:t>
            </a:r>
            <a:r>
              <a:rPr lang="tr-TR" dirty="0"/>
              <a:t> </a:t>
            </a:r>
            <a:r>
              <a:rPr lang="tr-TR" dirty="0" err="1"/>
              <a:t>medicine</a:t>
            </a:r>
            <a:r>
              <a:rPr lang="tr-TR" dirty="0"/>
              <a:t> </a:t>
            </a:r>
            <a:r>
              <a:rPr lang="tr-TR" dirty="0" err="1"/>
              <a:t>without</a:t>
            </a:r>
            <a:r>
              <a:rPr lang="tr-TR" dirty="0"/>
              <a:t> </a:t>
            </a:r>
            <a:r>
              <a:rPr lang="tr-TR" dirty="0" err="1"/>
              <a:t>endication</a:t>
            </a:r>
            <a:endParaRPr lang="tr-TR" dirty="0"/>
          </a:p>
          <a:p>
            <a:r>
              <a:rPr lang="tr-TR" dirty="0" err="1"/>
              <a:t>Increasing</a:t>
            </a:r>
            <a:r>
              <a:rPr lang="tr-TR" dirty="0"/>
              <a:t> </a:t>
            </a:r>
            <a:r>
              <a:rPr lang="tr-TR" dirty="0" err="1"/>
              <a:t>fluid</a:t>
            </a:r>
            <a:r>
              <a:rPr lang="tr-TR" dirty="0"/>
              <a:t> </a:t>
            </a:r>
            <a:r>
              <a:rPr lang="tr-TR" dirty="0" err="1"/>
              <a:t>intake</a:t>
            </a:r>
            <a:endParaRPr lang="tr-TR" dirty="0"/>
          </a:p>
          <a:p>
            <a:pPr marL="0" indent="0">
              <a:buNone/>
            </a:pPr>
            <a:endParaRPr lang="tr-TR" dirty="0"/>
          </a:p>
        </p:txBody>
      </p:sp>
    </p:spTree>
    <p:extLst>
      <p:ext uri="{BB962C8B-B14F-4D97-AF65-F5344CB8AC3E}">
        <p14:creationId xmlns:p14="http://schemas.microsoft.com/office/powerpoint/2010/main" val="5428227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numCol="2"/>
          <a:lstStyle/>
          <a:p>
            <a:pPr lvl="0"/>
            <a:endParaRPr lang="tr-TR" dirty="0" smtClean="0">
              <a:solidFill>
                <a:prstClr val="black"/>
              </a:solidFill>
            </a:endParaRPr>
          </a:p>
          <a:p>
            <a:pPr lvl="0"/>
            <a:r>
              <a:rPr lang="tr-TR" dirty="0" err="1" smtClean="0">
                <a:solidFill>
                  <a:prstClr val="black"/>
                </a:solidFill>
              </a:rPr>
              <a:t>Behavioral</a:t>
            </a:r>
            <a:r>
              <a:rPr lang="tr-TR" dirty="0" smtClean="0">
                <a:solidFill>
                  <a:prstClr val="black"/>
                </a:solidFill>
              </a:rPr>
              <a:t> </a:t>
            </a:r>
            <a:r>
              <a:rPr lang="tr-TR" dirty="0" err="1">
                <a:solidFill>
                  <a:prstClr val="black"/>
                </a:solidFill>
              </a:rPr>
              <a:t>therapy</a:t>
            </a:r>
            <a:endParaRPr lang="tr-TR" dirty="0">
              <a:solidFill>
                <a:prstClr val="black"/>
              </a:solidFill>
            </a:endParaRPr>
          </a:p>
          <a:p>
            <a:pPr lvl="0"/>
            <a:r>
              <a:rPr lang="tr-TR" dirty="0" err="1">
                <a:solidFill>
                  <a:prstClr val="black"/>
                </a:solidFill>
              </a:rPr>
              <a:t>Motivation</a:t>
            </a:r>
            <a:r>
              <a:rPr lang="tr-TR" dirty="0">
                <a:solidFill>
                  <a:prstClr val="black"/>
                </a:solidFill>
              </a:rPr>
              <a:t> </a:t>
            </a:r>
            <a:r>
              <a:rPr lang="tr-TR" dirty="0" err="1">
                <a:solidFill>
                  <a:prstClr val="black"/>
                </a:solidFill>
              </a:rPr>
              <a:t>increasing</a:t>
            </a:r>
            <a:r>
              <a:rPr lang="tr-TR" dirty="0">
                <a:solidFill>
                  <a:prstClr val="black"/>
                </a:solidFill>
              </a:rPr>
              <a:t> </a:t>
            </a:r>
            <a:r>
              <a:rPr lang="tr-TR" dirty="0" err="1">
                <a:solidFill>
                  <a:prstClr val="black"/>
                </a:solidFill>
              </a:rPr>
              <a:t>approach</a:t>
            </a:r>
            <a:endParaRPr lang="tr-TR" dirty="0">
              <a:solidFill>
                <a:prstClr val="black"/>
              </a:solidFill>
            </a:endParaRPr>
          </a:p>
          <a:p>
            <a:pPr lvl="0"/>
            <a:r>
              <a:rPr lang="tr-TR" dirty="0" err="1">
                <a:solidFill>
                  <a:prstClr val="black"/>
                </a:solidFill>
              </a:rPr>
              <a:t>Award</a:t>
            </a:r>
            <a:endParaRPr lang="tr-TR" dirty="0">
              <a:solidFill>
                <a:prstClr val="black"/>
              </a:solidFill>
            </a:endParaRPr>
          </a:p>
          <a:p>
            <a:pPr lvl="0"/>
            <a:r>
              <a:rPr lang="tr-TR" dirty="0" err="1">
                <a:solidFill>
                  <a:prstClr val="black"/>
                </a:solidFill>
              </a:rPr>
              <a:t>Calendar</a:t>
            </a:r>
            <a:r>
              <a:rPr lang="tr-TR" dirty="0">
                <a:solidFill>
                  <a:prstClr val="black"/>
                </a:solidFill>
              </a:rPr>
              <a:t>, </a:t>
            </a:r>
            <a:r>
              <a:rPr lang="tr-TR" dirty="0" err="1">
                <a:solidFill>
                  <a:prstClr val="black"/>
                </a:solidFill>
              </a:rPr>
              <a:t>sticker</a:t>
            </a:r>
            <a:endParaRPr lang="tr-TR" dirty="0">
              <a:solidFill>
                <a:prstClr val="black"/>
              </a:solidFill>
            </a:endParaRPr>
          </a:p>
          <a:p>
            <a:endParaRPr lang="tr-TR" dirty="0"/>
          </a:p>
        </p:txBody>
      </p:sp>
      <p:pic>
        <p:nvPicPr>
          <p:cNvPr id="4" name="Picture 2" descr="http://blogs.momaha.com/files/2012/10/Potty-Char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2025" y="1877724"/>
            <a:ext cx="4041775" cy="3123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6714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a:t>Toilet</a:t>
            </a:r>
            <a:r>
              <a:rPr lang="tr-TR" dirty="0"/>
              <a:t> </a:t>
            </a:r>
            <a:r>
              <a:rPr lang="tr-TR" dirty="0" err="1"/>
              <a:t>training</a:t>
            </a:r>
            <a:r>
              <a:rPr lang="tr-TR" dirty="0"/>
              <a:t>:</a:t>
            </a:r>
          </a:p>
          <a:p>
            <a:r>
              <a:rPr lang="tr-TR" dirty="0" err="1"/>
              <a:t>Necessart</a:t>
            </a:r>
            <a:r>
              <a:rPr lang="tr-TR" dirty="0"/>
              <a:t> </a:t>
            </a:r>
            <a:r>
              <a:rPr lang="tr-TR" dirty="0" err="1"/>
              <a:t>for</a:t>
            </a:r>
            <a:r>
              <a:rPr lang="tr-TR" dirty="0"/>
              <a:t> </a:t>
            </a:r>
            <a:r>
              <a:rPr lang="tr-TR" dirty="0" err="1"/>
              <a:t>all</a:t>
            </a:r>
            <a:r>
              <a:rPr lang="tr-TR" dirty="0"/>
              <a:t> </a:t>
            </a:r>
            <a:r>
              <a:rPr lang="tr-TR" dirty="0" err="1"/>
              <a:t>types</a:t>
            </a:r>
            <a:endParaRPr lang="tr-TR" dirty="0"/>
          </a:p>
          <a:p>
            <a:r>
              <a:rPr lang="tr-TR" dirty="0" err="1"/>
              <a:t>After</a:t>
            </a:r>
            <a:r>
              <a:rPr lang="tr-TR" dirty="0"/>
              <a:t> </a:t>
            </a:r>
            <a:r>
              <a:rPr lang="tr-TR" dirty="0" err="1"/>
              <a:t>meals</a:t>
            </a:r>
            <a:r>
              <a:rPr lang="tr-TR" dirty="0"/>
              <a:t>(3 </a:t>
            </a:r>
            <a:r>
              <a:rPr lang="tr-TR" dirty="0" err="1"/>
              <a:t>times</a:t>
            </a:r>
            <a:r>
              <a:rPr lang="tr-TR" dirty="0"/>
              <a:t> </a:t>
            </a:r>
            <a:r>
              <a:rPr lang="tr-TR" dirty="0" err="1"/>
              <a:t>per</a:t>
            </a:r>
            <a:r>
              <a:rPr lang="tr-TR" dirty="0"/>
              <a:t> </a:t>
            </a:r>
            <a:r>
              <a:rPr lang="tr-TR" dirty="0" err="1"/>
              <a:t>day</a:t>
            </a:r>
            <a:r>
              <a:rPr lang="tr-TR" dirty="0"/>
              <a:t>), </a:t>
            </a:r>
            <a:r>
              <a:rPr lang="tr-TR" dirty="0" err="1"/>
              <a:t>make</a:t>
            </a:r>
            <a:r>
              <a:rPr lang="tr-TR" dirty="0"/>
              <a:t> </a:t>
            </a:r>
            <a:r>
              <a:rPr lang="tr-TR" dirty="0" err="1"/>
              <a:t>them</a:t>
            </a:r>
            <a:r>
              <a:rPr lang="tr-TR" dirty="0"/>
              <a:t> sit on </a:t>
            </a:r>
            <a:r>
              <a:rPr lang="tr-TR" dirty="0" err="1"/>
              <a:t>closet</a:t>
            </a:r>
            <a:r>
              <a:rPr lang="tr-TR" dirty="0"/>
              <a:t> </a:t>
            </a:r>
            <a:r>
              <a:rPr lang="tr-TR" dirty="0" err="1"/>
              <a:t>for</a:t>
            </a:r>
            <a:r>
              <a:rPr lang="tr-TR" dirty="0"/>
              <a:t> 5-10 </a:t>
            </a:r>
            <a:r>
              <a:rPr lang="tr-TR" dirty="0" err="1"/>
              <a:t>minutes</a:t>
            </a:r>
            <a:r>
              <a:rPr lang="tr-TR" dirty="0"/>
              <a:t>. </a:t>
            </a:r>
            <a:r>
              <a:rPr lang="tr-TR" dirty="0" err="1"/>
              <a:t>Feet</a:t>
            </a:r>
            <a:r>
              <a:rPr lang="tr-TR" dirty="0"/>
              <a:t> of </a:t>
            </a:r>
            <a:r>
              <a:rPr lang="tr-TR" dirty="0" err="1"/>
              <a:t>children</a:t>
            </a:r>
            <a:r>
              <a:rPr lang="tr-TR" dirty="0"/>
              <a:t> </a:t>
            </a:r>
            <a:r>
              <a:rPr lang="tr-TR" dirty="0" err="1"/>
              <a:t>must</a:t>
            </a:r>
            <a:r>
              <a:rPr lang="tr-TR" dirty="0"/>
              <a:t> be on </a:t>
            </a:r>
            <a:r>
              <a:rPr lang="tr-TR" dirty="0" err="1"/>
              <a:t>ground</a:t>
            </a:r>
            <a:r>
              <a:rPr lang="tr-TR" dirty="0"/>
              <a:t>.</a:t>
            </a:r>
          </a:p>
          <a:p>
            <a:r>
              <a:rPr lang="tr-TR" dirty="0"/>
              <a:t>At </a:t>
            </a:r>
            <a:r>
              <a:rPr lang="tr-TR" dirty="0" err="1"/>
              <a:t>the</a:t>
            </a:r>
            <a:r>
              <a:rPr lang="tr-TR" dirty="0"/>
              <a:t> </a:t>
            </a:r>
            <a:r>
              <a:rPr lang="tr-TR" dirty="0" err="1"/>
              <a:t>same</a:t>
            </a:r>
            <a:r>
              <a:rPr lang="tr-TR" dirty="0"/>
              <a:t> time, </a:t>
            </a:r>
            <a:r>
              <a:rPr lang="tr-TR" dirty="0" err="1"/>
              <a:t>relaxing</a:t>
            </a:r>
            <a:r>
              <a:rPr lang="tr-TR" dirty="0"/>
              <a:t> </a:t>
            </a:r>
            <a:r>
              <a:rPr lang="tr-TR" dirty="0" err="1"/>
              <a:t>activities</a:t>
            </a:r>
            <a:r>
              <a:rPr lang="tr-TR" dirty="0"/>
              <a:t>(</a:t>
            </a:r>
            <a:r>
              <a:rPr lang="tr-TR" dirty="0" err="1"/>
              <a:t>reading</a:t>
            </a:r>
            <a:r>
              <a:rPr lang="tr-TR" dirty="0"/>
              <a:t> </a:t>
            </a:r>
            <a:r>
              <a:rPr lang="tr-TR" dirty="0" err="1"/>
              <a:t>books,magazines,music,drawing,toys</a:t>
            </a:r>
            <a:r>
              <a:rPr lang="tr-TR" dirty="0"/>
              <a:t>)</a:t>
            </a:r>
          </a:p>
          <a:p>
            <a:r>
              <a:rPr lang="tr-TR" dirty="0" err="1"/>
              <a:t>Adding</a:t>
            </a:r>
            <a:r>
              <a:rPr lang="tr-TR" dirty="0"/>
              <a:t> </a:t>
            </a:r>
            <a:r>
              <a:rPr lang="tr-TR" dirty="0" err="1"/>
              <a:t>record</a:t>
            </a:r>
            <a:r>
              <a:rPr lang="tr-TR" dirty="0"/>
              <a:t> </a:t>
            </a:r>
            <a:r>
              <a:rPr lang="tr-TR" dirty="0" err="1"/>
              <a:t>to</a:t>
            </a:r>
            <a:r>
              <a:rPr lang="tr-TR" dirty="0"/>
              <a:t> </a:t>
            </a:r>
            <a:r>
              <a:rPr lang="tr-TR" dirty="0" err="1"/>
              <a:t>the</a:t>
            </a:r>
            <a:r>
              <a:rPr lang="tr-TR" dirty="0"/>
              <a:t> </a:t>
            </a:r>
            <a:r>
              <a:rPr lang="tr-TR" dirty="0" err="1"/>
              <a:t>calendar</a:t>
            </a:r>
            <a:endParaRPr lang="tr-TR" dirty="0"/>
          </a:p>
          <a:p>
            <a:r>
              <a:rPr lang="tr-TR" dirty="0" err="1"/>
              <a:t>Only</a:t>
            </a:r>
            <a:r>
              <a:rPr lang="tr-TR" dirty="0"/>
              <a:t> </a:t>
            </a:r>
            <a:r>
              <a:rPr lang="tr-TR" dirty="0" err="1"/>
              <a:t>positive</a:t>
            </a:r>
            <a:r>
              <a:rPr lang="tr-TR" dirty="0"/>
              <a:t> </a:t>
            </a:r>
            <a:r>
              <a:rPr lang="tr-TR" dirty="0" err="1"/>
              <a:t>reinforcement</a:t>
            </a:r>
            <a:r>
              <a:rPr lang="tr-TR" dirty="0"/>
              <a:t>(</a:t>
            </a:r>
            <a:r>
              <a:rPr lang="tr-TR" dirty="0" err="1"/>
              <a:t>no</a:t>
            </a:r>
            <a:r>
              <a:rPr lang="tr-TR" dirty="0"/>
              <a:t> </a:t>
            </a:r>
            <a:r>
              <a:rPr lang="tr-TR" dirty="0" err="1"/>
              <a:t>punishment</a:t>
            </a:r>
            <a:r>
              <a:rPr lang="tr-TR" dirty="0"/>
              <a:t>/</a:t>
            </a:r>
            <a:r>
              <a:rPr lang="tr-TR" dirty="0" err="1"/>
              <a:t>criticism</a:t>
            </a:r>
            <a:r>
              <a:rPr lang="tr-TR" dirty="0"/>
              <a:t>)</a:t>
            </a:r>
          </a:p>
          <a:p>
            <a:endParaRPr lang="tr-TR" dirty="0"/>
          </a:p>
        </p:txBody>
      </p:sp>
    </p:spTree>
    <p:extLst>
      <p:ext uri="{BB962C8B-B14F-4D97-AF65-F5344CB8AC3E}">
        <p14:creationId xmlns:p14="http://schemas.microsoft.com/office/powerpoint/2010/main" val="23319972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err="1">
                <a:latin typeface="Times New Roman" pitchFamily="18" charset="0"/>
              </a:rPr>
              <a:t>Bipolar</a:t>
            </a:r>
            <a:r>
              <a:rPr lang="tr-TR" dirty="0">
                <a:latin typeface="Times New Roman" pitchFamily="18" charset="0"/>
              </a:rPr>
              <a:t> </a:t>
            </a:r>
            <a:r>
              <a:rPr lang="tr-TR" dirty="0" err="1">
                <a:latin typeface="Times New Roman" pitchFamily="18" charset="0"/>
              </a:rPr>
              <a:t>Disoder</a:t>
            </a:r>
            <a:r>
              <a:rPr lang="tr-TR" dirty="0">
                <a:latin typeface="Times New Roman" pitchFamily="18" charset="0"/>
              </a:rPr>
              <a:t> in </a:t>
            </a:r>
            <a:r>
              <a:rPr lang="tr-TR" dirty="0" err="1">
                <a:latin typeface="Times New Roman" pitchFamily="18" charset="0"/>
              </a:rPr>
              <a:t>Children</a:t>
            </a:r>
            <a:r>
              <a:rPr lang="tr-TR" dirty="0">
                <a:latin typeface="Times New Roman" pitchFamily="18" charset="0"/>
              </a:rPr>
              <a:t> </a:t>
            </a:r>
            <a:r>
              <a:rPr lang="tr-TR" dirty="0" err="1">
                <a:latin typeface="Times New Roman" pitchFamily="18" charset="0"/>
              </a:rPr>
              <a:t>and</a:t>
            </a:r>
            <a:r>
              <a:rPr lang="tr-TR" dirty="0">
                <a:latin typeface="Times New Roman" pitchFamily="18" charset="0"/>
              </a:rPr>
              <a:t> </a:t>
            </a:r>
            <a:r>
              <a:rPr lang="tr-TR" dirty="0" err="1">
                <a:latin typeface="Times New Roman" pitchFamily="18" charset="0"/>
              </a:rPr>
              <a:t>Adolescents</a:t>
            </a:r>
            <a:endParaRPr lang="tr-TR" dirty="0"/>
          </a:p>
        </p:txBody>
      </p:sp>
      <p:sp>
        <p:nvSpPr>
          <p:cNvPr id="3" name="Alt Başlık 2"/>
          <p:cNvSpPr>
            <a:spLocks noGrp="1"/>
          </p:cNvSpPr>
          <p:nvPr>
            <p:ph type="subTitle" idx="1"/>
          </p:nvPr>
        </p:nvSpPr>
        <p:spPr/>
        <p:txBody>
          <a:bodyPr/>
          <a:lstStyle/>
          <a:p>
            <a:r>
              <a:rPr lang="tr-TR" dirty="0" err="1" smtClean="0">
                <a:solidFill>
                  <a:srgbClr val="7030A0"/>
                </a:solidFill>
              </a:rPr>
              <a:t>Asst</a:t>
            </a:r>
            <a:r>
              <a:rPr lang="tr-TR" dirty="0">
                <a:solidFill>
                  <a:srgbClr val="7030A0"/>
                </a:solidFill>
              </a:rPr>
              <a:t>. Prof. Ahmet ÖZASLAN, MD</a:t>
            </a:r>
          </a:p>
          <a:p>
            <a:endParaRPr lang="tr-TR" dirty="0"/>
          </a:p>
        </p:txBody>
      </p:sp>
    </p:spTree>
    <p:extLst>
      <p:ext uri="{BB962C8B-B14F-4D97-AF65-F5344CB8AC3E}">
        <p14:creationId xmlns:p14="http://schemas.microsoft.com/office/powerpoint/2010/main" val="37583221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latin typeface="Times New Roman" pitchFamily="18" charset="0"/>
              </a:rPr>
              <a:t>Bipolar</a:t>
            </a:r>
            <a:r>
              <a:rPr lang="tr-TR" dirty="0">
                <a:latin typeface="Times New Roman" pitchFamily="18" charset="0"/>
              </a:rPr>
              <a:t> </a:t>
            </a:r>
            <a:r>
              <a:rPr lang="tr-TR" dirty="0" err="1">
                <a:latin typeface="Times New Roman" pitchFamily="18" charset="0"/>
              </a:rPr>
              <a:t>Disorder</a:t>
            </a:r>
            <a:endParaRPr lang="tr-TR" dirty="0"/>
          </a:p>
        </p:txBody>
      </p:sp>
      <p:sp>
        <p:nvSpPr>
          <p:cNvPr id="3" name="İçerik Yer Tutucusu 2"/>
          <p:cNvSpPr>
            <a:spLocks noGrp="1"/>
          </p:cNvSpPr>
          <p:nvPr>
            <p:ph idx="1"/>
          </p:nvPr>
        </p:nvSpPr>
        <p:spPr/>
        <p:txBody>
          <a:bodyPr>
            <a:normAutofit fontScale="92500" lnSpcReduction="10000"/>
          </a:bodyPr>
          <a:lstStyle/>
          <a:p>
            <a:pPr algn="just">
              <a:buNone/>
              <a:defRPr/>
            </a:pPr>
            <a:endParaRPr lang="tr-TR" sz="3300" dirty="0">
              <a:cs typeface="Arial" pitchFamily="34" charset="0"/>
            </a:endParaRPr>
          </a:p>
          <a:p>
            <a:pPr algn="just">
              <a:defRPr/>
            </a:pPr>
            <a:r>
              <a:rPr lang="tr-TR" sz="4200" dirty="0" err="1">
                <a:cs typeface="Arial" pitchFamily="34" charset="0"/>
              </a:rPr>
              <a:t>Bipolar</a:t>
            </a:r>
            <a:r>
              <a:rPr lang="tr-TR" sz="4200" dirty="0">
                <a:cs typeface="Arial" pitchFamily="34" charset="0"/>
              </a:rPr>
              <a:t> </a:t>
            </a:r>
            <a:r>
              <a:rPr lang="tr-TR" sz="4200" dirty="0" err="1">
                <a:cs typeface="Arial" pitchFamily="34" charset="0"/>
              </a:rPr>
              <a:t>disorder</a:t>
            </a:r>
            <a:r>
              <a:rPr lang="tr-TR" sz="4200" dirty="0">
                <a:cs typeface="Arial" pitchFamily="34" charset="0"/>
              </a:rPr>
              <a:t> </a:t>
            </a:r>
            <a:r>
              <a:rPr lang="tr-TR" sz="4200" dirty="0" err="1">
                <a:cs typeface="Arial" pitchFamily="34" charset="0"/>
              </a:rPr>
              <a:t>starting</a:t>
            </a:r>
            <a:r>
              <a:rPr lang="tr-TR" sz="4200" dirty="0">
                <a:cs typeface="Arial" pitchFamily="34" charset="0"/>
              </a:rPr>
              <a:t> in Child </a:t>
            </a:r>
            <a:r>
              <a:rPr lang="tr-TR" sz="4200" dirty="0" err="1">
                <a:cs typeface="Arial" pitchFamily="34" charset="0"/>
              </a:rPr>
              <a:t>and</a:t>
            </a:r>
            <a:r>
              <a:rPr lang="tr-TR" sz="4200" dirty="0">
                <a:cs typeface="Arial" pitchFamily="34" charset="0"/>
              </a:rPr>
              <a:t> </a:t>
            </a:r>
            <a:r>
              <a:rPr lang="tr-TR" sz="4200" dirty="0" err="1">
                <a:cs typeface="Arial" pitchFamily="34" charset="0"/>
              </a:rPr>
              <a:t>adolescent</a:t>
            </a:r>
            <a:r>
              <a:rPr lang="tr-TR" sz="4200" dirty="0">
                <a:cs typeface="Arial" pitchFamily="34" charset="0"/>
              </a:rPr>
              <a:t> </a:t>
            </a:r>
            <a:r>
              <a:rPr lang="tr-TR" sz="4200" dirty="0" err="1">
                <a:cs typeface="Arial" pitchFamily="34" charset="0"/>
              </a:rPr>
              <a:t>period</a:t>
            </a:r>
            <a:r>
              <a:rPr lang="tr-TR" sz="4200" dirty="0">
                <a:cs typeface="Arial" pitchFamily="34" charset="0"/>
              </a:rPr>
              <a:t> </a:t>
            </a:r>
            <a:r>
              <a:rPr lang="tr-TR" sz="4200" dirty="0" err="1">
                <a:cs typeface="Arial" pitchFamily="34" charset="0"/>
              </a:rPr>
              <a:t>emerges</a:t>
            </a:r>
            <a:r>
              <a:rPr lang="tr-TR" sz="4200" dirty="0">
                <a:cs typeface="Arial" pitchFamily="34" charset="0"/>
              </a:rPr>
              <a:t> </a:t>
            </a:r>
            <a:r>
              <a:rPr lang="tr-TR" sz="4400" dirty="0" err="1">
                <a:cs typeface="Arial" pitchFamily="34" charset="0"/>
              </a:rPr>
              <a:t>mostly</a:t>
            </a:r>
            <a:r>
              <a:rPr lang="tr-TR" sz="4400" dirty="0">
                <a:cs typeface="Arial" pitchFamily="34" charset="0"/>
              </a:rPr>
              <a:t> </a:t>
            </a:r>
            <a:r>
              <a:rPr lang="tr-TR" sz="4200" dirty="0">
                <a:cs typeface="Arial" pitchFamily="34" charset="0"/>
              </a:rPr>
              <a:t> as </a:t>
            </a:r>
            <a:r>
              <a:rPr lang="tr-TR" sz="4100" dirty="0">
                <a:cs typeface="Arial" pitchFamily="34" charset="0"/>
              </a:rPr>
              <a:t>a </a:t>
            </a:r>
            <a:r>
              <a:rPr lang="tr-TR" sz="4100" dirty="0" err="1">
                <a:cs typeface="Arial" pitchFamily="34" charset="0"/>
              </a:rPr>
              <a:t>mixed</a:t>
            </a:r>
            <a:r>
              <a:rPr lang="tr-TR" sz="4100" dirty="0">
                <a:cs typeface="Arial" pitchFamily="34" charset="0"/>
              </a:rPr>
              <a:t> </a:t>
            </a:r>
            <a:r>
              <a:rPr lang="tr-TR" sz="4100" dirty="0" err="1">
                <a:cs typeface="Arial" pitchFamily="34" charset="0"/>
              </a:rPr>
              <a:t>episode</a:t>
            </a:r>
            <a:r>
              <a:rPr lang="tr-TR" sz="4100" dirty="0">
                <a:cs typeface="Arial" pitchFamily="34" charset="0"/>
              </a:rPr>
              <a:t>. </a:t>
            </a:r>
          </a:p>
          <a:p>
            <a:pPr algn="just">
              <a:defRPr/>
            </a:pPr>
            <a:r>
              <a:rPr lang="tr-TR" sz="4100" dirty="0">
                <a:cs typeface="Arial" pitchFamily="34" charset="0"/>
              </a:rPr>
              <a:t>Child </a:t>
            </a:r>
            <a:r>
              <a:rPr lang="tr-TR" sz="4100" dirty="0" err="1">
                <a:cs typeface="Arial" pitchFamily="34" charset="0"/>
              </a:rPr>
              <a:t>and</a:t>
            </a:r>
            <a:r>
              <a:rPr lang="tr-TR" sz="4100" dirty="0">
                <a:cs typeface="Arial" pitchFamily="34" charset="0"/>
              </a:rPr>
              <a:t> </a:t>
            </a:r>
            <a:r>
              <a:rPr lang="tr-TR" sz="4100" dirty="0" err="1">
                <a:cs typeface="Arial" pitchFamily="34" charset="0"/>
              </a:rPr>
              <a:t>adolescent</a:t>
            </a:r>
            <a:r>
              <a:rPr lang="tr-TR" sz="4100" dirty="0">
                <a:cs typeface="Arial" pitchFamily="34" charset="0"/>
              </a:rPr>
              <a:t> </a:t>
            </a:r>
            <a:r>
              <a:rPr lang="tr-TR" sz="4100" dirty="0" err="1">
                <a:cs typeface="Arial" pitchFamily="34" charset="0"/>
              </a:rPr>
              <a:t>with</a:t>
            </a:r>
            <a:r>
              <a:rPr lang="tr-TR" sz="4100" dirty="0">
                <a:cs typeface="Arial" pitchFamily="34" charset="0"/>
              </a:rPr>
              <a:t> </a:t>
            </a:r>
            <a:r>
              <a:rPr lang="tr-TR" sz="4100" dirty="0" err="1">
                <a:cs typeface="Arial" pitchFamily="34" charset="0"/>
              </a:rPr>
              <a:t>Bipolar</a:t>
            </a:r>
            <a:r>
              <a:rPr lang="tr-TR" sz="4100" dirty="0">
                <a:cs typeface="Arial" pitchFamily="34" charset="0"/>
              </a:rPr>
              <a:t> </a:t>
            </a:r>
            <a:r>
              <a:rPr lang="tr-TR" sz="4100" dirty="0" err="1">
                <a:cs typeface="Arial" pitchFamily="34" charset="0"/>
              </a:rPr>
              <a:t>Disorder</a:t>
            </a:r>
            <a:r>
              <a:rPr lang="tr-TR" sz="4100" dirty="0">
                <a:cs typeface="Arial" pitchFamily="34" charset="0"/>
              </a:rPr>
              <a:t> </a:t>
            </a:r>
            <a:r>
              <a:rPr lang="tr-TR" sz="4100" dirty="0" err="1">
                <a:cs typeface="Arial" pitchFamily="34" charset="0"/>
              </a:rPr>
              <a:t>have</a:t>
            </a:r>
            <a:r>
              <a:rPr lang="tr-TR" sz="4100" dirty="0">
                <a:cs typeface="Arial" pitchFamily="34" charset="0"/>
              </a:rPr>
              <a:t> </a:t>
            </a:r>
            <a:r>
              <a:rPr lang="tr-TR" sz="4100" dirty="0" err="1">
                <a:cs typeface="Arial" pitchFamily="34" charset="0"/>
              </a:rPr>
              <a:t>rapid</a:t>
            </a:r>
            <a:r>
              <a:rPr lang="tr-TR" sz="4100" dirty="0">
                <a:cs typeface="Arial" pitchFamily="34" charset="0"/>
              </a:rPr>
              <a:t> </a:t>
            </a:r>
            <a:r>
              <a:rPr lang="tr-TR" sz="4100" dirty="0" err="1">
                <a:cs typeface="Arial" pitchFamily="34" charset="0"/>
              </a:rPr>
              <a:t>cycling</a:t>
            </a:r>
            <a:r>
              <a:rPr lang="tr-TR" sz="4100" dirty="0">
                <a:cs typeface="Arial" pitchFamily="34" charset="0"/>
              </a:rPr>
              <a:t> </a:t>
            </a:r>
            <a:r>
              <a:rPr lang="tr-TR" sz="4100" dirty="0" err="1">
                <a:cs typeface="Arial" pitchFamily="34" charset="0"/>
              </a:rPr>
              <a:t>more</a:t>
            </a:r>
            <a:r>
              <a:rPr lang="tr-TR" sz="4100" dirty="0">
                <a:cs typeface="Arial" pitchFamily="34" charset="0"/>
              </a:rPr>
              <a:t> </a:t>
            </a:r>
            <a:r>
              <a:rPr lang="tr-TR" sz="4100" dirty="0" err="1">
                <a:cs typeface="Arial" pitchFamily="34" charset="0"/>
              </a:rPr>
              <a:t>frequently</a:t>
            </a:r>
            <a:r>
              <a:rPr lang="tr-TR" sz="4100" dirty="0">
                <a:cs typeface="Arial" pitchFamily="34" charset="0"/>
              </a:rPr>
              <a:t> </a:t>
            </a:r>
            <a:r>
              <a:rPr lang="tr-TR" sz="4100" dirty="0" err="1">
                <a:cs typeface="Arial" pitchFamily="34" charset="0"/>
              </a:rPr>
              <a:t>than</a:t>
            </a:r>
            <a:r>
              <a:rPr lang="tr-TR" sz="4100" dirty="0">
                <a:cs typeface="Arial" pitchFamily="34" charset="0"/>
              </a:rPr>
              <a:t> </a:t>
            </a:r>
            <a:r>
              <a:rPr lang="tr-TR" sz="4100" dirty="0" err="1">
                <a:cs typeface="Arial" pitchFamily="34" charset="0"/>
              </a:rPr>
              <a:t>adults</a:t>
            </a:r>
            <a:r>
              <a:rPr lang="tr-TR" sz="4100" dirty="0">
                <a:cs typeface="Arial" pitchFamily="34" charset="0"/>
              </a:rPr>
              <a:t> </a:t>
            </a:r>
            <a:r>
              <a:rPr lang="tr-TR" sz="4100" dirty="0" err="1">
                <a:cs typeface="Arial" pitchFamily="34" charset="0"/>
              </a:rPr>
              <a:t>with</a:t>
            </a:r>
            <a:r>
              <a:rPr lang="tr-TR" sz="4100" dirty="0">
                <a:cs typeface="Arial" pitchFamily="34" charset="0"/>
              </a:rPr>
              <a:t> </a:t>
            </a:r>
            <a:r>
              <a:rPr lang="tr-TR" sz="4100" dirty="0" err="1">
                <a:cs typeface="Arial" pitchFamily="34" charset="0"/>
              </a:rPr>
              <a:t>Bipolar</a:t>
            </a:r>
            <a:r>
              <a:rPr lang="tr-TR" sz="4100" dirty="0">
                <a:cs typeface="Arial" pitchFamily="34" charset="0"/>
              </a:rPr>
              <a:t> </a:t>
            </a:r>
            <a:r>
              <a:rPr lang="tr-TR" sz="4100" dirty="0" err="1">
                <a:cs typeface="Arial" pitchFamily="34" charset="0"/>
              </a:rPr>
              <a:t>Disorder</a:t>
            </a:r>
            <a:r>
              <a:rPr lang="tr-TR" sz="4100" dirty="0">
                <a:cs typeface="Arial" pitchFamily="34" charset="0"/>
              </a:rPr>
              <a:t> </a:t>
            </a:r>
          </a:p>
          <a:p>
            <a:pPr algn="just">
              <a:defRPr/>
            </a:pPr>
            <a:r>
              <a:rPr lang="tr-TR" sz="4100" dirty="0" err="1">
                <a:cs typeface="Arial" pitchFamily="34" charset="0"/>
              </a:rPr>
              <a:t>Early</a:t>
            </a:r>
            <a:r>
              <a:rPr lang="tr-TR" sz="4100" dirty="0">
                <a:cs typeface="Arial" pitchFamily="34" charset="0"/>
              </a:rPr>
              <a:t> </a:t>
            </a:r>
            <a:r>
              <a:rPr lang="tr-TR" sz="4100" dirty="0" err="1">
                <a:cs typeface="Arial" pitchFamily="34" charset="0"/>
              </a:rPr>
              <a:t>onset</a:t>
            </a:r>
            <a:r>
              <a:rPr lang="tr-TR" sz="4100" dirty="0">
                <a:cs typeface="Arial" pitchFamily="34" charset="0"/>
              </a:rPr>
              <a:t> </a:t>
            </a:r>
            <a:r>
              <a:rPr lang="tr-TR" sz="4100" dirty="0" err="1">
                <a:cs typeface="Arial" pitchFamily="34" charset="0"/>
              </a:rPr>
              <a:t>bipolar</a:t>
            </a:r>
            <a:r>
              <a:rPr lang="tr-TR" sz="4100" dirty="0">
                <a:cs typeface="Arial" pitchFamily="34" charset="0"/>
              </a:rPr>
              <a:t> </a:t>
            </a:r>
            <a:r>
              <a:rPr lang="tr-TR" sz="4100" dirty="0" err="1">
                <a:cs typeface="Arial" pitchFamily="34" charset="0"/>
              </a:rPr>
              <a:t>disorder</a:t>
            </a:r>
            <a:r>
              <a:rPr lang="tr-TR" sz="4100" dirty="0">
                <a:cs typeface="Arial" pitchFamily="34" charset="0"/>
              </a:rPr>
              <a:t> is </a:t>
            </a:r>
            <a:r>
              <a:rPr lang="tr-TR" sz="4100" dirty="0" err="1">
                <a:cs typeface="Arial" pitchFamily="34" charset="0"/>
              </a:rPr>
              <a:t>associated</a:t>
            </a:r>
            <a:r>
              <a:rPr lang="tr-TR" sz="4100" dirty="0">
                <a:cs typeface="Arial" pitchFamily="34" charset="0"/>
              </a:rPr>
              <a:t> </a:t>
            </a:r>
            <a:r>
              <a:rPr lang="tr-TR" sz="4100" dirty="0" err="1">
                <a:cs typeface="Arial" pitchFamily="34" charset="0"/>
              </a:rPr>
              <a:t>with</a:t>
            </a:r>
            <a:r>
              <a:rPr lang="tr-TR" sz="4100" dirty="0">
                <a:cs typeface="Arial" pitchFamily="34" charset="0"/>
              </a:rPr>
              <a:t> </a:t>
            </a:r>
            <a:r>
              <a:rPr lang="en-US" sz="4100" dirty="0">
                <a:cs typeface="Arial" pitchFamily="34" charset="0"/>
              </a:rPr>
              <a:t>an increase in chronic </a:t>
            </a:r>
            <a:r>
              <a:rPr lang="tr-TR" sz="4100" dirty="0" err="1">
                <a:cs typeface="Arial" pitchFamily="34" charset="0"/>
              </a:rPr>
              <a:t>course</a:t>
            </a:r>
            <a:r>
              <a:rPr lang="en-US" sz="4100" dirty="0">
                <a:cs typeface="Arial" pitchFamily="34" charset="0"/>
              </a:rPr>
              <a:t> and co-morbidity rates.</a:t>
            </a:r>
            <a:endParaRPr lang="tr-TR" sz="4100" dirty="0">
              <a:cs typeface="Arial" pitchFamily="34" charset="0"/>
            </a:endParaRPr>
          </a:p>
          <a:p>
            <a:pPr marL="0" indent="0" algn="just">
              <a:buNone/>
              <a:defRPr/>
            </a:pPr>
            <a:endParaRPr lang="tr-TR" sz="4100" dirty="0">
              <a:cs typeface="Arial" pitchFamily="34" charset="0"/>
            </a:endParaRPr>
          </a:p>
        </p:txBody>
      </p:sp>
    </p:spTree>
    <p:extLst>
      <p:ext uri="{BB962C8B-B14F-4D97-AF65-F5344CB8AC3E}">
        <p14:creationId xmlns:p14="http://schemas.microsoft.com/office/powerpoint/2010/main" val="20204012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a:p>
            <a:pPr lvl="1">
              <a:lnSpc>
                <a:spcPct val="80000"/>
              </a:lnSpc>
              <a:buFont typeface="Arial" pitchFamily="34" charset="0"/>
              <a:buChar char="–"/>
              <a:defRPr/>
            </a:pPr>
            <a:r>
              <a:rPr lang="en-US" dirty="0">
                <a:cs typeface="Arial" pitchFamily="34" charset="0"/>
              </a:rPr>
              <a:t>The prevalence of BB-I and BB spectrum disorder in adults is around 1% and 5%, respectively. In retrospective studies, it is reported that about 60% of the cases have mood symptoms beginning before 20 years of age</a:t>
            </a:r>
            <a:endParaRPr lang="tr-TR" b="1" dirty="0">
              <a:solidFill>
                <a:srgbClr val="7030A0"/>
              </a:solidFill>
            </a:endParaRPr>
          </a:p>
          <a:p>
            <a:pPr marL="457200" lvl="1" indent="0">
              <a:lnSpc>
                <a:spcPct val="80000"/>
              </a:lnSpc>
              <a:buNone/>
              <a:defRPr/>
            </a:pPr>
            <a:r>
              <a:rPr lang="tr-TR" dirty="0">
                <a:cs typeface="Arial" pitchFamily="34" charset="0"/>
              </a:rPr>
              <a:t>	</a:t>
            </a:r>
            <a:endParaRPr lang="tr-TR" dirty="0" smtClean="0">
              <a:cs typeface="Arial" pitchFamily="34" charset="0"/>
            </a:endParaRPr>
          </a:p>
          <a:p>
            <a:pPr lvl="1">
              <a:lnSpc>
                <a:spcPct val="80000"/>
              </a:lnSpc>
              <a:buFont typeface="Arial" pitchFamily="34" charset="0"/>
              <a:buChar char="–"/>
              <a:defRPr/>
            </a:pPr>
            <a:r>
              <a:rPr lang="tr-TR" sz="4200" dirty="0" err="1" smtClean="0">
                <a:cs typeface="Arial" pitchFamily="34" charset="0"/>
              </a:rPr>
              <a:t>Very</a:t>
            </a:r>
            <a:r>
              <a:rPr lang="tr-TR" sz="4200" dirty="0" smtClean="0">
                <a:cs typeface="Arial" pitchFamily="34" charset="0"/>
              </a:rPr>
              <a:t> </a:t>
            </a:r>
            <a:r>
              <a:rPr lang="tr-TR" sz="4200" dirty="0" err="1">
                <a:cs typeface="Arial" pitchFamily="34" charset="0"/>
              </a:rPr>
              <a:t>rare</a:t>
            </a:r>
            <a:r>
              <a:rPr lang="tr-TR" sz="4200" dirty="0">
                <a:cs typeface="Arial" pitchFamily="34" charset="0"/>
              </a:rPr>
              <a:t> </a:t>
            </a:r>
            <a:r>
              <a:rPr lang="tr-TR" sz="4200" dirty="0" err="1">
                <a:cs typeface="Arial" pitchFamily="34" charset="0"/>
              </a:rPr>
              <a:t>before</a:t>
            </a:r>
            <a:r>
              <a:rPr lang="tr-TR" sz="4200" dirty="0">
                <a:cs typeface="Arial" pitchFamily="34" charset="0"/>
              </a:rPr>
              <a:t> </a:t>
            </a:r>
            <a:r>
              <a:rPr lang="tr-TR" sz="4200" dirty="0" err="1">
                <a:cs typeface="Arial" pitchFamily="34" charset="0"/>
              </a:rPr>
              <a:t>puberty</a:t>
            </a:r>
            <a:endParaRPr lang="tr-TR" sz="4200" dirty="0">
              <a:cs typeface="Arial" pitchFamily="34" charset="0"/>
            </a:endParaRPr>
          </a:p>
          <a:p>
            <a:pPr lvl="1">
              <a:lnSpc>
                <a:spcPct val="80000"/>
              </a:lnSpc>
              <a:buFont typeface="Arial" pitchFamily="34" charset="0"/>
              <a:buChar char="–"/>
              <a:defRPr/>
            </a:pPr>
            <a:r>
              <a:rPr lang="tr-TR" sz="3300" dirty="0" err="1">
                <a:cs typeface="Arial" pitchFamily="34" charset="0"/>
              </a:rPr>
              <a:t>Adolescence</a:t>
            </a:r>
            <a:r>
              <a:rPr lang="tr-TR" sz="3300" dirty="0">
                <a:cs typeface="Arial" pitchFamily="34" charset="0"/>
              </a:rPr>
              <a:t>: 0.6% </a:t>
            </a:r>
          </a:p>
          <a:p>
            <a:pPr lvl="1">
              <a:lnSpc>
                <a:spcPct val="80000"/>
              </a:lnSpc>
              <a:buNone/>
              <a:defRPr/>
            </a:pPr>
            <a:r>
              <a:rPr lang="tr-TR" sz="3300" dirty="0">
                <a:cs typeface="Arial" pitchFamily="34" charset="0"/>
              </a:rPr>
              <a:t>    	</a:t>
            </a:r>
            <a:endParaRPr lang="tr-TR" dirty="0"/>
          </a:p>
        </p:txBody>
      </p:sp>
    </p:spTree>
    <p:extLst>
      <p:ext uri="{BB962C8B-B14F-4D97-AF65-F5344CB8AC3E}">
        <p14:creationId xmlns:p14="http://schemas.microsoft.com/office/powerpoint/2010/main" val="1913747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latin typeface="Times New Roman" pitchFamily="18" charset="0"/>
              </a:rPr>
              <a:t>Bipolar</a:t>
            </a:r>
            <a:r>
              <a:rPr lang="tr-TR" dirty="0">
                <a:latin typeface="Times New Roman" pitchFamily="18" charset="0"/>
              </a:rPr>
              <a:t> </a:t>
            </a:r>
            <a:r>
              <a:rPr lang="tr-TR" dirty="0" err="1">
                <a:latin typeface="Times New Roman" pitchFamily="18" charset="0"/>
              </a:rPr>
              <a:t>Disorder</a:t>
            </a:r>
            <a:endParaRPr lang="tr-TR" dirty="0"/>
          </a:p>
        </p:txBody>
      </p:sp>
      <p:sp>
        <p:nvSpPr>
          <p:cNvPr id="3" name="İçerik Yer Tutucusu 2"/>
          <p:cNvSpPr>
            <a:spLocks noGrp="1"/>
          </p:cNvSpPr>
          <p:nvPr>
            <p:ph idx="1"/>
          </p:nvPr>
        </p:nvSpPr>
        <p:spPr/>
        <p:txBody>
          <a:bodyPr>
            <a:normAutofit fontScale="70000" lnSpcReduction="20000"/>
          </a:bodyPr>
          <a:lstStyle/>
          <a:p>
            <a:pPr>
              <a:buNone/>
            </a:pPr>
            <a:r>
              <a:rPr lang="tr-TR" dirty="0" smtClean="0"/>
              <a:t>	</a:t>
            </a:r>
          </a:p>
          <a:p>
            <a:pPr algn="just">
              <a:defRPr/>
            </a:pPr>
            <a:r>
              <a:rPr lang="en-US" dirty="0" smtClean="0">
                <a:latin typeface="Arial" pitchFamily="34" charset="0"/>
                <a:cs typeface="Arial" pitchFamily="34" charset="0"/>
              </a:rPr>
              <a:t>The</a:t>
            </a:r>
            <a:r>
              <a:rPr lang="tr-TR" dirty="0" smtClean="0">
                <a:latin typeface="Arial" pitchFamily="34" charset="0"/>
                <a:cs typeface="Arial" pitchFamily="34" charset="0"/>
              </a:rPr>
              <a:t> DSM </a:t>
            </a:r>
            <a:r>
              <a:rPr lang="tr-TR" dirty="0" err="1" smtClean="0">
                <a:latin typeface="Arial" pitchFamily="34" charset="0"/>
                <a:cs typeface="Arial" pitchFamily="34" charset="0"/>
              </a:rPr>
              <a:t>defines</a:t>
            </a:r>
            <a:r>
              <a:rPr lang="en-US" sz="2900" dirty="0">
                <a:latin typeface="Arial" pitchFamily="34" charset="0"/>
                <a:cs typeface="Arial" pitchFamily="34" charset="0"/>
              </a:rPr>
              <a:t> mania as a “distinct period of abnormally and persistently elevated, expansive, or irritable mood.” </a:t>
            </a:r>
            <a:r>
              <a:rPr lang="en-US" dirty="0">
                <a:latin typeface="Arial" pitchFamily="34" charset="0"/>
                <a:cs typeface="Arial" pitchFamily="34" charset="0"/>
              </a:rPr>
              <a:t>The episode must last at least a week. The mood must have at least three of the following symptoms</a:t>
            </a:r>
            <a:r>
              <a:rPr lang="tr-TR" dirty="0">
                <a:latin typeface="Arial" pitchFamily="34" charset="0"/>
                <a:cs typeface="Arial" pitchFamily="34" charset="0"/>
              </a:rPr>
              <a:t> (</a:t>
            </a:r>
            <a:r>
              <a:rPr lang="en-US" dirty="0">
                <a:latin typeface="Arial" pitchFamily="34" charset="0"/>
                <a:cs typeface="Arial" pitchFamily="34" charset="0"/>
              </a:rPr>
              <a:t>similar to adults</a:t>
            </a:r>
            <a:r>
              <a:rPr lang="tr-TR" dirty="0">
                <a:latin typeface="Arial" pitchFamily="34" charset="0"/>
                <a:cs typeface="Arial" pitchFamily="34" charset="0"/>
              </a:rPr>
              <a:t>) </a:t>
            </a:r>
          </a:p>
          <a:p>
            <a:pPr algn="just">
              <a:defRPr/>
            </a:pPr>
            <a:r>
              <a:rPr lang="tr-TR" dirty="0" err="1">
                <a:latin typeface="Arial" pitchFamily="34" charset="0"/>
                <a:cs typeface="Arial" pitchFamily="34" charset="0"/>
              </a:rPr>
              <a:t>high</a:t>
            </a:r>
            <a:r>
              <a:rPr lang="tr-TR" dirty="0">
                <a:latin typeface="Arial" pitchFamily="34" charset="0"/>
                <a:cs typeface="Arial" pitchFamily="34" charset="0"/>
              </a:rPr>
              <a:t> self-</a:t>
            </a:r>
            <a:r>
              <a:rPr lang="tr-TR" dirty="0" err="1">
                <a:latin typeface="Arial" pitchFamily="34" charset="0"/>
                <a:cs typeface="Arial" pitchFamily="34" charset="0"/>
              </a:rPr>
              <a:t>esteem</a:t>
            </a:r>
            <a:r>
              <a:rPr lang="tr-TR" dirty="0">
                <a:latin typeface="Arial" pitchFamily="34" charset="0"/>
                <a:cs typeface="Arial" pitchFamily="34" charset="0"/>
              </a:rPr>
              <a:t>, </a:t>
            </a:r>
          </a:p>
          <a:p>
            <a:pPr algn="just">
              <a:defRPr/>
            </a:pPr>
            <a:r>
              <a:rPr lang="tr-TR" dirty="0" err="1">
                <a:latin typeface="Arial" pitchFamily="34" charset="0"/>
                <a:cs typeface="Arial" pitchFamily="34" charset="0"/>
              </a:rPr>
              <a:t>little</a:t>
            </a:r>
            <a:r>
              <a:rPr lang="tr-TR" dirty="0">
                <a:latin typeface="Arial" pitchFamily="34" charset="0"/>
                <a:cs typeface="Arial" pitchFamily="34" charset="0"/>
              </a:rPr>
              <a:t> </a:t>
            </a:r>
            <a:r>
              <a:rPr lang="tr-TR" dirty="0" err="1">
                <a:latin typeface="Arial" pitchFamily="34" charset="0"/>
                <a:cs typeface="Arial" pitchFamily="34" charset="0"/>
              </a:rPr>
              <a:t>need</a:t>
            </a:r>
            <a:r>
              <a:rPr lang="tr-TR" dirty="0">
                <a:latin typeface="Arial" pitchFamily="34" charset="0"/>
                <a:cs typeface="Arial" pitchFamily="34" charset="0"/>
              </a:rPr>
              <a:t> </a:t>
            </a:r>
            <a:r>
              <a:rPr lang="tr-TR" dirty="0" err="1">
                <a:latin typeface="Arial" pitchFamily="34" charset="0"/>
                <a:cs typeface="Arial" pitchFamily="34" charset="0"/>
              </a:rPr>
              <a:t>for</a:t>
            </a:r>
            <a:r>
              <a:rPr lang="tr-TR" dirty="0">
                <a:latin typeface="Arial" pitchFamily="34" charset="0"/>
                <a:cs typeface="Arial" pitchFamily="34" charset="0"/>
              </a:rPr>
              <a:t> </a:t>
            </a:r>
            <a:r>
              <a:rPr lang="tr-TR" dirty="0" err="1">
                <a:latin typeface="Arial" pitchFamily="34" charset="0"/>
                <a:cs typeface="Arial" pitchFamily="34" charset="0"/>
              </a:rPr>
              <a:t>sleep</a:t>
            </a:r>
            <a:r>
              <a:rPr lang="tr-TR" dirty="0">
                <a:latin typeface="Arial" pitchFamily="34" charset="0"/>
                <a:cs typeface="Arial" pitchFamily="34" charset="0"/>
              </a:rPr>
              <a:t>, </a:t>
            </a:r>
          </a:p>
          <a:p>
            <a:pPr algn="just">
              <a:defRPr/>
            </a:pPr>
            <a:r>
              <a:rPr lang="en-US" dirty="0">
                <a:latin typeface="Arial" pitchFamily="34" charset="0"/>
                <a:cs typeface="Arial" pitchFamily="34" charset="0"/>
              </a:rPr>
              <a:t>increased rate of speech (talking fast)</a:t>
            </a:r>
            <a:r>
              <a:rPr lang="tr-TR" dirty="0">
                <a:latin typeface="Arial" pitchFamily="34" charset="0"/>
                <a:cs typeface="Arial" pitchFamily="34" charset="0"/>
              </a:rPr>
              <a:t>, </a:t>
            </a:r>
          </a:p>
          <a:p>
            <a:pPr algn="just">
              <a:defRPr/>
            </a:pPr>
            <a:r>
              <a:rPr lang="tr-TR" dirty="0" err="1">
                <a:latin typeface="Arial" pitchFamily="34" charset="0"/>
                <a:cs typeface="Arial" pitchFamily="34" charset="0"/>
              </a:rPr>
              <a:t>flight</a:t>
            </a:r>
            <a:r>
              <a:rPr lang="tr-TR" dirty="0">
                <a:latin typeface="Arial" pitchFamily="34" charset="0"/>
                <a:cs typeface="Arial" pitchFamily="34" charset="0"/>
              </a:rPr>
              <a:t> of </a:t>
            </a:r>
            <a:r>
              <a:rPr lang="tr-TR" dirty="0" err="1">
                <a:latin typeface="Arial" pitchFamily="34" charset="0"/>
                <a:cs typeface="Arial" pitchFamily="34" charset="0"/>
              </a:rPr>
              <a:t>ideas</a:t>
            </a:r>
            <a:r>
              <a:rPr lang="tr-TR" dirty="0">
                <a:latin typeface="Arial" pitchFamily="34" charset="0"/>
                <a:cs typeface="Arial" pitchFamily="34" charset="0"/>
              </a:rPr>
              <a:t>, </a:t>
            </a:r>
          </a:p>
          <a:p>
            <a:pPr algn="just">
              <a:defRPr/>
            </a:pPr>
            <a:r>
              <a:rPr lang="tr-TR" dirty="0" err="1">
                <a:latin typeface="Arial" pitchFamily="34" charset="0"/>
                <a:cs typeface="Arial" pitchFamily="34" charset="0"/>
              </a:rPr>
              <a:t>easily</a:t>
            </a:r>
            <a:r>
              <a:rPr lang="tr-TR" dirty="0">
                <a:latin typeface="Arial" pitchFamily="34" charset="0"/>
                <a:cs typeface="Arial" pitchFamily="34" charset="0"/>
              </a:rPr>
              <a:t> </a:t>
            </a:r>
            <a:r>
              <a:rPr lang="tr-TR" dirty="0" err="1">
                <a:latin typeface="Arial" pitchFamily="34" charset="0"/>
                <a:cs typeface="Arial" pitchFamily="34" charset="0"/>
              </a:rPr>
              <a:t>distracted</a:t>
            </a:r>
            <a:r>
              <a:rPr lang="tr-TR" dirty="0">
                <a:latin typeface="Arial" pitchFamily="34" charset="0"/>
                <a:cs typeface="Arial" pitchFamily="34" charset="0"/>
              </a:rPr>
              <a:t>, </a:t>
            </a:r>
          </a:p>
          <a:p>
            <a:pPr algn="just">
              <a:defRPr/>
            </a:pPr>
            <a:r>
              <a:rPr lang="en-US" dirty="0">
                <a:latin typeface="Arial" pitchFamily="34" charset="0"/>
                <a:cs typeface="Arial" pitchFamily="34" charset="0"/>
              </a:rPr>
              <a:t>an increased interest in goals or activities</a:t>
            </a:r>
            <a:r>
              <a:rPr lang="tr-TR" dirty="0">
                <a:latin typeface="Arial" pitchFamily="34" charset="0"/>
                <a:cs typeface="Arial" pitchFamily="34" charset="0"/>
              </a:rPr>
              <a:t>, </a:t>
            </a:r>
          </a:p>
          <a:p>
            <a:pPr algn="just">
              <a:defRPr/>
            </a:pPr>
            <a:r>
              <a:rPr lang="tr-TR" dirty="0" err="1">
                <a:latin typeface="Arial" pitchFamily="34" charset="0"/>
                <a:cs typeface="Arial" pitchFamily="34" charset="0"/>
              </a:rPr>
              <a:t>psychomotor</a:t>
            </a:r>
            <a:r>
              <a:rPr lang="tr-TR" dirty="0">
                <a:latin typeface="Arial" pitchFamily="34" charset="0"/>
                <a:cs typeface="Arial" pitchFamily="34" charset="0"/>
              </a:rPr>
              <a:t> </a:t>
            </a:r>
            <a:r>
              <a:rPr lang="tr-TR" dirty="0" err="1">
                <a:latin typeface="Arial" pitchFamily="34" charset="0"/>
                <a:cs typeface="Arial" pitchFamily="34" charset="0"/>
              </a:rPr>
              <a:t>agitation</a:t>
            </a:r>
            <a:r>
              <a:rPr lang="tr-TR" dirty="0">
                <a:latin typeface="Arial" pitchFamily="34" charset="0"/>
                <a:cs typeface="Arial" pitchFamily="34" charset="0"/>
              </a:rPr>
              <a:t>, </a:t>
            </a:r>
          </a:p>
          <a:p>
            <a:pPr algn="just">
              <a:defRPr/>
            </a:pPr>
            <a:r>
              <a:rPr lang="en-US" dirty="0">
                <a:latin typeface="Arial" pitchFamily="34" charset="0"/>
                <a:cs typeface="Arial" pitchFamily="34" charset="0"/>
              </a:rPr>
              <a:t>increased pursuit of activities with a high risk of danger</a:t>
            </a:r>
            <a:r>
              <a:rPr lang="tr-TR" dirty="0">
                <a:latin typeface="Arial" pitchFamily="34" charset="0"/>
                <a:cs typeface="Arial" pitchFamily="34" charset="0"/>
              </a:rPr>
              <a:t>,</a:t>
            </a:r>
          </a:p>
          <a:p>
            <a:pPr algn="just">
              <a:defRPr/>
            </a:pPr>
            <a:r>
              <a:rPr lang="tr-TR" dirty="0" err="1">
                <a:latin typeface="Arial" pitchFamily="34" charset="0"/>
                <a:cs typeface="Arial" pitchFamily="34" charset="0"/>
              </a:rPr>
              <a:t>hypersexual</a:t>
            </a:r>
            <a:r>
              <a:rPr lang="tr-TR" dirty="0">
                <a:latin typeface="Arial" pitchFamily="34" charset="0"/>
                <a:cs typeface="Arial" pitchFamily="34" charset="0"/>
              </a:rPr>
              <a:t> </a:t>
            </a:r>
            <a:r>
              <a:rPr lang="tr-TR" dirty="0" err="1">
                <a:latin typeface="Arial" pitchFamily="34" charset="0"/>
                <a:cs typeface="Arial" pitchFamily="34" charset="0"/>
              </a:rPr>
              <a:t>behaviors</a:t>
            </a:r>
            <a:endParaRPr lang="en-US" dirty="0">
              <a:latin typeface="Arial" pitchFamily="34" charset="0"/>
              <a:cs typeface="Arial" pitchFamily="34" charset="0"/>
            </a:endParaRPr>
          </a:p>
        </p:txBody>
      </p:sp>
    </p:spTree>
    <p:extLst>
      <p:ext uri="{BB962C8B-B14F-4D97-AF65-F5344CB8AC3E}">
        <p14:creationId xmlns:p14="http://schemas.microsoft.com/office/powerpoint/2010/main" val="38968649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a:latin typeface="Arial" pitchFamily="34" charset="0"/>
                <a:cs typeface="Arial" pitchFamily="34" charset="0"/>
              </a:rPr>
              <a:t>H</a:t>
            </a:r>
            <a:r>
              <a:rPr lang="en-US" dirty="0" err="1">
                <a:latin typeface="Arial" pitchFamily="34" charset="0"/>
                <a:cs typeface="Arial" pitchFamily="34" charset="0"/>
              </a:rPr>
              <a:t>ypersexuality</a:t>
            </a:r>
            <a:r>
              <a:rPr lang="en-US" dirty="0">
                <a:latin typeface="Arial" pitchFamily="34" charset="0"/>
                <a:cs typeface="Arial" pitchFamily="34" charset="0"/>
              </a:rPr>
              <a:t> can be in the form of blatant speech with sexuality, words and behaviors related to sexuality, excessive masturbation</a:t>
            </a:r>
            <a:r>
              <a:rPr lang="tr-TR" dirty="0">
                <a:latin typeface="Arial" pitchFamily="34" charset="0"/>
                <a:cs typeface="Arial" pitchFamily="34" charset="0"/>
              </a:rPr>
              <a:t> i</a:t>
            </a:r>
            <a:r>
              <a:rPr lang="en-US" dirty="0">
                <a:latin typeface="Arial" pitchFamily="34" charset="0"/>
                <a:cs typeface="Arial" pitchFamily="34" charset="0"/>
              </a:rPr>
              <a:t>n children, and </a:t>
            </a:r>
            <a:r>
              <a:rPr lang="tr-TR" dirty="0" err="1">
                <a:latin typeface="Arial" pitchFamily="34" charset="0"/>
                <a:cs typeface="Arial" pitchFamily="34" charset="0"/>
              </a:rPr>
              <a:t>changing</a:t>
            </a:r>
            <a:r>
              <a:rPr lang="tr-TR" dirty="0">
                <a:latin typeface="Arial" pitchFamily="34" charset="0"/>
                <a:cs typeface="Arial" pitchFamily="34" charset="0"/>
              </a:rPr>
              <a:t> </a:t>
            </a:r>
            <a:r>
              <a:rPr lang="tr-TR" dirty="0" err="1">
                <a:latin typeface="Arial" pitchFamily="34" charset="0"/>
                <a:cs typeface="Arial" pitchFamily="34" charset="0"/>
              </a:rPr>
              <a:t>the</a:t>
            </a:r>
            <a:r>
              <a:rPr lang="tr-TR" dirty="0">
                <a:latin typeface="Arial" pitchFamily="34" charset="0"/>
                <a:cs typeface="Arial" pitchFamily="34" charset="0"/>
              </a:rPr>
              <a:t> </a:t>
            </a:r>
            <a:r>
              <a:rPr lang="en-US" dirty="0">
                <a:latin typeface="Arial" pitchFamily="34" charset="0"/>
                <a:cs typeface="Arial" pitchFamily="34" charset="0"/>
              </a:rPr>
              <a:t>partner frequent</a:t>
            </a:r>
            <a:r>
              <a:rPr lang="tr-TR" dirty="0" err="1">
                <a:latin typeface="Arial" pitchFamily="34" charset="0"/>
                <a:cs typeface="Arial" pitchFamily="34" charset="0"/>
              </a:rPr>
              <a:t>ly</a:t>
            </a:r>
            <a:r>
              <a:rPr lang="tr-TR" dirty="0">
                <a:latin typeface="Arial" pitchFamily="34" charset="0"/>
                <a:cs typeface="Arial" pitchFamily="34" charset="0"/>
              </a:rPr>
              <a:t> </a:t>
            </a:r>
            <a:r>
              <a:rPr lang="en-US" dirty="0">
                <a:latin typeface="Arial" pitchFamily="34" charset="0"/>
                <a:cs typeface="Arial" pitchFamily="34" charset="0"/>
              </a:rPr>
              <a:t>in adolescents.</a:t>
            </a:r>
            <a:r>
              <a:rPr lang="tr-TR" dirty="0">
                <a:latin typeface="Arial" pitchFamily="34" charset="0"/>
                <a:cs typeface="Arial" pitchFamily="34" charset="0"/>
              </a:rPr>
              <a:t> </a:t>
            </a:r>
          </a:p>
          <a:p>
            <a:r>
              <a:rPr lang="en-US" dirty="0">
                <a:latin typeface="Arial" pitchFamily="34" charset="0"/>
                <a:cs typeface="Arial" pitchFamily="34" charset="0"/>
              </a:rPr>
              <a:t>Judgment, thought, perception are affected and there is behavior disorder</a:t>
            </a:r>
            <a:r>
              <a:rPr lang="tr-TR" dirty="0">
                <a:latin typeface="Arial" pitchFamily="34" charset="0"/>
                <a:cs typeface="Arial" pitchFamily="34" charset="0"/>
              </a:rPr>
              <a:t>.</a:t>
            </a:r>
            <a:r>
              <a:rPr lang="en-US" dirty="0">
                <a:latin typeface="Arial" pitchFamily="34" charset="0"/>
                <a:cs typeface="Arial" pitchFamily="34" charset="0"/>
              </a:rPr>
              <a:t> </a:t>
            </a:r>
            <a:r>
              <a:rPr lang="tr-TR" dirty="0" err="1">
                <a:latin typeface="Arial" pitchFamily="34" charset="0"/>
                <a:cs typeface="Arial" pitchFamily="34" charset="0"/>
              </a:rPr>
              <a:t>Psychotic</a:t>
            </a:r>
            <a:r>
              <a:rPr lang="tr-TR" dirty="0">
                <a:latin typeface="Arial" pitchFamily="34" charset="0"/>
                <a:cs typeface="Arial" pitchFamily="34" charset="0"/>
              </a:rPr>
              <a:t> </a:t>
            </a:r>
            <a:r>
              <a:rPr lang="tr-TR" dirty="0" err="1">
                <a:latin typeface="Arial" pitchFamily="34" charset="0"/>
                <a:cs typeface="Arial" pitchFamily="34" charset="0"/>
              </a:rPr>
              <a:t>symptoms</a:t>
            </a:r>
            <a:r>
              <a:rPr lang="tr-TR" dirty="0">
                <a:latin typeface="Arial" pitchFamily="34" charset="0"/>
                <a:cs typeface="Arial" pitchFamily="34" charset="0"/>
              </a:rPr>
              <a:t> </a:t>
            </a:r>
            <a:r>
              <a:rPr lang="tr-TR" dirty="0" err="1">
                <a:latin typeface="Arial" pitchFamily="34" charset="0"/>
                <a:cs typeface="Arial" pitchFamily="34" charset="0"/>
              </a:rPr>
              <a:t>may</a:t>
            </a:r>
            <a:r>
              <a:rPr lang="tr-TR" dirty="0">
                <a:latin typeface="Arial" pitchFamily="34" charset="0"/>
                <a:cs typeface="Arial" pitchFamily="34" charset="0"/>
              </a:rPr>
              <a:t> </a:t>
            </a:r>
            <a:r>
              <a:rPr lang="tr-TR" dirty="0" err="1">
                <a:latin typeface="Arial" pitchFamily="34" charset="0"/>
                <a:cs typeface="Arial" pitchFamily="34" charset="0"/>
              </a:rPr>
              <a:t>accompany</a:t>
            </a:r>
            <a:r>
              <a:rPr lang="tr-TR" dirty="0">
                <a:latin typeface="Arial" pitchFamily="34" charset="0"/>
                <a:cs typeface="Arial" pitchFamily="34" charset="0"/>
              </a:rPr>
              <a:t>.</a:t>
            </a:r>
          </a:p>
          <a:p>
            <a:r>
              <a:rPr lang="en-US" dirty="0">
                <a:latin typeface="Arial" pitchFamily="34" charset="0"/>
                <a:cs typeface="Arial" pitchFamily="34" charset="0"/>
              </a:rPr>
              <a:t>Extreme courage and challenge are common.</a:t>
            </a:r>
            <a:endParaRPr lang="tr-TR" dirty="0">
              <a:latin typeface="Arial" pitchFamily="34" charset="0"/>
              <a:cs typeface="Arial" pitchFamily="34" charset="0"/>
            </a:endParaRPr>
          </a:p>
          <a:p>
            <a:r>
              <a:rPr lang="tr-TR" dirty="0">
                <a:latin typeface="Arial" pitchFamily="34" charset="0"/>
                <a:cs typeface="Arial" pitchFamily="34" charset="0"/>
              </a:rPr>
              <a:t>I</a:t>
            </a:r>
            <a:r>
              <a:rPr lang="en-US" dirty="0">
                <a:latin typeface="Arial" pitchFamily="34" charset="0"/>
                <a:cs typeface="Arial" pitchFamily="34" charset="0"/>
              </a:rPr>
              <a:t>n adolescents </a:t>
            </a:r>
            <a:r>
              <a:rPr lang="tr-TR" dirty="0">
                <a:latin typeface="Arial" pitchFamily="34" charset="0"/>
                <a:cs typeface="Arial" pitchFamily="34" charset="0"/>
              </a:rPr>
              <a:t>r</a:t>
            </a:r>
            <a:r>
              <a:rPr lang="en-US" dirty="0" err="1">
                <a:latin typeface="Arial" pitchFamily="34" charset="0"/>
                <a:cs typeface="Arial" pitchFamily="34" charset="0"/>
              </a:rPr>
              <a:t>apid</a:t>
            </a:r>
            <a:r>
              <a:rPr lang="en-US" dirty="0">
                <a:latin typeface="Arial" pitchFamily="34" charset="0"/>
                <a:cs typeface="Arial" pitchFamily="34" charset="0"/>
              </a:rPr>
              <a:t> driving can be seen</a:t>
            </a:r>
            <a:r>
              <a:rPr lang="tr-TR" dirty="0">
                <a:latin typeface="Arial" pitchFamily="34" charset="0"/>
                <a:cs typeface="Arial" pitchFamily="34" charset="0"/>
              </a:rPr>
              <a:t>.</a:t>
            </a:r>
          </a:p>
          <a:p>
            <a:r>
              <a:rPr lang="en-US" dirty="0">
                <a:latin typeface="Arial" pitchFamily="34" charset="0"/>
                <a:cs typeface="Arial" pitchFamily="34" charset="0"/>
              </a:rPr>
              <a:t>There may be beliefs </a:t>
            </a:r>
            <a:r>
              <a:rPr lang="tr-TR" dirty="0">
                <a:latin typeface="Arial" pitchFamily="34" charset="0"/>
                <a:cs typeface="Arial" pitchFamily="34" charset="0"/>
              </a:rPr>
              <a:t>in</a:t>
            </a:r>
            <a:r>
              <a:rPr lang="en-US" dirty="0">
                <a:latin typeface="Arial" pitchFamily="34" charset="0"/>
                <a:cs typeface="Arial" pitchFamily="34" charset="0"/>
              </a:rPr>
              <a:t> children</a:t>
            </a:r>
            <a:r>
              <a:rPr lang="tr-TR" dirty="0">
                <a:latin typeface="Arial" pitchFamily="34" charset="0"/>
                <a:cs typeface="Arial" pitchFamily="34" charset="0"/>
              </a:rPr>
              <a:t> </a:t>
            </a:r>
            <a:r>
              <a:rPr lang="tr-TR" dirty="0" err="1">
                <a:latin typeface="Arial" pitchFamily="34" charset="0"/>
                <a:cs typeface="Arial" pitchFamily="34" charset="0"/>
              </a:rPr>
              <a:t>that</a:t>
            </a:r>
            <a:r>
              <a:rPr lang="tr-TR" dirty="0">
                <a:latin typeface="Arial" pitchFamily="34" charset="0"/>
                <a:cs typeface="Arial" pitchFamily="34" charset="0"/>
              </a:rPr>
              <a:t> </a:t>
            </a:r>
            <a:r>
              <a:rPr lang="tr-TR" dirty="0" err="1">
                <a:latin typeface="Arial" pitchFamily="34" charset="0"/>
                <a:cs typeface="Arial" pitchFamily="34" charset="0"/>
              </a:rPr>
              <a:t>they</a:t>
            </a:r>
            <a:r>
              <a:rPr lang="tr-TR" dirty="0">
                <a:latin typeface="Arial" pitchFamily="34" charset="0"/>
                <a:cs typeface="Arial" pitchFamily="34" charset="0"/>
              </a:rPr>
              <a:t> </a:t>
            </a:r>
            <a:r>
              <a:rPr lang="en-US" dirty="0">
                <a:latin typeface="Arial" pitchFamily="34" charset="0"/>
                <a:cs typeface="Arial" pitchFamily="34" charset="0"/>
              </a:rPr>
              <a:t>can jump from the window, fly over the roofs</a:t>
            </a:r>
            <a:r>
              <a:rPr lang="tr-TR" dirty="0">
                <a:latin typeface="Arial" pitchFamily="34" charset="0"/>
                <a:cs typeface="Arial" pitchFamily="34" charset="0"/>
              </a:rPr>
              <a:t>.</a:t>
            </a:r>
          </a:p>
          <a:p>
            <a:endParaRPr lang="tr-TR" dirty="0"/>
          </a:p>
        </p:txBody>
      </p:sp>
    </p:spTree>
    <p:extLst>
      <p:ext uri="{BB962C8B-B14F-4D97-AF65-F5344CB8AC3E}">
        <p14:creationId xmlns:p14="http://schemas.microsoft.com/office/powerpoint/2010/main" val="25267026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en-US" dirty="0">
                <a:latin typeface="Arial" pitchFamily="34" charset="0"/>
                <a:cs typeface="Arial" pitchFamily="34" charset="0"/>
              </a:rPr>
              <a:t>Disruptive behaviors, impulsivity, difficulty in focusing, and low threshold of inhibition are evident in clinical appearance.</a:t>
            </a:r>
            <a:endParaRPr lang="tr-TR" dirty="0">
              <a:latin typeface="Arial" pitchFamily="34" charset="0"/>
              <a:cs typeface="Arial" pitchFamily="34" charset="0"/>
            </a:endParaRPr>
          </a:p>
          <a:p>
            <a:r>
              <a:rPr lang="en-US" dirty="0">
                <a:latin typeface="Arial" pitchFamily="34" charset="0"/>
                <a:cs typeface="Arial" pitchFamily="34" charset="0"/>
              </a:rPr>
              <a:t>It is important to distinguish important manic symptoms such as grandiosity, psychomotor agitation and comfortable</a:t>
            </a:r>
            <a:r>
              <a:rPr lang="tr-TR" dirty="0">
                <a:latin typeface="Arial" pitchFamily="34" charset="0"/>
                <a:cs typeface="Arial" pitchFamily="34" charset="0"/>
              </a:rPr>
              <a:t>-</a:t>
            </a:r>
            <a:r>
              <a:rPr lang="tr-TR" dirty="0" err="1">
                <a:latin typeface="Arial" pitchFamily="34" charset="0"/>
                <a:cs typeface="Arial" pitchFamily="34" charset="0"/>
              </a:rPr>
              <a:t>sticky</a:t>
            </a:r>
            <a:r>
              <a:rPr lang="en-US" dirty="0">
                <a:latin typeface="Arial" pitchFamily="34" charset="0"/>
                <a:cs typeface="Arial" pitchFamily="34" charset="0"/>
              </a:rPr>
              <a:t> behavior from other common childhood characteristics.</a:t>
            </a:r>
            <a:endParaRPr lang="tr-TR" dirty="0">
              <a:latin typeface="Arial" pitchFamily="34" charset="0"/>
              <a:cs typeface="Arial" pitchFamily="34" charset="0"/>
            </a:endParaRPr>
          </a:p>
          <a:p>
            <a:r>
              <a:rPr lang="en-US" dirty="0">
                <a:latin typeface="Arial" pitchFamily="34" charset="0"/>
                <a:cs typeface="Arial" pitchFamily="34" charset="0"/>
              </a:rPr>
              <a:t>Boast, imaginary play, extreme mobility and childish </a:t>
            </a:r>
            <a:r>
              <a:rPr lang="tr-TR" dirty="0" err="1">
                <a:latin typeface="Arial" pitchFamily="34" charset="0"/>
                <a:cs typeface="Arial" pitchFamily="34" charset="0"/>
              </a:rPr>
              <a:t>tactlessness</a:t>
            </a:r>
            <a:r>
              <a:rPr lang="tr-TR" dirty="0">
                <a:latin typeface="Arial" pitchFamily="34" charset="0"/>
                <a:cs typeface="Arial" pitchFamily="34" charset="0"/>
              </a:rPr>
              <a:t> </a:t>
            </a:r>
            <a:r>
              <a:rPr lang="en-US" dirty="0">
                <a:latin typeface="Arial" pitchFamily="34" charset="0"/>
                <a:cs typeface="Arial" pitchFamily="34" charset="0"/>
              </a:rPr>
              <a:t>are the characteristics that can be seen in children</a:t>
            </a:r>
            <a:r>
              <a:rPr lang="tr-TR" dirty="0">
                <a:latin typeface="Arial" pitchFamily="34" charset="0"/>
                <a:cs typeface="Arial" pitchFamily="34" charset="0"/>
              </a:rPr>
              <a:t> </a:t>
            </a:r>
            <a:r>
              <a:rPr lang="tr-TR" dirty="0" err="1">
                <a:latin typeface="Arial" pitchFamily="34" charset="0"/>
                <a:cs typeface="Arial" pitchFamily="34" charset="0"/>
              </a:rPr>
              <a:t>and</a:t>
            </a:r>
            <a:r>
              <a:rPr lang="tr-TR" dirty="0">
                <a:latin typeface="Arial" pitchFamily="34" charset="0"/>
                <a:cs typeface="Arial" pitchFamily="34" charset="0"/>
              </a:rPr>
              <a:t> </a:t>
            </a:r>
            <a:r>
              <a:rPr lang="en-US" dirty="0">
                <a:latin typeface="Arial" pitchFamily="34" charset="0"/>
                <a:cs typeface="Arial" pitchFamily="34" charset="0"/>
              </a:rPr>
              <a:t>that can be confused with the mania</a:t>
            </a:r>
            <a:r>
              <a:rPr lang="tr-TR" dirty="0">
                <a:latin typeface="Arial" pitchFamily="34" charset="0"/>
                <a:cs typeface="Arial" pitchFamily="34" charset="0"/>
              </a:rPr>
              <a:t>. </a:t>
            </a:r>
          </a:p>
          <a:p>
            <a:endParaRPr lang="tr-TR" dirty="0"/>
          </a:p>
        </p:txBody>
      </p:sp>
    </p:spTree>
    <p:extLst>
      <p:ext uri="{BB962C8B-B14F-4D97-AF65-F5344CB8AC3E}">
        <p14:creationId xmlns:p14="http://schemas.microsoft.com/office/powerpoint/2010/main" val="15319815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algn="just">
              <a:defRPr/>
            </a:pPr>
            <a:r>
              <a:rPr lang="tr-TR" dirty="0" err="1">
                <a:latin typeface="Arial" pitchFamily="34" charset="0"/>
                <a:cs typeface="Arial" pitchFamily="34" charset="0"/>
              </a:rPr>
              <a:t>Early</a:t>
            </a:r>
            <a:r>
              <a:rPr lang="tr-TR" dirty="0">
                <a:latin typeface="Arial" pitchFamily="34" charset="0"/>
                <a:cs typeface="Arial" pitchFamily="34" charset="0"/>
              </a:rPr>
              <a:t> </a:t>
            </a:r>
            <a:r>
              <a:rPr lang="tr-TR" dirty="0" err="1">
                <a:latin typeface="Arial" pitchFamily="34" charset="0"/>
                <a:cs typeface="Arial" pitchFamily="34" charset="0"/>
              </a:rPr>
              <a:t>onset</a:t>
            </a:r>
            <a:r>
              <a:rPr lang="en-US" dirty="0">
                <a:latin typeface="Arial" pitchFamily="34" charset="0"/>
                <a:cs typeface="Arial" pitchFamily="34" charset="0"/>
              </a:rPr>
              <a:t> B</a:t>
            </a:r>
            <a:r>
              <a:rPr lang="tr-TR" dirty="0">
                <a:latin typeface="Arial" pitchFamily="34" charset="0"/>
                <a:cs typeface="Arial" pitchFamily="34" charset="0"/>
              </a:rPr>
              <a:t>D</a:t>
            </a:r>
            <a:r>
              <a:rPr lang="en-US" dirty="0">
                <a:latin typeface="Arial" pitchFamily="34" charset="0"/>
                <a:cs typeface="Arial" pitchFamily="34" charset="0"/>
              </a:rPr>
              <a:t> may </a:t>
            </a:r>
            <a:r>
              <a:rPr lang="tr-TR" dirty="0" err="1">
                <a:latin typeface="Arial" pitchFamily="34" charset="0"/>
                <a:cs typeface="Arial" pitchFamily="34" charset="0"/>
              </a:rPr>
              <a:t>have</a:t>
            </a:r>
            <a:r>
              <a:rPr lang="en-US" dirty="0">
                <a:latin typeface="Arial" pitchFamily="34" charset="0"/>
                <a:cs typeface="Arial" pitchFamily="34" charset="0"/>
              </a:rPr>
              <a:t> much more serious and worse prognosis than adult-onset B</a:t>
            </a:r>
            <a:r>
              <a:rPr lang="tr-TR" dirty="0">
                <a:latin typeface="Arial" pitchFamily="34" charset="0"/>
                <a:cs typeface="Arial" pitchFamily="34" charset="0"/>
              </a:rPr>
              <a:t>D</a:t>
            </a:r>
            <a:r>
              <a:rPr lang="en-US" dirty="0">
                <a:latin typeface="Arial" pitchFamily="34" charset="0"/>
                <a:cs typeface="Arial" pitchFamily="34" charset="0"/>
              </a:rPr>
              <a:t>.</a:t>
            </a:r>
            <a:endParaRPr lang="tr-TR" i="1" dirty="0">
              <a:latin typeface="Arial" pitchFamily="34" charset="0"/>
              <a:cs typeface="Arial" pitchFamily="34" charset="0"/>
            </a:endParaRPr>
          </a:p>
          <a:p>
            <a:pPr algn="just">
              <a:defRPr/>
            </a:pPr>
            <a:r>
              <a:rPr lang="tr-TR" dirty="0">
                <a:latin typeface="Arial" pitchFamily="34" charset="0"/>
                <a:cs typeface="Arial" pitchFamily="34" charset="0"/>
              </a:rPr>
              <a:t>F</a:t>
            </a:r>
            <a:r>
              <a:rPr lang="en-US" dirty="0">
                <a:latin typeface="Arial" pitchFamily="34" charset="0"/>
                <a:cs typeface="Arial" pitchFamily="34" charset="0"/>
              </a:rPr>
              <a:t>or prophylaxis and treatment </a:t>
            </a:r>
            <a:endParaRPr lang="tr-TR" dirty="0">
              <a:latin typeface="Arial" pitchFamily="34" charset="0"/>
              <a:cs typeface="Arial" pitchFamily="34" charset="0"/>
            </a:endParaRPr>
          </a:p>
          <a:p>
            <a:pPr algn="just">
              <a:defRPr/>
            </a:pPr>
            <a:r>
              <a:rPr lang="tr-TR" dirty="0">
                <a:latin typeface="Arial" pitchFamily="34" charset="0"/>
                <a:cs typeface="Arial" pitchFamily="34" charset="0"/>
              </a:rPr>
              <a:t>	</a:t>
            </a:r>
            <a:r>
              <a:rPr lang="tr-TR" i="1" dirty="0">
                <a:latin typeface="Arial" pitchFamily="34" charset="0"/>
                <a:cs typeface="Arial" pitchFamily="34" charset="0"/>
              </a:rPr>
              <a:t> </a:t>
            </a:r>
            <a:r>
              <a:rPr lang="tr-TR" dirty="0">
                <a:latin typeface="Arial" pitchFamily="34" charset="0"/>
                <a:cs typeface="Arial" pitchFamily="34" charset="0"/>
              </a:rPr>
              <a:t>1. </a:t>
            </a:r>
            <a:r>
              <a:rPr lang="tr-TR" b="1" dirty="0" err="1">
                <a:latin typeface="Arial" pitchFamily="34" charset="0"/>
                <a:cs typeface="Arial" pitchFamily="34" charset="0"/>
              </a:rPr>
              <a:t>Antipsychotics</a:t>
            </a:r>
            <a:r>
              <a:rPr lang="tr-TR" b="1" dirty="0">
                <a:latin typeface="Arial" pitchFamily="34" charset="0"/>
                <a:cs typeface="Arial" pitchFamily="34" charset="0"/>
              </a:rPr>
              <a:t> (</a:t>
            </a:r>
            <a:r>
              <a:rPr lang="tr-TR" b="1" dirty="0" err="1">
                <a:latin typeface="Arial" pitchFamily="34" charset="0"/>
                <a:cs typeface="Arial" pitchFamily="34" charset="0"/>
              </a:rPr>
              <a:t>especially</a:t>
            </a:r>
            <a:r>
              <a:rPr lang="tr-TR" b="1" dirty="0">
                <a:latin typeface="Arial" pitchFamily="34" charset="0"/>
                <a:cs typeface="Arial" pitchFamily="34" charset="0"/>
              </a:rPr>
              <a:t> </a:t>
            </a:r>
            <a:r>
              <a:rPr lang="tr-TR" b="1" dirty="0" err="1">
                <a:latin typeface="Arial" pitchFamily="34" charset="0"/>
                <a:cs typeface="Arial" pitchFamily="34" charset="0"/>
              </a:rPr>
              <a:t>risperidone</a:t>
            </a:r>
            <a:r>
              <a:rPr lang="tr-TR" b="1" dirty="0">
                <a:latin typeface="Arial" pitchFamily="34" charset="0"/>
                <a:cs typeface="Arial" pitchFamily="34" charset="0"/>
              </a:rPr>
              <a:t>, </a:t>
            </a:r>
            <a:r>
              <a:rPr lang="tr-TR" b="1" dirty="0" err="1">
                <a:latin typeface="Arial" pitchFamily="34" charset="0"/>
                <a:cs typeface="Arial" pitchFamily="34" charset="0"/>
              </a:rPr>
              <a:t>aripiprazole</a:t>
            </a:r>
            <a:r>
              <a:rPr lang="tr-TR" b="1" dirty="0">
                <a:latin typeface="Arial" pitchFamily="34" charset="0"/>
                <a:cs typeface="Arial" pitchFamily="34" charset="0"/>
              </a:rPr>
              <a:t>, </a:t>
            </a:r>
            <a:r>
              <a:rPr lang="tr-TR" b="1" dirty="0" err="1">
                <a:latin typeface="Arial" pitchFamily="34" charset="0"/>
                <a:cs typeface="Arial" pitchFamily="34" charset="0"/>
              </a:rPr>
              <a:t>quetiapine</a:t>
            </a:r>
            <a:r>
              <a:rPr lang="tr-TR" b="1" dirty="0">
                <a:latin typeface="Arial" pitchFamily="34" charset="0"/>
                <a:cs typeface="Arial" pitchFamily="34" charset="0"/>
              </a:rPr>
              <a:t>, </a:t>
            </a:r>
            <a:r>
              <a:rPr lang="tr-TR" b="1" dirty="0" err="1">
                <a:latin typeface="Arial" pitchFamily="34" charset="0"/>
                <a:cs typeface="Arial" pitchFamily="34" charset="0"/>
              </a:rPr>
              <a:t>olanzapine</a:t>
            </a:r>
            <a:r>
              <a:rPr lang="tr-TR" b="1" dirty="0">
                <a:latin typeface="Arial" pitchFamily="34" charset="0"/>
                <a:cs typeface="Arial" pitchFamily="34" charset="0"/>
              </a:rPr>
              <a:t>)</a:t>
            </a:r>
            <a:endParaRPr lang="tr-TR" dirty="0">
              <a:latin typeface="Arial" pitchFamily="34" charset="0"/>
              <a:cs typeface="Arial" pitchFamily="34" charset="0"/>
            </a:endParaRPr>
          </a:p>
          <a:p>
            <a:pPr marL="0" indent="0" algn="just">
              <a:buNone/>
              <a:defRPr/>
            </a:pPr>
            <a:r>
              <a:rPr lang="tr-TR" dirty="0">
                <a:latin typeface="Arial" pitchFamily="34" charset="0"/>
                <a:cs typeface="Arial" pitchFamily="34" charset="0"/>
              </a:rPr>
              <a:t>	 2. </a:t>
            </a:r>
            <a:r>
              <a:rPr lang="en-US" b="1" dirty="0">
                <a:latin typeface="Arial" pitchFamily="34" charset="0"/>
                <a:cs typeface="Arial" pitchFamily="34" charset="0"/>
              </a:rPr>
              <a:t>Lithium </a:t>
            </a:r>
            <a:r>
              <a:rPr lang="en-US" dirty="0">
                <a:latin typeface="Arial" pitchFamily="34" charset="0"/>
                <a:cs typeface="Arial" pitchFamily="34" charset="0"/>
              </a:rPr>
              <a:t>(the first drug approved by the FDA for mania treatment in patients aged 12-17 years with B</a:t>
            </a:r>
            <a:r>
              <a:rPr lang="tr-TR" dirty="0">
                <a:latin typeface="Arial" pitchFamily="34" charset="0"/>
                <a:cs typeface="Arial" pitchFamily="34" charset="0"/>
              </a:rPr>
              <a:t>D</a:t>
            </a:r>
            <a:r>
              <a:rPr lang="en-US" dirty="0">
                <a:latin typeface="Arial" pitchFamily="34" charset="0"/>
                <a:cs typeface="Arial" pitchFamily="34" charset="0"/>
              </a:rPr>
              <a:t>)</a:t>
            </a:r>
            <a:r>
              <a:rPr lang="tr-TR" dirty="0">
                <a:latin typeface="Arial" pitchFamily="34" charset="0"/>
                <a:cs typeface="Arial" pitchFamily="34" charset="0"/>
              </a:rPr>
              <a:t>, </a:t>
            </a:r>
            <a:r>
              <a:rPr lang="tr-TR" b="1" dirty="0" err="1">
                <a:latin typeface="Arial" pitchFamily="34" charset="0"/>
                <a:cs typeface="Arial" pitchFamily="34" charset="0"/>
              </a:rPr>
              <a:t>Carbamazepine</a:t>
            </a:r>
            <a:r>
              <a:rPr lang="tr-TR" b="1" dirty="0">
                <a:latin typeface="Arial" pitchFamily="34" charset="0"/>
                <a:cs typeface="Arial" pitchFamily="34" charset="0"/>
              </a:rPr>
              <a:t>, </a:t>
            </a:r>
            <a:r>
              <a:rPr lang="tr-TR" b="1" dirty="0" err="1">
                <a:latin typeface="Arial" pitchFamily="34" charset="0"/>
                <a:cs typeface="Arial" pitchFamily="34" charset="0"/>
              </a:rPr>
              <a:t>valproic</a:t>
            </a:r>
            <a:r>
              <a:rPr lang="tr-TR" b="1" dirty="0">
                <a:latin typeface="Arial" pitchFamily="34" charset="0"/>
                <a:cs typeface="Arial" pitchFamily="34" charset="0"/>
              </a:rPr>
              <a:t> </a:t>
            </a:r>
            <a:r>
              <a:rPr lang="tr-TR" b="1" dirty="0" err="1">
                <a:latin typeface="Arial" pitchFamily="34" charset="0"/>
                <a:cs typeface="Arial" pitchFamily="34" charset="0"/>
              </a:rPr>
              <a:t>acid</a:t>
            </a:r>
            <a:r>
              <a:rPr lang="tr-TR" b="1" dirty="0">
                <a:latin typeface="Arial" pitchFamily="34" charset="0"/>
                <a:cs typeface="Arial" pitchFamily="34" charset="0"/>
              </a:rPr>
              <a:t> </a:t>
            </a:r>
            <a:r>
              <a:rPr lang="tr-TR" sz="2400" dirty="0" err="1">
                <a:latin typeface="Arial" pitchFamily="34" charset="0"/>
                <a:cs typeface="Arial" pitchFamily="34" charset="0"/>
              </a:rPr>
              <a:t>are</a:t>
            </a:r>
            <a:r>
              <a:rPr lang="tr-TR" sz="2400" dirty="0">
                <a:latin typeface="Arial" pitchFamily="34" charset="0"/>
                <a:cs typeface="Arial" pitchFamily="34" charset="0"/>
              </a:rPr>
              <a:t> </a:t>
            </a:r>
            <a:r>
              <a:rPr lang="tr-TR" sz="2400" dirty="0" err="1">
                <a:latin typeface="Arial" pitchFamily="34" charset="0"/>
                <a:cs typeface="Arial" pitchFamily="34" charset="0"/>
              </a:rPr>
              <a:t>used</a:t>
            </a:r>
            <a:r>
              <a:rPr lang="tr-TR" sz="2400" dirty="0">
                <a:latin typeface="Arial" pitchFamily="34" charset="0"/>
                <a:cs typeface="Arial" pitchFamily="34" charset="0"/>
              </a:rPr>
              <a:t>.</a:t>
            </a:r>
            <a:endParaRPr lang="tr-TR" dirty="0">
              <a:latin typeface="Arial" pitchFamily="34" charset="0"/>
              <a:cs typeface="Arial" pitchFamily="34" charset="0"/>
            </a:endParaRPr>
          </a:p>
          <a:p>
            <a:pPr algn="just">
              <a:defRPr/>
            </a:pPr>
            <a:r>
              <a:rPr lang="en-US" dirty="0">
                <a:latin typeface="Arial" pitchFamily="34" charset="0"/>
                <a:cs typeface="Arial" pitchFamily="34" charset="0"/>
              </a:rPr>
              <a:t>Recent studies report</a:t>
            </a:r>
            <a:r>
              <a:rPr lang="tr-TR" dirty="0" err="1">
                <a:latin typeface="Arial" pitchFamily="34" charset="0"/>
                <a:cs typeface="Arial" pitchFamily="34" charset="0"/>
              </a:rPr>
              <a:t>ed</a:t>
            </a:r>
            <a:r>
              <a:rPr lang="en-US" dirty="0">
                <a:latin typeface="Arial" pitchFamily="34" charset="0"/>
                <a:cs typeface="Arial" pitchFamily="34" charset="0"/>
              </a:rPr>
              <a:t> that second generation APs </a:t>
            </a:r>
            <a:r>
              <a:rPr lang="tr-TR" dirty="0" err="1">
                <a:latin typeface="Arial" pitchFamily="34" charset="0"/>
                <a:cs typeface="Arial" pitchFamily="34" charset="0"/>
              </a:rPr>
              <a:t>were</a:t>
            </a:r>
            <a:r>
              <a:rPr lang="en-US" dirty="0">
                <a:latin typeface="Arial" pitchFamily="34" charset="0"/>
                <a:cs typeface="Arial" pitchFamily="34" charset="0"/>
              </a:rPr>
              <a:t> more effective in treating mania / mixed </a:t>
            </a:r>
            <a:r>
              <a:rPr lang="tr-TR" dirty="0" err="1">
                <a:latin typeface="Arial" pitchFamily="34" charset="0"/>
                <a:cs typeface="Arial" pitchFamily="34" charset="0"/>
              </a:rPr>
              <a:t>symptoms</a:t>
            </a:r>
            <a:r>
              <a:rPr lang="en-US" dirty="0">
                <a:latin typeface="Arial" pitchFamily="34" charset="0"/>
                <a:cs typeface="Arial" pitchFamily="34" charset="0"/>
              </a:rPr>
              <a:t> and respond</a:t>
            </a:r>
            <a:r>
              <a:rPr lang="tr-TR" dirty="0" err="1">
                <a:latin typeface="Arial" pitchFamily="34" charset="0"/>
                <a:cs typeface="Arial" pitchFamily="34" charset="0"/>
              </a:rPr>
              <a:t>ed</a:t>
            </a:r>
            <a:r>
              <a:rPr lang="en-US" dirty="0">
                <a:latin typeface="Arial" pitchFamily="34" charset="0"/>
                <a:cs typeface="Arial" pitchFamily="34" charset="0"/>
              </a:rPr>
              <a:t> faster than lithium and antiepileptic mood stabilizers.</a:t>
            </a:r>
            <a:endParaRPr lang="tr-TR" dirty="0">
              <a:latin typeface="Arial" pitchFamily="34" charset="0"/>
              <a:cs typeface="Arial" pitchFamily="34" charset="0"/>
            </a:endParaRPr>
          </a:p>
          <a:p>
            <a:endParaRPr lang="tr-TR" dirty="0"/>
          </a:p>
        </p:txBody>
      </p:sp>
    </p:spTree>
    <p:extLst>
      <p:ext uri="{BB962C8B-B14F-4D97-AF65-F5344CB8AC3E}">
        <p14:creationId xmlns:p14="http://schemas.microsoft.com/office/powerpoint/2010/main" val="18626616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err="1"/>
              <a:t>Early</a:t>
            </a:r>
            <a:r>
              <a:rPr lang="tr-TR" dirty="0"/>
              <a:t> </a:t>
            </a:r>
            <a:r>
              <a:rPr lang="tr-TR" dirty="0" err="1"/>
              <a:t>Onset</a:t>
            </a:r>
            <a:r>
              <a:rPr lang="tr-TR" dirty="0"/>
              <a:t> </a:t>
            </a:r>
            <a:r>
              <a:rPr lang="tr-TR" dirty="0" err="1"/>
              <a:t>Schizophrenia</a:t>
            </a:r>
            <a:endParaRPr lang="tr-TR" dirty="0"/>
          </a:p>
        </p:txBody>
      </p:sp>
      <p:sp>
        <p:nvSpPr>
          <p:cNvPr id="3" name="Alt Başlık 2"/>
          <p:cNvSpPr>
            <a:spLocks noGrp="1"/>
          </p:cNvSpPr>
          <p:nvPr>
            <p:ph type="subTitle" idx="1"/>
          </p:nvPr>
        </p:nvSpPr>
        <p:spPr/>
        <p:txBody>
          <a:bodyPr/>
          <a:lstStyle/>
          <a:p>
            <a:r>
              <a:rPr lang="tr-TR" dirty="0" err="1" smtClean="0">
                <a:solidFill>
                  <a:srgbClr val="7030A0"/>
                </a:solidFill>
              </a:rPr>
              <a:t>Asst</a:t>
            </a:r>
            <a:r>
              <a:rPr lang="tr-TR" dirty="0">
                <a:solidFill>
                  <a:srgbClr val="7030A0"/>
                </a:solidFill>
              </a:rPr>
              <a:t>. Prof. Ahmet ÖZASLAN, </a:t>
            </a:r>
            <a:r>
              <a:rPr lang="tr-TR" dirty="0" smtClean="0">
                <a:solidFill>
                  <a:srgbClr val="7030A0"/>
                </a:solidFill>
              </a:rPr>
              <a:t>MD</a:t>
            </a:r>
            <a:endParaRPr lang="tr-TR" dirty="0">
              <a:solidFill>
                <a:srgbClr val="7030A0"/>
              </a:solidFill>
            </a:endParaRPr>
          </a:p>
        </p:txBody>
      </p:sp>
    </p:spTree>
    <p:extLst>
      <p:ext uri="{BB962C8B-B14F-4D97-AF65-F5344CB8AC3E}">
        <p14:creationId xmlns:p14="http://schemas.microsoft.com/office/powerpoint/2010/main" val="32506007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endParaRPr lang="tr-TR" dirty="0" smtClean="0">
              <a:latin typeface="Times New Roman" pitchFamily="18" charset="0"/>
            </a:endParaRPr>
          </a:p>
          <a:p>
            <a:r>
              <a:rPr lang="en-US" dirty="0" smtClean="0">
                <a:latin typeface="Times New Roman" pitchFamily="18" charset="0"/>
              </a:rPr>
              <a:t>Schizophrenia </a:t>
            </a:r>
            <a:r>
              <a:rPr lang="en-US" dirty="0">
                <a:latin typeface="Times New Roman" pitchFamily="18" charset="0"/>
              </a:rPr>
              <a:t>is a chronic, severe, and disabling brain disorder</a:t>
            </a:r>
            <a:r>
              <a:rPr lang="tr-TR" dirty="0">
                <a:latin typeface="Times New Roman" pitchFamily="18" charset="0"/>
              </a:rPr>
              <a:t>.</a:t>
            </a:r>
          </a:p>
          <a:p>
            <a:r>
              <a:rPr lang="en-US" dirty="0">
                <a:latin typeface="Times New Roman" pitchFamily="18" charset="0"/>
              </a:rPr>
              <a:t>The neurodevelopmental model incorporates genetic, environmental and neurological factors as means of explaining the development of childhood </a:t>
            </a:r>
            <a:r>
              <a:rPr lang="tr-TR" dirty="0" err="1" smtClean="0">
                <a:latin typeface="Times New Roman" pitchFamily="18" charset="0"/>
              </a:rPr>
              <a:t>schizophrenia</a:t>
            </a:r>
            <a:endParaRPr lang="tr-TR" dirty="0">
              <a:latin typeface="Times New Roman" pitchFamily="18" charset="0"/>
            </a:endParaRPr>
          </a:p>
          <a:p>
            <a:pPr algn="just">
              <a:buNone/>
            </a:pPr>
            <a:r>
              <a:rPr lang="en-US" dirty="0">
                <a:latin typeface="Times New Roman" pitchFamily="18" charset="0"/>
              </a:rPr>
              <a:t>It is much less common than adults</a:t>
            </a:r>
            <a:r>
              <a:rPr lang="tr-TR" dirty="0">
                <a:latin typeface="Times New Roman" pitchFamily="18" charset="0"/>
              </a:rPr>
              <a:t> </a:t>
            </a:r>
            <a:r>
              <a:rPr lang="en-US" dirty="0">
                <a:latin typeface="Times New Roman" pitchFamily="18" charset="0"/>
              </a:rPr>
              <a:t>In 3-5% of adult schizophrenics the age of onset is below 10 years</a:t>
            </a:r>
            <a:r>
              <a:rPr lang="tr-TR" dirty="0">
                <a:latin typeface="Times New Roman" pitchFamily="18" charset="0"/>
              </a:rPr>
              <a:t>. </a:t>
            </a:r>
            <a:r>
              <a:rPr lang="en-US" dirty="0">
                <a:latin typeface="Times New Roman" pitchFamily="18" charset="0"/>
              </a:rPr>
              <a:t>In 2.7%, the age of onset is between 10 and 15 years.</a:t>
            </a:r>
            <a:endParaRPr lang="tr-TR" dirty="0">
              <a:latin typeface="Times New Roman" pitchFamily="18" charset="0"/>
            </a:endParaRPr>
          </a:p>
          <a:p>
            <a:pPr algn="just">
              <a:buNone/>
            </a:pPr>
            <a:r>
              <a:rPr lang="tr-TR" i="1" dirty="0" err="1">
                <a:latin typeface="Times New Roman" pitchFamily="18" charset="0"/>
              </a:rPr>
              <a:t>prevalence</a:t>
            </a:r>
            <a:r>
              <a:rPr lang="tr-TR" i="1" dirty="0">
                <a:latin typeface="Times New Roman" pitchFamily="18" charset="0"/>
              </a:rPr>
              <a:t>:  </a:t>
            </a:r>
            <a:r>
              <a:rPr lang="tr-TR" dirty="0">
                <a:latin typeface="Times New Roman" pitchFamily="18" charset="0"/>
              </a:rPr>
              <a:t>5/10 000;  Male / </a:t>
            </a:r>
            <a:r>
              <a:rPr lang="tr-TR" dirty="0" err="1">
                <a:latin typeface="Times New Roman" pitchFamily="18" charset="0"/>
              </a:rPr>
              <a:t>Female</a:t>
            </a:r>
            <a:r>
              <a:rPr lang="tr-TR" dirty="0">
                <a:latin typeface="Times New Roman" pitchFamily="18" charset="0"/>
              </a:rPr>
              <a:t> : 1.67 / 1; </a:t>
            </a:r>
            <a:r>
              <a:rPr lang="en-US" dirty="0">
                <a:latin typeface="Times New Roman" pitchFamily="18" charset="0"/>
              </a:rPr>
              <a:t>It is more at low socioeconomic level.</a:t>
            </a:r>
            <a:endParaRPr lang="tr-TR" dirty="0"/>
          </a:p>
          <a:p>
            <a:endParaRPr lang="tr-TR" dirty="0"/>
          </a:p>
        </p:txBody>
      </p:sp>
    </p:spTree>
    <p:extLst>
      <p:ext uri="{BB962C8B-B14F-4D97-AF65-F5344CB8AC3E}">
        <p14:creationId xmlns:p14="http://schemas.microsoft.com/office/powerpoint/2010/main" val="37998612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Etiology</a:t>
            </a:r>
            <a:endParaRPr lang="tr-TR" dirty="0"/>
          </a:p>
        </p:txBody>
      </p:sp>
      <p:sp>
        <p:nvSpPr>
          <p:cNvPr id="3" name="İçerik Yer Tutucusu 2"/>
          <p:cNvSpPr>
            <a:spLocks noGrp="1"/>
          </p:cNvSpPr>
          <p:nvPr>
            <p:ph idx="1"/>
          </p:nvPr>
        </p:nvSpPr>
        <p:spPr/>
        <p:txBody>
          <a:bodyPr>
            <a:normAutofit lnSpcReduction="10000"/>
          </a:bodyPr>
          <a:lstStyle/>
          <a:p>
            <a:pPr algn="just">
              <a:defRPr/>
            </a:pPr>
            <a:endParaRPr lang="tr-TR" dirty="0" smtClean="0"/>
          </a:p>
          <a:p>
            <a:pPr algn="just">
              <a:defRPr/>
            </a:pPr>
            <a:r>
              <a:rPr lang="tr-TR" dirty="0" err="1" smtClean="0"/>
              <a:t>Early</a:t>
            </a:r>
            <a:r>
              <a:rPr lang="tr-TR" dirty="0" smtClean="0"/>
              <a:t> </a:t>
            </a:r>
            <a:r>
              <a:rPr lang="tr-TR" dirty="0" err="1"/>
              <a:t>onset</a:t>
            </a:r>
            <a:r>
              <a:rPr lang="tr-TR" dirty="0"/>
              <a:t> </a:t>
            </a:r>
            <a:r>
              <a:rPr lang="tr-TR" dirty="0" err="1"/>
              <a:t>schizoprenia</a:t>
            </a:r>
            <a:r>
              <a:rPr lang="tr-TR" dirty="0"/>
              <a:t> is a </a:t>
            </a:r>
            <a:r>
              <a:rPr lang="tr-TR" dirty="0" err="1"/>
              <a:t>heterogenous</a:t>
            </a:r>
            <a:r>
              <a:rPr lang="tr-TR" dirty="0"/>
              <a:t> </a:t>
            </a:r>
            <a:r>
              <a:rPr lang="tr-TR" dirty="0" err="1"/>
              <a:t>disorder</a:t>
            </a:r>
            <a:r>
              <a:rPr lang="tr-TR" dirty="0"/>
              <a:t> </a:t>
            </a:r>
            <a:r>
              <a:rPr lang="tr-TR" dirty="0" err="1"/>
              <a:t>with</a:t>
            </a:r>
            <a:r>
              <a:rPr lang="tr-TR" dirty="0"/>
              <a:t> </a:t>
            </a:r>
            <a:r>
              <a:rPr lang="tr-TR" dirty="0" err="1"/>
              <a:t>multiple</a:t>
            </a:r>
            <a:r>
              <a:rPr lang="tr-TR" dirty="0"/>
              <a:t> </a:t>
            </a:r>
            <a:r>
              <a:rPr lang="tr-TR" dirty="0" err="1"/>
              <a:t>potential</a:t>
            </a:r>
            <a:r>
              <a:rPr lang="tr-TR" dirty="0"/>
              <a:t> </a:t>
            </a:r>
            <a:r>
              <a:rPr lang="tr-TR" dirty="0" err="1"/>
              <a:t>causes</a:t>
            </a:r>
            <a:r>
              <a:rPr lang="tr-TR" dirty="0"/>
              <a:t>.</a:t>
            </a:r>
          </a:p>
          <a:p>
            <a:pPr>
              <a:defRPr/>
            </a:pPr>
            <a:r>
              <a:rPr lang="tr-TR" dirty="0"/>
              <a:t>1. </a:t>
            </a:r>
            <a:r>
              <a:rPr lang="tr-TR" dirty="0" err="1"/>
              <a:t>Genetic</a:t>
            </a:r>
            <a:r>
              <a:rPr lang="tr-TR" dirty="0"/>
              <a:t> </a:t>
            </a:r>
            <a:r>
              <a:rPr lang="tr-TR" dirty="0" err="1"/>
              <a:t>factors</a:t>
            </a:r>
            <a:endParaRPr lang="tr-TR" dirty="0"/>
          </a:p>
          <a:p>
            <a:pPr>
              <a:defRPr/>
            </a:pPr>
            <a:r>
              <a:rPr lang="tr-TR" dirty="0"/>
              <a:t>2. </a:t>
            </a:r>
            <a:r>
              <a:rPr lang="tr-TR" dirty="0" err="1"/>
              <a:t>Biochemical</a:t>
            </a:r>
            <a:r>
              <a:rPr lang="tr-TR" dirty="0"/>
              <a:t> </a:t>
            </a:r>
            <a:r>
              <a:rPr lang="tr-TR" dirty="0" err="1"/>
              <a:t>factors</a:t>
            </a:r>
            <a:endParaRPr lang="tr-TR" dirty="0"/>
          </a:p>
          <a:p>
            <a:pPr>
              <a:defRPr/>
            </a:pPr>
            <a:r>
              <a:rPr lang="tr-TR" dirty="0"/>
              <a:t>3. </a:t>
            </a:r>
            <a:r>
              <a:rPr lang="tr-TR" dirty="0" err="1"/>
              <a:t>Neuroanatomic</a:t>
            </a:r>
            <a:r>
              <a:rPr lang="tr-TR" dirty="0"/>
              <a:t> </a:t>
            </a:r>
            <a:r>
              <a:rPr lang="tr-TR" dirty="0" err="1"/>
              <a:t>factors</a:t>
            </a:r>
            <a:endParaRPr lang="tr-TR" dirty="0"/>
          </a:p>
          <a:p>
            <a:pPr>
              <a:defRPr/>
            </a:pPr>
            <a:r>
              <a:rPr lang="tr-TR" dirty="0"/>
              <a:t>4. </a:t>
            </a:r>
            <a:r>
              <a:rPr lang="tr-TR" dirty="0" err="1"/>
              <a:t>Environmental</a:t>
            </a:r>
            <a:r>
              <a:rPr lang="tr-TR" dirty="0"/>
              <a:t> </a:t>
            </a:r>
            <a:r>
              <a:rPr lang="tr-TR" dirty="0" err="1"/>
              <a:t>factors</a:t>
            </a:r>
            <a:r>
              <a:rPr lang="tr-TR" dirty="0"/>
              <a:t>;</a:t>
            </a:r>
            <a:r>
              <a:rPr lang="en-US" dirty="0"/>
              <a:t> Social factors have no direct effect, they create predisposition.</a:t>
            </a:r>
            <a:endParaRPr lang="tr-TR" dirty="0"/>
          </a:p>
          <a:p>
            <a:pPr algn="just">
              <a:buNone/>
              <a:defRPr/>
            </a:pPr>
            <a:r>
              <a:rPr lang="tr-TR" dirty="0">
                <a:latin typeface="Times New Roman" pitchFamily="18" charset="0"/>
              </a:rPr>
              <a:t>	</a:t>
            </a:r>
            <a:endParaRPr lang="tr-TR" dirty="0"/>
          </a:p>
          <a:p>
            <a:endParaRPr lang="tr-TR" dirty="0"/>
          </a:p>
        </p:txBody>
      </p:sp>
    </p:spTree>
    <p:extLst>
      <p:ext uri="{BB962C8B-B14F-4D97-AF65-F5344CB8AC3E}">
        <p14:creationId xmlns:p14="http://schemas.microsoft.com/office/powerpoint/2010/main" val="461667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Diagnosis</a:t>
            </a:r>
            <a:endParaRPr lang="tr-TR" dirty="0"/>
          </a:p>
        </p:txBody>
      </p:sp>
      <p:sp>
        <p:nvSpPr>
          <p:cNvPr id="3" name="İçerik Yer Tutucusu 2"/>
          <p:cNvSpPr>
            <a:spLocks noGrp="1"/>
          </p:cNvSpPr>
          <p:nvPr>
            <p:ph idx="1"/>
          </p:nvPr>
        </p:nvSpPr>
        <p:spPr/>
        <p:txBody>
          <a:bodyPr>
            <a:normAutofit fontScale="55000" lnSpcReduction="20000"/>
          </a:bodyPr>
          <a:lstStyle/>
          <a:p>
            <a:pPr marL="64008" indent="0">
              <a:buNone/>
            </a:pPr>
            <a:r>
              <a:rPr lang="tr-TR" dirty="0" err="1">
                <a:latin typeface="Times New Roman" pitchFamily="18" charset="0"/>
              </a:rPr>
              <a:t>According</a:t>
            </a:r>
            <a:r>
              <a:rPr lang="tr-TR" dirty="0">
                <a:latin typeface="Times New Roman" pitchFamily="18" charset="0"/>
              </a:rPr>
              <a:t> </a:t>
            </a:r>
            <a:r>
              <a:rPr lang="tr-TR" dirty="0" err="1">
                <a:latin typeface="Times New Roman" pitchFamily="18" charset="0"/>
              </a:rPr>
              <a:t>to</a:t>
            </a:r>
            <a:r>
              <a:rPr lang="tr-TR" dirty="0">
                <a:latin typeface="Times New Roman" pitchFamily="18" charset="0"/>
              </a:rPr>
              <a:t>  </a:t>
            </a:r>
            <a:r>
              <a:rPr lang="en-US" dirty="0">
                <a:latin typeface="Times New Roman" pitchFamily="18" charset="0"/>
              </a:rPr>
              <a:t>DSM-5, to meet the criteria for diagnosis of schizophrenia, the patient must have experienced at least 2 of the following symptoms :</a:t>
            </a:r>
          </a:p>
          <a:p>
            <a:r>
              <a:rPr lang="en-US" dirty="0">
                <a:latin typeface="Times New Roman" pitchFamily="18" charset="0"/>
              </a:rPr>
              <a:t>Delusions</a:t>
            </a:r>
          </a:p>
          <a:p>
            <a:r>
              <a:rPr lang="en-US" dirty="0">
                <a:latin typeface="Times New Roman" pitchFamily="18" charset="0"/>
              </a:rPr>
              <a:t>Hallucinations</a:t>
            </a:r>
            <a:r>
              <a:rPr lang="tr-TR" dirty="0">
                <a:latin typeface="Times New Roman" pitchFamily="18" charset="0"/>
              </a:rPr>
              <a:t> (</a:t>
            </a:r>
            <a:r>
              <a:rPr lang="tr-TR" dirty="0" err="1">
                <a:latin typeface="Times New Roman" pitchFamily="18" charset="0"/>
              </a:rPr>
              <a:t>esp</a:t>
            </a:r>
            <a:r>
              <a:rPr lang="tr-TR" dirty="0">
                <a:latin typeface="Times New Roman" pitchFamily="18" charset="0"/>
              </a:rPr>
              <a:t>. </a:t>
            </a:r>
            <a:r>
              <a:rPr lang="tr-TR" dirty="0" err="1">
                <a:latin typeface="Times New Roman" pitchFamily="18" charset="0"/>
              </a:rPr>
              <a:t>auditory</a:t>
            </a:r>
            <a:r>
              <a:rPr lang="tr-TR" dirty="0">
                <a:latin typeface="Times New Roman" pitchFamily="18" charset="0"/>
              </a:rPr>
              <a:t> </a:t>
            </a:r>
            <a:r>
              <a:rPr lang="tr-TR" dirty="0" err="1">
                <a:latin typeface="Times New Roman" pitchFamily="18" charset="0"/>
              </a:rPr>
              <a:t>and</a:t>
            </a:r>
            <a:r>
              <a:rPr lang="tr-TR" dirty="0">
                <a:latin typeface="Times New Roman" pitchFamily="18" charset="0"/>
              </a:rPr>
              <a:t> </a:t>
            </a:r>
            <a:r>
              <a:rPr lang="tr-TR" dirty="0" err="1">
                <a:latin typeface="Times New Roman" pitchFamily="18" charset="0"/>
              </a:rPr>
              <a:t>visual</a:t>
            </a:r>
            <a:r>
              <a:rPr lang="tr-TR" dirty="0">
                <a:latin typeface="Times New Roman" pitchFamily="18" charset="0"/>
              </a:rPr>
              <a:t>)</a:t>
            </a:r>
            <a:endParaRPr lang="en-US" dirty="0">
              <a:latin typeface="Times New Roman" pitchFamily="18" charset="0"/>
            </a:endParaRPr>
          </a:p>
          <a:p>
            <a:r>
              <a:rPr lang="en-US" dirty="0">
                <a:latin typeface="Times New Roman" pitchFamily="18" charset="0"/>
              </a:rPr>
              <a:t>Disorganized speech</a:t>
            </a:r>
          </a:p>
          <a:p>
            <a:r>
              <a:rPr lang="en-US" dirty="0">
                <a:latin typeface="Times New Roman" pitchFamily="18" charset="0"/>
              </a:rPr>
              <a:t>Disorganized or catatonic behavior</a:t>
            </a:r>
          </a:p>
          <a:p>
            <a:r>
              <a:rPr lang="en-US" dirty="0">
                <a:latin typeface="Times New Roman" pitchFamily="18" charset="0"/>
              </a:rPr>
              <a:t>Negative symptoms</a:t>
            </a:r>
            <a:r>
              <a:rPr lang="tr-TR" dirty="0">
                <a:latin typeface="Times New Roman" pitchFamily="18" charset="0"/>
              </a:rPr>
              <a:t>-</a:t>
            </a:r>
            <a:r>
              <a:rPr lang="en-US" dirty="0">
                <a:latin typeface="Times New Roman" pitchFamily="18" charset="0"/>
              </a:rPr>
              <a:t>Decrease in emotional range, poverty of speech, and loss of interests and drive; the person with schizophrenia has tremendous inertia</a:t>
            </a:r>
            <a:endParaRPr lang="tr-TR" dirty="0">
              <a:latin typeface="Times New Roman" pitchFamily="18" charset="0"/>
            </a:endParaRPr>
          </a:p>
          <a:p>
            <a:endParaRPr lang="tr-TR" sz="2000" dirty="0">
              <a:latin typeface="Times New Roman" pitchFamily="18" charset="0"/>
            </a:endParaRPr>
          </a:p>
          <a:p>
            <a:pPr marL="0" indent="0" algn="just">
              <a:buNone/>
              <a:defRPr/>
            </a:pPr>
            <a:r>
              <a:rPr lang="tr-TR" sz="2000" dirty="0">
                <a:latin typeface="Times New Roman" pitchFamily="18" charset="0"/>
              </a:rPr>
              <a:t>-</a:t>
            </a:r>
            <a:r>
              <a:rPr lang="tr-TR" dirty="0" err="1">
                <a:latin typeface="Times New Roman" pitchFamily="18" charset="0"/>
              </a:rPr>
              <a:t>The</a:t>
            </a:r>
            <a:r>
              <a:rPr lang="tr-TR" dirty="0">
                <a:latin typeface="Times New Roman" pitchFamily="18" charset="0"/>
              </a:rPr>
              <a:t> </a:t>
            </a:r>
            <a:r>
              <a:rPr lang="tr-TR" dirty="0" err="1">
                <a:latin typeface="Times New Roman" pitchFamily="18" charset="0"/>
              </a:rPr>
              <a:t>most</a:t>
            </a:r>
            <a:r>
              <a:rPr lang="tr-TR" dirty="0">
                <a:latin typeface="Times New Roman" pitchFamily="18" charset="0"/>
              </a:rPr>
              <a:t> </a:t>
            </a:r>
            <a:r>
              <a:rPr lang="tr-TR" dirty="0" err="1">
                <a:latin typeface="Times New Roman" pitchFamily="18" charset="0"/>
              </a:rPr>
              <a:t>prominant</a:t>
            </a:r>
            <a:r>
              <a:rPr lang="tr-TR" dirty="0">
                <a:latin typeface="Times New Roman" pitchFamily="18" charset="0"/>
              </a:rPr>
              <a:t> </a:t>
            </a:r>
            <a:r>
              <a:rPr lang="tr-TR" dirty="0" err="1">
                <a:latin typeface="Times New Roman" pitchFamily="18" charset="0"/>
              </a:rPr>
              <a:t>symptoms</a:t>
            </a:r>
            <a:r>
              <a:rPr lang="tr-TR" dirty="0">
                <a:latin typeface="Times New Roman" pitchFamily="18" charset="0"/>
              </a:rPr>
              <a:t> in </a:t>
            </a:r>
            <a:r>
              <a:rPr lang="tr-TR" dirty="0" err="1">
                <a:latin typeface="Times New Roman" pitchFamily="18" charset="0"/>
              </a:rPr>
              <a:t>child</a:t>
            </a:r>
            <a:r>
              <a:rPr lang="tr-TR" dirty="0">
                <a:latin typeface="Times New Roman" pitchFamily="18" charset="0"/>
              </a:rPr>
              <a:t>  </a:t>
            </a:r>
            <a:r>
              <a:rPr lang="tr-TR" dirty="0" err="1">
                <a:latin typeface="Times New Roman" pitchFamily="18" charset="0"/>
              </a:rPr>
              <a:t>are</a:t>
            </a:r>
            <a:r>
              <a:rPr lang="tr-TR" dirty="0">
                <a:latin typeface="Times New Roman" pitchFamily="18" charset="0"/>
              </a:rPr>
              <a:t> </a:t>
            </a:r>
            <a:r>
              <a:rPr lang="tr-TR" dirty="0" err="1">
                <a:latin typeface="Times New Roman" pitchFamily="18" charset="0"/>
              </a:rPr>
              <a:t>behavioral</a:t>
            </a:r>
            <a:r>
              <a:rPr lang="tr-TR" dirty="0">
                <a:latin typeface="Times New Roman" pitchFamily="18" charset="0"/>
              </a:rPr>
              <a:t> </a:t>
            </a:r>
            <a:r>
              <a:rPr lang="tr-TR" dirty="0" err="1">
                <a:latin typeface="Times New Roman" pitchFamily="18" charset="0"/>
              </a:rPr>
              <a:t>symptoms</a:t>
            </a:r>
            <a:r>
              <a:rPr lang="tr-TR" dirty="0">
                <a:latin typeface="Times New Roman" pitchFamily="18" charset="0"/>
              </a:rPr>
              <a:t> (</a:t>
            </a:r>
            <a:r>
              <a:rPr lang="tr-TR" dirty="0" err="1">
                <a:latin typeface="Times New Roman" pitchFamily="18" charset="0"/>
              </a:rPr>
              <a:t>bizarre</a:t>
            </a:r>
            <a:r>
              <a:rPr lang="tr-TR" dirty="0">
                <a:latin typeface="Times New Roman" pitchFamily="18" charset="0"/>
              </a:rPr>
              <a:t> </a:t>
            </a:r>
            <a:r>
              <a:rPr lang="tr-TR" dirty="0" err="1">
                <a:latin typeface="Times New Roman" pitchFamily="18" charset="0"/>
              </a:rPr>
              <a:t>behavior</a:t>
            </a:r>
            <a:r>
              <a:rPr lang="tr-TR" dirty="0">
                <a:latin typeface="Times New Roman" pitchFamily="18" charset="0"/>
              </a:rPr>
              <a:t> </a:t>
            </a:r>
            <a:r>
              <a:rPr lang="en-US" dirty="0">
                <a:latin typeface="Times New Roman" pitchFamily="18" charset="0"/>
              </a:rPr>
              <a:t>(</a:t>
            </a:r>
            <a:r>
              <a:rPr lang="tr-TR" dirty="0">
                <a:latin typeface="Times New Roman" pitchFamily="18" charset="0"/>
              </a:rPr>
              <a:t>s</a:t>
            </a:r>
            <a:r>
              <a:rPr lang="en-US" dirty="0" err="1">
                <a:latin typeface="Times New Roman" pitchFamily="18" charset="0"/>
              </a:rPr>
              <a:t>uch</a:t>
            </a:r>
            <a:r>
              <a:rPr lang="en-US" dirty="0">
                <a:latin typeface="Times New Roman" pitchFamily="18" charset="0"/>
              </a:rPr>
              <a:t> as spitting, voiding, swearing, collecting or accumulating strange goods)</a:t>
            </a:r>
            <a:r>
              <a:rPr lang="tr-TR" dirty="0">
                <a:latin typeface="Times New Roman" pitchFamily="18" charset="0"/>
              </a:rPr>
              <a:t>, </a:t>
            </a:r>
            <a:r>
              <a:rPr lang="tr-TR" dirty="0" err="1">
                <a:latin typeface="Times New Roman" pitchFamily="18" charset="0"/>
              </a:rPr>
              <a:t>inappropriate</a:t>
            </a:r>
            <a:r>
              <a:rPr lang="tr-TR" dirty="0">
                <a:latin typeface="Times New Roman" pitchFamily="18" charset="0"/>
              </a:rPr>
              <a:t> </a:t>
            </a:r>
            <a:r>
              <a:rPr lang="tr-TR" dirty="0" err="1">
                <a:latin typeface="Times New Roman" pitchFamily="18" charset="0"/>
              </a:rPr>
              <a:t>speech</a:t>
            </a:r>
            <a:r>
              <a:rPr lang="tr-TR" dirty="0">
                <a:latin typeface="Times New Roman" pitchFamily="18" charset="0"/>
              </a:rPr>
              <a:t>)</a:t>
            </a:r>
          </a:p>
          <a:p>
            <a:pPr algn="just">
              <a:buNone/>
              <a:defRPr/>
            </a:pPr>
            <a:r>
              <a:rPr lang="tr-TR" dirty="0">
                <a:latin typeface="Times New Roman" pitchFamily="18" charset="0"/>
              </a:rPr>
              <a:t>		</a:t>
            </a:r>
            <a:endParaRPr lang="en-US" dirty="0">
              <a:latin typeface="Times New Roman" pitchFamily="18" charset="0"/>
            </a:endParaRPr>
          </a:p>
          <a:p>
            <a:pPr algn="just">
              <a:defRPr/>
            </a:pPr>
            <a:r>
              <a:rPr lang="en-US" dirty="0">
                <a:latin typeface="Times New Roman" pitchFamily="18" charset="0"/>
              </a:rPr>
              <a:t>Continuous signs of the disturbance must persist for at least 6 months, during which the patient must experience at least 1 month of active symptoms (or less if successfully treated), with social or occupational deterioration problems occurring over a significant amount of time. These problems must not be attributable to another condition.</a:t>
            </a:r>
            <a:endParaRPr lang="tr-TR" dirty="0">
              <a:latin typeface="Times New Roman" pitchFamily="18" charset="0"/>
            </a:endParaRPr>
          </a:p>
          <a:p>
            <a:endParaRPr lang="tr-TR" dirty="0"/>
          </a:p>
        </p:txBody>
      </p:sp>
    </p:spTree>
    <p:extLst>
      <p:ext uri="{BB962C8B-B14F-4D97-AF65-F5344CB8AC3E}">
        <p14:creationId xmlns:p14="http://schemas.microsoft.com/office/powerpoint/2010/main" val="38865572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Treatment</a:t>
            </a:r>
            <a:endParaRPr lang="tr-TR" dirty="0"/>
          </a:p>
        </p:txBody>
      </p:sp>
      <p:sp>
        <p:nvSpPr>
          <p:cNvPr id="3" name="İçerik Yer Tutucusu 2"/>
          <p:cNvSpPr>
            <a:spLocks noGrp="1"/>
          </p:cNvSpPr>
          <p:nvPr>
            <p:ph idx="1"/>
          </p:nvPr>
        </p:nvSpPr>
        <p:spPr/>
        <p:txBody>
          <a:bodyPr/>
          <a:lstStyle/>
          <a:p>
            <a:pPr marL="609600" indent="-609600" algn="just">
              <a:buFont typeface="Wingdings" pitchFamily="2" charset="2"/>
              <a:buAutoNum type="arabicPeriod"/>
            </a:pPr>
            <a:r>
              <a:rPr lang="tr-TR" dirty="0" err="1"/>
              <a:t>Psychopharmacology</a:t>
            </a:r>
            <a:r>
              <a:rPr lang="tr-TR" dirty="0"/>
              <a:t>: </a:t>
            </a:r>
          </a:p>
          <a:p>
            <a:pPr marL="609600" indent="-609600" algn="just">
              <a:buNone/>
            </a:pPr>
            <a:r>
              <a:rPr lang="tr-TR" dirty="0"/>
              <a:t>First </a:t>
            </a:r>
            <a:r>
              <a:rPr lang="tr-TR" dirty="0" err="1"/>
              <a:t>line</a:t>
            </a:r>
            <a:r>
              <a:rPr lang="tr-TR" dirty="0"/>
              <a:t>: </a:t>
            </a:r>
            <a:r>
              <a:rPr lang="tr-TR" dirty="0" err="1"/>
              <a:t>Atypical</a:t>
            </a:r>
            <a:r>
              <a:rPr lang="tr-TR" dirty="0"/>
              <a:t> </a:t>
            </a:r>
            <a:r>
              <a:rPr lang="tr-TR" dirty="0" err="1"/>
              <a:t>antipsychotics</a:t>
            </a:r>
            <a:r>
              <a:rPr lang="tr-TR" dirty="0"/>
              <a:t> (</a:t>
            </a:r>
            <a:r>
              <a:rPr lang="tr-TR" dirty="0" err="1"/>
              <a:t>Risperidone</a:t>
            </a:r>
            <a:r>
              <a:rPr lang="tr-TR" dirty="0"/>
              <a:t>, </a:t>
            </a:r>
            <a:r>
              <a:rPr lang="tr-TR" dirty="0" err="1"/>
              <a:t>quetiapine</a:t>
            </a:r>
            <a:r>
              <a:rPr lang="tr-TR" dirty="0"/>
              <a:t>, </a:t>
            </a:r>
            <a:r>
              <a:rPr lang="tr-TR" dirty="0" err="1"/>
              <a:t>olanzapine</a:t>
            </a:r>
            <a:r>
              <a:rPr lang="tr-TR" dirty="0"/>
              <a:t>, </a:t>
            </a:r>
            <a:r>
              <a:rPr lang="tr-TR" dirty="0" err="1"/>
              <a:t>aripiprazole</a:t>
            </a:r>
            <a:r>
              <a:rPr lang="tr-TR" dirty="0"/>
              <a:t>…)</a:t>
            </a:r>
          </a:p>
          <a:p>
            <a:pPr marL="609600" indent="-609600" algn="just">
              <a:buNone/>
            </a:pPr>
            <a:r>
              <a:rPr lang="tr-TR" dirty="0"/>
              <a:t>Second </a:t>
            </a:r>
            <a:r>
              <a:rPr lang="tr-TR" dirty="0" err="1"/>
              <a:t>line</a:t>
            </a:r>
            <a:r>
              <a:rPr lang="tr-TR" dirty="0"/>
              <a:t>: </a:t>
            </a:r>
            <a:r>
              <a:rPr lang="tr-TR" dirty="0" err="1"/>
              <a:t>typical</a:t>
            </a:r>
            <a:r>
              <a:rPr lang="tr-TR" dirty="0"/>
              <a:t> </a:t>
            </a:r>
            <a:r>
              <a:rPr lang="tr-TR" dirty="0" err="1"/>
              <a:t>antpsychotics</a:t>
            </a:r>
            <a:endParaRPr lang="tr-TR" dirty="0"/>
          </a:p>
          <a:p>
            <a:pPr marL="609600" indent="-609600" algn="just">
              <a:buNone/>
            </a:pPr>
            <a:r>
              <a:rPr lang="tr-TR" dirty="0"/>
              <a:t>2. </a:t>
            </a:r>
            <a:r>
              <a:rPr lang="tr-TR" dirty="0" err="1"/>
              <a:t>Family</a:t>
            </a:r>
            <a:r>
              <a:rPr lang="tr-TR" dirty="0"/>
              <a:t> </a:t>
            </a:r>
            <a:r>
              <a:rPr lang="tr-TR" dirty="0" err="1"/>
              <a:t>based</a:t>
            </a:r>
            <a:r>
              <a:rPr lang="tr-TR" dirty="0"/>
              <a:t> </a:t>
            </a:r>
            <a:r>
              <a:rPr lang="tr-TR" dirty="0" err="1"/>
              <a:t>therapy</a:t>
            </a:r>
            <a:r>
              <a:rPr lang="tr-TR" dirty="0"/>
              <a:t>, </a:t>
            </a:r>
            <a:r>
              <a:rPr lang="tr-TR" dirty="0" err="1"/>
              <a:t>school</a:t>
            </a:r>
            <a:r>
              <a:rPr lang="tr-TR" dirty="0"/>
              <a:t> </a:t>
            </a:r>
            <a:r>
              <a:rPr lang="tr-TR" dirty="0" err="1"/>
              <a:t>counselling</a:t>
            </a:r>
            <a:endParaRPr lang="tr-TR" dirty="0"/>
          </a:p>
          <a:p>
            <a:pPr marL="609600" indent="-609600" algn="just">
              <a:buNone/>
            </a:pPr>
            <a:r>
              <a:rPr lang="tr-TR" dirty="0"/>
              <a:t>3. </a:t>
            </a:r>
            <a:r>
              <a:rPr lang="tr-TR" dirty="0" err="1"/>
              <a:t>Psychosocial</a:t>
            </a:r>
            <a:r>
              <a:rPr lang="tr-TR" dirty="0"/>
              <a:t> </a:t>
            </a:r>
            <a:r>
              <a:rPr lang="tr-TR" dirty="0" err="1"/>
              <a:t>treatment</a:t>
            </a:r>
            <a:endParaRPr lang="tr-TR" dirty="0"/>
          </a:p>
          <a:p>
            <a:endParaRPr lang="tr-TR" dirty="0"/>
          </a:p>
        </p:txBody>
      </p:sp>
    </p:spTree>
    <p:extLst>
      <p:ext uri="{BB962C8B-B14F-4D97-AF65-F5344CB8AC3E}">
        <p14:creationId xmlns:p14="http://schemas.microsoft.com/office/powerpoint/2010/main" val="24536812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err="1">
                <a:latin typeface="Times New Roman" pitchFamily="18" charset="0"/>
              </a:rPr>
              <a:t>Organic</a:t>
            </a:r>
            <a:r>
              <a:rPr lang="tr-TR" dirty="0">
                <a:latin typeface="Times New Roman" pitchFamily="18" charset="0"/>
              </a:rPr>
              <a:t> </a:t>
            </a:r>
            <a:r>
              <a:rPr lang="tr-TR" dirty="0" err="1">
                <a:latin typeface="Times New Roman" pitchFamily="18" charset="0"/>
              </a:rPr>
              <a:t>Psychosis</a:t>
            </a:r>
            <a:endParaRPr lang="tr-TR" dirty="0"/>
          </a:p>
        </p:txBody>
      </p:sp>
      <p:sp>
        <p:nvSpPr>
          <p:cNvPr id="3" name="Alt Başlık 2"/>
          <p:cNvSpPr>
            <a:spLocks noGrp="1"/>
          </p:cNvSpPr>
          <p:nvPr>
            <p:ph type="subTitle" idx="1"/>
          </p:nvPr>
        </p:nvSpPr>
        <p:spPr/>
        <p:txBody>
          <a:bodyPr/>
          <a:lstStyle/>
          <a:p>
            <a:r>
              <a:rPr lang="tr-TR" dirty="0" err="1" smtClean="0">
                <a:solidFill>
                  <a:srgbClr val="7030A0"/>
                </a:solidFill>
              </a:rPr>
              <a:t>Asst</a:t>
            </a:r>
            <a:r>
              <a:rPr lang="tr-TR" dirty="0">
                <a:solidFill>
                  <a:srgbClr val="7030A0"/>
                </a:solidFill>
              </a:rPr>
              <a:t>. Prof. Ahmet ÖZASLAN, </a:t>
            </a:r>
            <a:r>
              <a:rPr lang="tr-TR" dirty="0" smtClean="0">
                <a:solidFill>
                  <a:srgbClr val="7030A0"/>
                </a:solidFill>
              </a:rPr>
              <a:t>MD</a:t>
            </a:r>
            <a:endParaRPr lang="tr-TR" dirty="0">
              <a:solidFill>
                <a:srgbClr val="7030A0"/>
              </a:solidFill>
            </a:endParaRPr>
          </a:p>
        </p:txBody>
      </p:sp>
    </p:spTree>
    <p:extLst>
      <p:ext uri="{BB962C8B-B14F-4D97-AF65-F5344CB8AC3E}">
        <p14:creationId xmlns:p14="http://schemas.microsoft.com/office/powerpoint/2010/main" val="21698229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latin typeface="Times New Roman" pitchFamily="18" charset="0"/>
              </a:rPr>
              <a:t>Organic</a:t>
            </a:r>
            <a:r>
              <a:rPr lang="tr-TR" dirty="0">
                <a:latin typeface="Times New Roman" pitchFamily="18" charset="0"/>
              </a:rPr>
              <a:t> </a:t>
            </a:r>
            <a:r>
              <a:rPr lang="tr-TR" dirty="0" err="1">
                <a:latin typeface="Times New Roman" pitchFamily="18" charset="0"/>
              </a:rPr>
              <a:t>Psychosis</a:t>
            </a:r>
            <a:endParaRPr lang="tr-TR" dirty="0"/>
          </a:p>
        </p:txBody>
      </p:sp>
      <p:sp>
        <p:nvSpPr>
          <p:cNvPr id="3" name="İçerik Yer Tutucusu 2"/>
          <p:cNvSpPr>
            <a:spLocks noGrp="1"/>
          </p:cNvSpPr>
          <p:nvPr>
            <p:ph idx="1"/>
          </p:nvPr>
        </p:nvSpPr>
        <p:spPr/>
        <p:txBody>
          <a:bodyPr/>
          <a:lstStyle/>
          <a:p>
            <a:pPr algn="just">
              <a:buNone/>
            </a:pPr>
            <a:r>
              <a:rPr lang="tr-TR" dirty="0" err="1">
                <a:latin typeface="Times New Roman" pitchFamily="18" charset="0"/>
              </a:rPr>
              <a:t>The</a:t>
            </a:r>
            <a:r>
              <a:rPr lang="tr-TR" dirty="0">
                <a:latin typeface="Times New Roman" pitchFamily="18" charset="0"/>
              </a:rPr>
              <a:t> </a:t>
            </a:r>
            <a:r>
              <a:rPr lang="tr-TR" dirty="0" err="1">
                <a:latin typeface="Times New Roman" pitchFamily="18" charset="0"/>
              </a:rPr>
              <a:t>prevalence</a:t>
            </a:r>
            <a:r>
              <a:rPr lang="tr-TR" dirty="0">
                <a:latin typeface="Times New Roman" pitchFamily="18" charset="0"/>
              </a:rPr>
              <a:t> </a:t>
            </a:r>
            <a:r>
              <a:rPr lang="tr-TR" dirty="0" err="1">
                <a:latin typeface="Times New Roman" pitchFamily="18" charset="0"/>
              </a:rPr>
              <a:t>rates</a:t>
            </a:r>
            <a:r>
              <a:rPr lang="tr-TR" dirty="0">
                <a:latin typeface="Times New Roman" pitchFamily="18" charset="0"/>
              </a:rPr>
              <a:t> </a:t>
            </a:r>
            <a:r>
              <a:rPr lang="tr-TR" dirty="0" err="1">
                <a:latin typeface="Times New Roman" pitchFamily="18" charset="0"/>
              </a:rPr>
              <a:t>depend</a:t>
            </a:r>
            <a:r>
              <a:rPr lang="tr-TR" dirty="0">
                <a:latin typeface="Times New Roman" pitchFamily="18" charset="0"/>
              </a:rPr>
              <a:t> on </a:t>
            </a:r>
            <a:r>
              <a:rPr lang="tr-TR" dirty="0" err="1">
                <a:latin typeface="Times New Roman" pitchFamily="18" charset="0"/>
              </a:rPr>
              <a:t>the</a:t>
            </a:r>
            <a:r>
              <a:rPr lang="tr-TR" dirty="0">
                <a:latin typeface="Times New Roman" pitchFamily="18" charset="0"/>
              </a:rPr>
              <a:t> </a:t>
            </a:r>
            <a:r>
              <a:rPr lang="tr-TR" dirty="0" err="1">
                <a:latin typeface="Times New Roman" pitchFamily="18" charset="0"/>
              </a:rPr>
              <a:t>etiology</a:t>
            </a:r>
            <a:endParaRPr lang="tr-TR" dirty="0">
              <a:latin typeface="Times New Roman" pitchFamily="18" charset="0"/>
            </a:endParaRPr>
          </a:p>
          <a:p>
            <a:pPr algn="just">
              <a:buNone/>
            </a:pPr>
            <a:r>
              <a:rPr lang="tr-TR" i="1" dirty="0" err="1">
                <a:latin typeface="Times New Roman" pitchFamily="18" charset="0"/>
              </a:rPr>
              <a:t>Etiology</a:t>
            </a:r>
            <a:r>
              <a:rPr lang="tr-TR" i="1" dirty="0">
                <a:latin typeface="Times New Roman" pitchFamily="18" charset="0"/>
              </a:rPr>
              <a:t>: 	</a:t>
            </a:r>
          </a:p>
          <a:p>
            <a:pPr algn="just"/>
            <a:r>
              <a:rPr lang="tr-TR" dirty="0" err="1">
                <a:latin typeface="Times New Roman" pitchFamily="18" charset="0"/>
              </a:rPr>
              <a:t>Infections</a:t>
            </a:r>
            <a:r>
              <a:rPr lang="tr-TR" dirty="0">
                <a:latin typeface="Times New Roman" pitchFamily="18" charset="0"/>
              </a:rPr>
              <a:t> (</a:t>
            </a:r>
            <a:r>
              <a:rPr lang="tr-TR" dirty="0" err="1">
                <a:latin typeface="Times New Roman" pitchFamily="18" charset="0"/>
              </a:rPr>
              <a:t>encephalitis</a:t>
            </a:r>
            <a:r>
              <a:rPr lang="tr-TR" dirty="0">
                <a:latin typeface="Times New Roman" pitchFamily="18" charset="0"/>
              </a:rPr>
              <a:t>)</a:t>
            </a:r>
          </a:p>
          <a:p>
            <a:pPr algn="just"/>
            <a:r>
              <a:rPr lang="tr-TR" dirty="0" err="1">
                <a:latin typeface="Times New Roman" pitchFamily="18" charset="0"/>
              </a:rPr>
              <a:t>Trauma</a:t>
            </a:r>
            <a:endParaRPr lang="tr-TR" dirty="0">
              <a:latin typeface="Times New Roman" pitchFamily="18" charset="0"/>
            </a:endParaRPr>
          </a:p>
          <a:p>
            <a:pPr algn="just"/>
            <a:r>
              <a:rPr lang="tr-TR" dirty="0" err="1">
                <a:latin typeface="Times New Roman" pitchFamily="18" charset="0"/>
              </a:rPr>
              <a:t>Epilepsy</a:t>
            </a:r>
            <a:endParaRPr lang="tr-TR" dirty="0">
              <a:latin typeface="Times New Roman" pitchFamily="18" charset="0"/>
            </a:endParaRPr>
          </a:p>
          <a:p>
            <a:pPr algn="just"/>
            <a:r>
              <a:rPr lang="tr-TR" dirty="0" err="1">
                <a:latin typeface="Times New Roman" pitchFamily="18" charset="0"/>
              </a:rPr>
              <a:t>Poisoning</a:t>
            </a:r>
            <a:endParaRPr lang="tr-TR" dirty="0">
              <a:latin typeface="Times New Roman" pitchFamily="18" charset="0"/>
            </a:endParaRPr>
          </a:p>
          <a:p>
            <a:pPr algn="just"/>
            <a:r>
              <a:rPr lang="tr-TR" dirty="0" err="1">
                <a:latin typeface="Times New Roman" pitchFamily="18" charset="0"/>
              </a:rPr>
              <a:t>Suicide</a:t>
            </a:r>
            <a:r>
              <a:rPr lang="tr-TR" dirty="0">
                <a:latin typeface="Times New Roman" pitchFamily="18" charset="0"/>
              </a:rPr>
              <a:t> </a:t>
            </a:r>
            <a:r>
              <a:rPr lang="tr-TR" dirty="0" err="1">
                <a:latin typeface="Times New Roman" pitchFamily="18" charset="0"/>
              </a:rPr>
              <a:t>attempts</a:t>
            </a:r>
            <a:endParaRPr lang="tr-TR" dirty="0"/>
          </a:p>
        </p:txBody>
      </p:sp>
    </p:spTree>
    <p:extLst>
      <p:ext uri="{BB962C8B-B14F-4D97-AF65-F5344CB8AC3E}">
        <p14:creationId xmlns:p14="http://schemas.microsoft.com/office/powerpoint/2010/main" val="36711300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Picture 4"/>
          <p:cNvPicPr>
            <a:picLocks noChangeAspect="1"/>
          </p:cNvPicPr>
          <p:nvPr/>
        </p:nvPicPr>
        <p:blipFill>
          <a:blip r:embed="rId2"/>
          <a:srcRect/>
          <a:stretch>
            <a:fillRect/>
          </a:stretch>
        </p:blipFill>
        <p:spPr bwMode="auto">
          <a:xfrm>
            <a:off x="2669677" y="99990"/>
            <a:ext cx="6126681" cy="6514457"/>
          </a:xfrm>
          <a:prstGeom prst="rect">
            <a:avLst/>
          </a:prstGeom>
          <a:noFill/>
          <a:ln w="44450">
            <a:solidFill>
              <a:schemeClr val="accent4">
                <a:lumMod val="50000"/>
              </a:schemeClr>
            </a:solidFill>
            <a:miter lim="800000"/>
            <a:headEnd/>
            <a:tailEnd/>
          </a:ln>
        </p:spPr>
      </p:pic>
    </p:spTree>
    <p:extLst>
      <p:ext uri="{BB962C8B-B14F-4D97-AF65-F5344CB8AC3E}">
        <p14:creationId xmlns:p14="http://schemas.microsoft.com/office/powerpoint/2010/main" val="11452211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Differential</a:t>
            </a:r>
            <a:r>
              <a:rPr lang="tr-TR" dirty="0"/>
              <a:t> </a:t>
            </a:r>
            <a:r>
              <a:rPr lang="tr-TR" dirty="0" err="1" smtClean="0"/>
              <a:t>Diagnosis</a:t>
            </a:r>
            <a:endParaRPr lang="tr-TR" dirty="0"/>
          </a:p>
        </p:txBody>
      </p:sp>
      <p:sp>
        <p:nvSpPr>
          <p:cNvPr id="3" name="İçerik Yer Tutucusu 2"/>
          <p:cNvSpPr>
            <a:spLocks noGrp="1"/>
          </p:cNvSpPr>
          <p:nvPr>
            <p:ph idx="1"/>
          </p:nvPr>
        </p:nvSpPr>
        <p:spPr/>
        <p:txBody>
          <a:bodyPr/>
          <a:lstStyle/>
          <a:p>
            <a:pPr>
              <a:lnSpc>
                <a:spcPct val="115000"/>
              </a:lnSpc>
            </a:pPr>
            <a:r>
              <a:rPr lang="tr-TR" dirty="0"/>
              <a:t>1. </a:t>
            </a:r>
            <a:r>
              <a:rPr lang="tr-TR" b="1" dirty="0" err="1">
                <a:ea typeface="Calibri"/>
                <a:cs typeface="Times New Roman"/>
              </a:rPr>
              <a:t>Laboratory</a:t>
            </a:r>
            <a:r>
              <a:rPr lang="tr-TR" b="1" dirty="0">
                <a:ea typeface="Calibri"/>
                <a:cs typeface="Times New Roman"/>
              </a:rPr>
              <a:t> </a:t>
            </a:r>
            <a:r>
              <a:rPr lang="tr-TR" b="1" dirty="0" err="1">
                <a:ea typeface="Calibri"/>
                <a:cs typeface="Times New Roman"/>
              </a:rPr>
              <a:t>Examinations</a:t>
            </a:r>
            <a:endParaRPr lang="tr-TR" b="1" dirty="0">
              <a:ea typeface="Calibri"/>
              <a:cs typeface="Times New Roman"/>
            </a:endParaRPr>
          </a:p>
          <a:p>
            <a:r>
              <a:rPr lang="tr-TR" dirty="0"/>
              <a:t>2.Neuroimaging</a:t>
            </a:r>
          </a:p>
          <a:p>
            <a:r>
              <a:rPr lang="tr-TR" dirty="0"/>
              <a:t>3. EEG</a:t>
            </a:r>
          </a:p>
          <a:p>
            <a:endParaRPr lang="tr-TR" dirty="0"/>
          </a:p>
        </p:txBody>
      </p:sp>
    </p:spTree>
    <p:extLst>
      <p:ext uri="{BB962C8B-B14F-4D97-AF65-F5344CB8AC3E}">
        <p14:creationId xmlns:p14="http://schemas.microsoft.com/office/powerpoint/2010/main" val="40994319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en-US" sz="4000" dirty="0"/>
              <a:t>Preliminary examination list for the </a:t>
            </a:r>
            <a:r>
              <a:rPr lang="tr-TR" sz="4000" dirty="0" err="1"/>
              <a:t>organic</a:t>
            </a:r>
            <a:r>
              <a:rPr lang="tr-TR" sz="4000" dirty="0"/>
              <a:t> </a:t>
            </a:r>
            <a:r>
              <a:rPr lang="en-US" sz="4000" dirty="0"/>
              <a:t>psychosis</a:t>
            </a:r>
            <a:r>
              <a:rPr lang="tr-TR" dirty="0">
                <a:solidFill>
                  <a:schemeClr val="tx1"/>
                </a:solidFill>
              </a:rPr>
              <a:t/>
            </a:r>
            <a:br>
              <a:rPr lang="tr-TR" dirty="0">
                <a:solidFill>
                  <a:schemeClr val="tx1"/>
                </a:solidFill>
              </a:rPr>
            </a:br>
            <a:endParaRPr lang="tr-TR" dirty="0"/>
          </a:p>
        </p:txBody>
      </p:sp>
      <p:pic>
        <p:nvPicPr>
          <p:cNvPr id="4" name="İçerik Yer Tutucusu 3"/>
          <p:cNvPicPr>
            <a:picLocks noGrp="1" noChangeAspect="1"/>
          </p:cNvPicPr>
          <p:nvPr>
            <p:ph idx="1"/>
          </p:nvPr>
        </p:nvPicPr>
        <p:blipFill>
          <a:blip r:embed="rId2"/>
          <a:stretch>
            <a:fillRect/>
          </a:stretch>
        </p:blipFill>
        <p:spPr>
          <a:xfrm>
            <a:off x="1619416" y="1600200"/>
            <a:ext cx="8464383" cy="4200525"/>
          </a:xfrm>
          <a:prstGeom prst="rect">
            <a:avLst/>
          </a:prstGeom>
        </p:spPr>
      </p:pic>
    </p:spTree>
    <p:extLst>
      <p:ext uri="{BB962C8B-B14F-4D97-AF65-F5344CB8AC3E}">
        <p14:creationId xmlns:p14="http://schemas.microsoft.com/office/powerpoint/2010/main" val="31487583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i="1" dirty="0" err="1">
                <a:latin typeface="Times New Roman" pitchFamily="18" charset="0"/>
              </a:rPr>
              <a:t>Signs</a:t>
            </a:r>
            <a:r>
              <a:rPr lang="tr-TR" i="1" dirty="0">
                <a:latin typeface="Times New Roman" pitchFamily="18" charset="0"/>
              </a:rPr>
              <a:t> </a:t>
            </a:r>
            <a:r>
              <a:rPr lang="tr-TR" i="1" dirty="0" err="1">
                <a:latin typeface="Times New Roman" pitchFamily="18" charset="0"/>
              </a:rPr>
              <a:t>and</a:t>
            </a:r>
            <a:r>
              <a:rPr lang="tr-TR" i="1" dirty="0">
                <a:latin typeface="Times New Roman" pitchFamily="18" charset="0"/>
              </a:rPr>
              <a:t> </a:t>
            </a:r>
            <a:r>
              <a:rPr lang="tr-TR" i="1" dirty="0" err="1">
                <a:latin typeface="Times New Roman" pitchFamily="18" charset="0"/>
              </a:rPr>
              <a:t>symptoms</a:t>
            </a:r>
            <a:r>
              <a:rPr lang="tr-TR" i="1" dirty="0">
                <a:latin typeface="Times New Roman" pitchFamily="18" charset="0"/>
              </a:rPr>
              <a:t>: </a:t>
            </a:r>
            <a:r>
              <a:rPr lang="tr-TR" dirty="0" err="1">
                <a:latin typeface="Times New Roman" pitchFamily="18" charset="0"/>
              </a:rPr>
              <a:t>One</a:t>
            </a:r>
            <a:r>
              <a:rPr lang="tr-TR" dirty="0">
                <a:latin typeface="Times New Roman" pitchFamily="18" charset="0"/>
              </a:rPr>
              <a:t> of t</a:t>
            </a:r>
            <a:r>
              <a:rPr lang="en-US" dirty="0">
                <a:latin typeface="Times New Roman" pitchFamily="18" charset="0"/>
              </a:rPr>
              <a:t>he main symptom</a:t>
            </a:r>
            <a:r>
              <a:rPr lang="tr-TR" dirty="0">
                <a:latin typeface="Times New Roman" pitchFamily="18" charset="0"/>
              </a:rPr>
              <a:t>s</a:t>
            </a:r>
            <a:r>
              <a:rPr lang="en-US" dirty="0">
                <a:latin typeface="Times New Roman" pitchFamily="18" charset="0"/>
              </a:rPr>
              <a:t> is </a:t>
            </a:r>
            <a:r>
              <a:rPr lang="tr-TR" dirty="0" err="1">
                <a:latin typeface="Times New Roman" pitchFamily="18" charset="0"/>
              </a:rPr>
              <a:t>impaired</a:t>
            </a:r>
            <a:r>
              <a:rPr lang="tr-TR" dirty="0">
                <a:latin typeface="Times New Roman" pitchFamily="18" charset="0"/>
              </a:rPr>
              <a:t> </a:t>
            </a:r>
            <a:r>
              <a:rPr lang="en-US" dirty="0">
                <a:latin typeface="Times New Roman" pitchFamily="18" charset="0"/>
              </a:rPr>
              <a:t>consciousness</a:t>
            </a:r>
            <a:r>
              <a:rPr lang="tr-TR" dirty="0">
                <a:latin typeface="Times New Roman" pitchFamily="18" charset="0"/>
              </a:rPr>
              <a:t>. </a:t>
            </a:r>
            <a:r>
              <a:rPr lang="tr-TR" dirty="0" err="1">
                <a:latin typeface="Times New Roman" pitchFamily="18" charset="0"/>
              </a:rPr>
              <a:t>The</a:t>
            </a:r>
            <a:r>
              <a:rPr lang="tr-TR" dirty="0">
                <a:latin typeface="Times New Roman" pitchFamily="18" charset="0"/>
              </a:rPr>
              <a:t> </a:t>
            </a:r>
            <a:r>
              <a:rPr lang="tr-TR" dirty="0" err="1">
                <a:latin typeface="Times New Roman" pitchFamily="18" charset="0"/>
              </a:rPr>
              <a:t>other</a:t>
            </a:r>
            <a:r>
              <a:rPr lang="tr-TR" dirty="0">
                <a:latin typeface="Times New Roman" pitchFamily="18" charset="0"/>
              </a:rPr>
              <a:t> </a:t>
            </a:r>
            <a:r>
              <a:rPr lang="tr-TR" dirty="0" err="1">
                <a:latin typeface="Times New Roman" pitchFamily="18" charset="0"/>
              </a:rPr>
              <a:t>symptoms</a:t>
            </a:r>
            <a:r>
              <a:rPr lang="tr-TR" dirty="0">
                <a:latin typeface="Times New Roman" pitchFamily="18" charset="0"/>
              </a:rPr>
              <a:t> </a:t>
            </a:r>
            <a:r>
              <a:rPr lang="tr-TR" dirty="0" err="1">
                <a:latin typeface="Times New Roman" pitchFamily="18" charset="0"/>
              </a:rPr>
              <a:t>are</a:t>
            </a:r>
            <a:r>
              <a:rPr lang="tr-TR" dirty="0">
                <a:latin typeface="Times New Roman" pitchFamily="18" charset="0"/>
              </a:rPr>
              <a:t> </a:t>
            </a:r>
            <a:r>
              <a:rPr lang="tr-TR" dirty="0" err="1">
                <a:latin typeface="Times New Roman" pitchFamily="18" charset="0"/>
              </a:rPr>
              <a:t>disorientation</a:t>
            </a:r>
            <a:r>
              <a:rPr lang="tr-TR" dirty="0">
                <a:latin typeface="Times New Roman" pitchFamily="18" charset="0"/>
              </a:rPr>
              <a:t>, </a:t>
            </a:r>
            <a:r>
              <a:rPr lang="tr-TR" dirty="0" err="1">
                <a:latin typeface="Times New Roman" pitchFamily="18" charset="0"/>
              </a:rPr>
              <a:t>confusion</a:t>
            </a:r>
            <a:r>
              <a:rPr lang="tr-TR" dirty="0">
                <a:latin typeface="Times New Roman" pitchFamily="18" charset="0"/>
              </a:rPr>
              <a:t>, </a:t>
            </a:r>
            <a:r>
              <a:rPr lang="tr-TR" dirty="0" err="1">
                <a:latin typeface="Times New Roman" pitchFamily="18" charset="0"/>
              </a:rPr>
              <a:t>visual</a:t>
            </a:r>
            <a:r>
              <a:rPr lang="tr-TR" dirty="0">
                <a:latin typeface="Times New Roman" pitchFamily="18" charset="0"/>
              </a:rPr>
              <a:t>/</a:t>
            </a:r>
            <a:r>
              <a:rPr lang="tr-TR" dirty="0" err="1">
                <a:latin typeface="Times New Roman" pitchFamily="18" charset="0"/>
              </a:rPr>
              <a:t>tactile</a:t>
            </a:r>
            <a:r>
              <a:rPr lang="tr-TR" dirty="0">
                <a:latin typeface="Times New Roman" pitchFamily="18" charset="0"/>
              </a:rPr>
              <a:t> </a:t>
            </a:r>
            <a:r>
              <a:rPr lang="tr-TR" dirty="0" err="1">
                <a:latin typeface="Times New Roman" pitchFamily="18" charset="0"/>
              </a:rPr>
              <a:t>hallucinations</a:t>
            </a:r>
            <a:r>
              <a:rPr lang="tr-TR" dirty="0">
                <a:latin typeface="Times New Roman" pitchFamily="18" charset="0"/>
              </a:rPr>
              <a:t>, </a:t>
            </a:r>
            <a:r>
              <a:rPr lang="tr-TR" dirty="0" err="1">
                <a:latin typeface="Times New Roman" pitchFamily="18" charset="0"/>
              </a:rPr>
              <a:t>altered</a:t>
            </a:r>
            <a:r>
              <a:rPr lang="tr-TR" dirty="0">
                <a:latin typeface="Times New Roman" pitchFamily="18" charset="0"/>
              </a:rPr>
              <a:t> </a:t>
            </a:r>
            <a:r>
              <a:rPr lang="tr-TR" dirty="0" err="1">
                <a:latin typeface="Times New Roman" pitchFamily="18" charset="0"/>
              </a:rPr>
              <a:t>short</a:t>
            </a:r>
            <a:r>
              <a:rPr lang="tr-TR" dirty="0">
                <a:latin typeface="Times New Roman" pitchFamily="18" charset="0"/>
              </a:rPr>
              <a:t> </a:t>
            </a:r>
            <a:r>
              <a:rPr lang="tr-TR" dirty="0" err="1">
                <a:latin typeface="Times New Roman" pitchFamily="18" charset="0"/>
              </a:rPr>
              <a:t>term</a:t>
            </a:r>
            <a:r>
              <a:rPr lang="tr-TR" dirty="0">
                <a:latin typeface="Times New Roman" pitchFamily="18" charset="0"/>
              </a:rPr>
              <a:t> </a:t>
            </a:r>
            <a:r>
              <a:rPr lang="tr-TR" dirty="0" err="1">
                <a:latin typeface="Times New Roman" pitchFamily="18" charset="0"/>
              </a:rPr>
              <a:t>memory</a:t>
            </a:r>
            <a:r>
              <a:rPr lang="tr-TR" dirty="0">
                <a:latin typeface="Times New Roman" pitchFamily="18" charset="0"/>
              </a:rPr>
              <a:t>, </a:t>
            </a:r>
            <a:r>
              <a:rPr lang="tr-TR" dirty="0" err="1">
                <a:latin typeface="Times New Roman" pitchFamily="18" charset="0"/>
              </a:rPr>
              <a:t>drowsiness</a:t>
            </a:r>
            <a:r>
              <a:rPr lang="tr-TR" dirty="0">
                <a:latin typeface="Times New Roman" pitchFamily="18" charset="0"/>
              </a:rPr>
              <a:t>, </a:t>
            </a:r>
            <a:r>
              <a:rPr lang="tr-TR" dirty="0" err="1">
                <a:latin typeface="Times New Roman" pitchFamily="18" charset="0"/>
              </a:rPr>
              <a:t>inattentiveness</a:t>
            </a:r>
            <a:r>
              <a:rPr lang="tr-TR" dirty="0">
                <a:latin typeface="Times New Roman" pitchFamily="18" charset="0"/>
              </a:rPr>
              <a:t>, </a:t>
            </a:r>
            <a:r>
              <a:rPr lang="tr-TR" dirty="0" err="1">
                <a:latin typeface="Times New Roman" pitchFamily="18" charset="0"/>
              </a:rPr>
              <a:t>behavioral</a:t>
            </a:r>
            <a:r>
              <a:rPr lang="tr-TR" dirty="0">
                <a:latin typeface="Times New Roman" pitchFamily="18" charset="0"/>
              </a:rPr>
              <a:t> </a:t>
            </a:r>
            <a:r>
              <a:rPr lang="tr-TR" dirty="0" err="1">
                <a:latin typeface="Times New Roman" pitchFamily="18" charset="0"/>
              </a:rPr>
              <a:t>disturbance</a:t>
            </a:r>
            <a:r>
              <a:rPr lang="tr-TR" dirty="0">
                <a:latin typeface="Times New Roman" pitchFamily="18" charset="0"/>
              </a:rPr>
              <a:t>, </a:t>
            </a:r>
            <a:r>
              <a:rPr lang="tr-TR" dirty="0" err="1">
                <a:latin typeface="Times New Roman" pitchFamily="18" charset="0"/>
              </a:rPr>
              <a:t>meaningless</a:t>
            </a:r>
            <a:r>
              <a:rPr lang="tr-TR" dirty="0">
                <a:latin typeface="Times New Roman" pitchFamily="18" charset="0"/>
              </a:rPr>
              <a:t> </a:t>
            </a:r>
            <a:r>
              <a:rPr lang="tr-TR" dirty="0" err="1">
                <a:latin typeface="Times New Roman" pitchFamily="18" charset="0"/>
              </a:rPr>
              <a:t>or</a:t>
            </a:r>
            <a:r>
              <a:rPr lang="tr-TR" dirty="0">
                <a:latin typeface="Times New Roman" pitchFamily="18" charset="0"/>
              </a:rPr>
              <a:t> </a:t>
            </a:r>
            <a:r>
              <a:rPr lang="tr-TR" dirty="0" err="1">
                <a:latin typeface="Times New Roman" pitchFamily="18" charset="0"/>
              </a:rPr>
              <a:t>absurd</a:t>
            </a:r>
            <a:r>
              <a:rPr lang="tr-TR" dirty="0">
                <a:latin typeface="Times New Roman" pitchFamily="18" charset="0"/>
              </a:rPr>
              <a:t> </a:t>
            </a:r>
            <a:r>
              <a:rPr lang="tr-TR" dirty="0" err="1">
                <a:latin typeface="Times New Roman" pitchFamily="18" charset="0"/>
              </a:rPr>
              <a:t>speech</a:t>
            </a:r>
            <a:r>
              <a:rPr lang="tr-TR" dirty="0">
                <a:latin typeface="Times New Roman" pitchFamily="18" charset="0"/>
              </a:rPr>
              <a:t>, </a:t>
            </a:r>
            <a:r>
              <a:rPr lang="tr-TR" dirty="0" err="1">
                <a:latin typeface="Times New Roman" pitchFamily="18" charset="0"/>
              </a:rPr>
              <a:t>stereotypes</a:t>
            </a:r>
            <a:endParaRPr lang="tr-TR" dirty="0">
              <a:latin typeface="Times New Roman" pitchFamily="18" charset="0"/>
            </a:endParaRPr>
          </a:p>
          <a:p>
            <a:r>
              <a:rPr lang="tr-TR" dirty="0" err="1">
                <a:latin typeface="Times New Roman" pitchFamily="18" charset="0"/>
              </a:rPr>
              <a:t>Delusion</a:t>
            </a:r>
            <a:r>
              <a:rPr lang="tr-TR" dirty="0">
                <a:latin typeface="Times New Roman" pitchFamily="18" charset="0"/>
              </a:rPr>
              <a:t> is </a:t>
            </a:r>
            <a:r>
              <a:rPr lang="tr-TR" dirty="0" err="1">
                <a:latin typeface="Times New Roman" pitchFamily="18" charset="0"/>
              </a:rPr>
              <a:t>rare</a:t>
            </a:r>
            <a:r>
              <a:rPr lang="tr-TR" dirty="0">
                <a:latin typeface="Times New Roman" pitchFamily="18" charset="0"/>
              </a:rPr>
              <a:t>.</a:t>
            </a:r>
          </a:p>
          <a:p>
            <a:pPr algn="just">
              <a:buNone/>
            </a:pPr>
            <a:endParaRPr lang="tr-TR" dirty="0"/>
          </a:p>
          <a:p>
            <a:r>
              <a:rPr lang="tr-TR" dirty="0" err="1">
                <a:latin typeface="Times New Roman" pitchFamily="18" charset="0"/>
              </a:rPr>
              <a:t>Treatment</a:t>
            </a:r>
            <a:r>
              <a:rPr lang="tr-TR" dirty="0">
                <a:latin typeface="Times New Roman" pitchFamily="18" charset="0"/>
              </a:rPr>
              <a:t>: </a:t>
            </a:r>
            <a:r>
              <a:rPr lang="tr-TR" dirty="0" err="1">
                <a:latin typeface="Times New Roman" pitchFamily="18" charset="0"/>
              </a:rPr>
              <a:t>Specific</a:t>
            </a:r>
            <a:r>
              <a:rPr lang="tr-TR" dirty="0">
                <a:latin typeface="Times New Roman" pitchFamily="18" charset="0"/>
              </a:rPr>
              <a:t> </a:t>
            </a:r>
            <a:r>
              <a:rPr lang="tr-TR" dirty="0" err="1">
                <a:latin typeface="Times New Roman" pitchFamily="18" charset="0"/>
              </a:rPr>
              <a:t>treatment</a:t>
            </a:r>
            <a:r>
              <a:rPr lang="tr-TR" dirty="0">
                <a:latin typeface="Times New Roman" pitchFamily="18" charset="0"/>
              </a:rPr>
              <a:t> </a:t>
            </a:r>
            <a:r>
              <a:rPr lang="tr-TR" dirty="0" err="1">
                <a:latin typeface="Times New Roman" pitchFamily="18" charset="0"/>
              </a:rPr>
              <a:t>for</a:t>
            </a:r>
            <a:r>
              <a:rPr lang="tr-TR" dirty="0">
                <a:latin typeface="Times New Roman" pitchFamily="18" charset="0"/>
              </a:rPr>
              <a:t> </a:t>
            </a:r>
            <a:r>
              <a:rPr lang="tr-TR" dirty="0" err="1">
                <a:latin typeface="Times New Roman" pitchFamily="18" charset="0"/>
              </a:rPr>
              <a:t>etiology</a:t>
            </a:r>
            <a:endParaRPr lang="tr-TR" dirty="0">
              <a:latin typeface="Times New Roman" pitchFamily="18" charset="0"/>
            </a:endParaRPr>
          </a:p>
          <a:p>
            <a:r>
              <a:rPr lang="tr-TR" dirty="0" err="1">
                <a:latin typeface="Times New Roman" pitchFamily="18" charset="0"/>
              </a:rPr>
              <a:t>Antipsychotics</a:t>
            </a:r>
            <a:r>
              <a:rPr lang="tr-TR" dirty="0">
                <a:latin typeface="Times New Roman" pitchFamily="18" charset="0"/>
              </a:rPr>
              <a:t> but not </a:t>
            </a:r>
            <a:r>
              <a:rPr lang="tr-TR" dirty="0" err="1">
                <a:latin typeface="Times New Roman" pitchFamily="18" charset="0"/>
              </a:rPr>
              <a:t>low</a:t>
            </a:r>
            <a:r>
              <a:rPr lang="tr-TR" dirty="0">
                <a:latin typeface="Times New Roman" pitchFamily="18" charset="0"/>
              </a:rPr>
              <a:t> </a:t>
            </a:r>
            <a:r>
              <a:rPr lang="tr-TR" dirty="0" err="1">
                <a:latin typeface="Times New Roman" pitchFamily="18" charset="0"/>
              </a:rPr>
              <a:t>potency</a:t>
            </a:r>
            <a:r>
              <a:rPr lang="tr-TR" dirty="0">
                <a:latin typeface="Times New Roman" pitchFamily="18" charset="0"/>
              </a:rPr>
              <a:t> </a:t>
            </a:r>
            <a:r>
              <a:rPr lang="tr-TR" dirty="0" err="1">
                <a:latin typeface="Times New Roman" pitchFamily="18" charset="0"/>
              </a:rPr>
              <a:t>ones</a:t>
            </a:r>
            <a:r>
              <a:rPr lang="tr-TR" dirty="0">
                <a:latin typeface="Times New Roman" pitchFamily="18" charset="0"/>
              </a:rPr>
              <a:t> </a:t>
            </a:r>
            <a:r>
              <a:rPr lang="tr-TR" dirty="0" err="1">
                <a:latin typeface="Times New Roman" pitchFamily="18" charset="0"/>
              </a:rPr>
              <a:t>like</a:t>
            </a:r>
            <a:r>
              <a:rPr lang="tr-TR" dirty="0">
                <a:latin typeface="Times New Roman" pitchFamily="18" charset="0"/>
              </a:rPr>
              <a:t> </a:t>
            </a:r>
            <a:r>
              <a:rPr lang="tr-TR" dirty="0" err="1">
                <a:latin typeface="Times New Roman" pitchFamily="18" charset="0"/>
              </a:rPr>
              <a:t>chlorpromazine</a:t>
            </a:r>
            <a:r>
              <a:rPr lang="tr-TR" dirty="0">
                <a:latin typeface="Times New Roman" pitchFamily="18" charset="0"/>
              </a:rPr>
              <a:t>. </a:t>
            </a:r>
          </a:p>
          <a:p>
            <a:r>
              <a:rPr lang="tr-TR" dirty="0" err="1">
                <a:latin typeface="Times New Roman" pitchFamily="18" charset="0"/>
              </a:rPr>
              <a:t>Haloperidol</a:t>
            </a:r>
            <a:r>
              <a:rPr lang="tr-TR" dirty="0">
                <a:latin typeface="Times New Roman" pitchFamily="18" charset="0"/>
              </a:rPr>
              <a:t> can be </a:t>
            </a:r>
            <a:r>
              <a:rPr lang="tr-TR" dirty="0" err="1">
                <a:latin typeface="Times New Roman" pitchFamily="18" charset="0"/>
              </a:rPr>
              <a:t>used</a:t>
            </a:r>
            <a:r>
              <a:rPr lang="tr-TR" dirty="0">
                <a:latin typeface="Times New Roman" pitchFamily="18" charset="0"/>
              </a:rPr>
              <a:t>.</a:t>
            </a:r>
          </a:p>
          <a:p>
            <a:pPr algn="just">
              <a:buNone/>
            </a:pPr>
            <a:endParaRPr lang="tr-TR" dirty="0">
              <a:latin typeface="Times New Roman" pitchFamily="18" charset="0"/>
            </a:endParaRPr>
          </a:p>
        </p:txBody>
      </p:sp>
    </p:spTree>
    <p:extLst>
      <p:ext uri="{BB962C8B-B14F-4D97-AF65-F5344CB8AC3E}">
        <p14:creationId xmlns:p14="http://schemas.microsoft.com/office/powerpoint/2010/main" val="13358125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altLang="tr-TR" dirty="0"/>
              <a:t>COMMUNICATION DISORDERS </a:t>
            </a:r>
            <a:endParaRPr lang="tr-TR" dirty="0"/>
          </a:p>
        </p:txBody>
      </p:sp>
      <p:sp>
        <p:nvSpPr>
          <p:cNvPr id="3" name="Alt Başlık 2"/>
          <p:cNvSpPr>
            <a:spLocks noGrp="1"/>
          </p:cNvSpPr>
          <p:nvPr>
            <p:ph type="subTitle" idx="1"/>
          </p:nvPr>
        </p:nvSpPr>
        <p:spPr/>
        <p:txBody>
          <a:bodyPr/>
          <a:lstStyle/>
          <a:p>
            <a:r>
              <a:rPr lang="tr-TR" dirty="0" err="1" smtClean="0">
                <a:solidFill>
                  <a:srgbClr val="7030A0"/>
                </a:solidFill>
              </a:rPr>
              <a:t>Asst</a:t>
            </a:r>
            <a:r>
              <a:rPr lang="tr-TR" dirty="0">
                <a:solidFill>
                  <a:srgbClr val="7030A0"/>
                </a:solidFill>
              </a:rPr>
              <a:t>. Prof. Ahmet ÖZASLAN, </a:t>
            </a:r>
            <a:r>
              <a:rPr lang="tr-TR" dirty="0" smtClean="0">
                <a:solidFill>
                  <a:srgbClr val="7030A0"/>
                </a:solidFill>
              </a:rPr>
              <a:t>MD</a:t>
            </a:r>
            <a:endParaRPr lang="tr-TR" dirty="0">
              <a:solidFill>
                <a:srgbClr val="7030A0"/>
              </a:solidFill>
            </a:endParaRPr>
          </a:p>
        </p:txBody>
      </p:sp>
    </p:spTree>
    <p:extLst>
      <p:ext uri="{BB962C8B-B14F-4D97-AF65-F5344CB8AC3E}">
        <p14:creationId xmlns:p14="http://schemas.microsoft.com/office/powerpoint/2010/main" val="24592949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ltLang="tr-TR" dirty="0"/>
              <a:t>COMMUNICATION DISORDERS </a:t>
            </a:r>
            <a:endParaRPr lang="tr-TR" dirty="0"/>
          </a:p>
        </p:txBody>
      </p:sp>
      <p:sp>
        <p:nvSpPr>
          <p:cNvPr id="3" name="İçerik Yer Tutucusu 2"/>
          <p:cNvSpPr>
            <a:spLocks noGrp="1"/>
          </p:cNvSpPr>
          <p:nvPr>
            <p:ph idx="1"/>
          </p:nvPr>
        </p:nvSpPr>
        <p:spPr/>
        <p:txBody>
          <a:bodyPr/>
          <a:lstStyle/>
          <a:p>
            <a:endParaRPr lang="tr-TR" altLang="tr-TR" dirty="0" smtClean="0"/>
          </a:p>
          <a:p>
            <a:r>
              <a:rPr lang="tr-TR" altLang="tr-TR" dirty="0" smtClean="0"/>
              <a:t>Language </a:t>
            </a:r>
            <a:r>
              <a:rPr lang="tr-TR" altLang="tr-TR" dirty="0" err="1"/>
              <a:t>Disorder</a:t>
            </a:r>
            <a:endParaRPr lang="tr-TR" altLang="tr-TR" dirty="0"/>
          </a:p>
          <a:p>
            <a:r>
              <a:rPr lang="tr-TR" altLang="tr-TR" dirty="0"/>
              <a:t>Speech Sound </a:t>
            </a:r>
            <a:r>
              <a:rPr lang="tr-TR" altLang="tr-TR" dirty="0" err="1"/>
              <a:t>Disorder</a:t>
            </a:r>
            <a:endParaRPr lang="tr-TR" altLang="tr-TR" dirty="0"/>
          </a:p>
          <a:p>
            <a:r>
              <a:rPr lang="tr-TR" altLang="tr-TR" dirty="0" err="1"/>
              <a:t>Childhood</a:t>
            </a:r>
            <a:r>
              <a:rPr lang="tr-TR" altLang="tr-TR" dirty="0"/>
              <a:t> </a:t>
            </a:r>
            <a:r>
              <a:rPr lang="tr-TR" altLang="tr-TR" dirty="0" err="1"/>
              <a:t>Onset</a:t>
            </a:r>
            <a:r>
              <a:rPr lang="tr-TR" altLang="tr-TR" dirty="0"/>
              <a:t> </a:t>
            </a:r>
            <a:r>
              <a:rPr lang="tr-TR" altLang="tr-TR" dirty="0" err="1"/>
              <a:t>Fluency</a:t>
            </a:r>
            <a:r>
              <a:rPr lang="tr-TR" altLang="tr-TR" dirty="0"/>
              <a:t> </a:t>
            </a:r>
            <a:r>
              <a:rPr lang="tr-TR" altLang="tr-TR" dirty="0" err="1"/>
              <a:t>Disorder</a:t>
            </a:r>
            <a:r>
              <a:rPr lang="tr-TR" altLang="tr-TR" dirty="0"/>
              <a:t> (</a:t>
            </a:r>
            <a:r>
              <a:rPr lang="tr-TR" altLang="tr-TR" dirty="0" err="1"/>
              <a:t>Stuttering</a:t>
            </a:r>
            <a:r>
              <a:rPr lang="tr-TR" altLang="tr-TR" dirty="0"/>
              <a:t>)</a:t>
            </a:r>
          </a:p>
          <a:p>
            <a:r>
              <a:rPr lang="tr-TR" altLang="tr-TR" dirty="0" err="1"/>
              <a:t>Social</a:t>
            </a:r>
            <a:r>
              <a:rPr lang="tr-TR" altLang="tr-TR" dirty="0"/>
              <a:t> Pragmatik </a:t>
            </a:r>
            <a:r>
              <a:rPr lang="tr-TR" altLang="tr-TR" dirty="0" err="1"/>
              <a:t>Communication</a:t>
            </a:r>
            <a:r>
              <a:rPr lang="tr-TR" altLang="tr-TR" dirty="0"/>
              <a:t> </a:t>
            </a:r>
            <a:r>
              <a:rPr lang="tr-TR" altLang="tr-TR" dirty="0" err="1"/>
              <a:t>Disorder</a:t>
            </a:r>
            <a:endParaRPr lang="tr-TR" altLang="tr-TR" dirty="0"/>
          </a:p>
          <a:p>
            <a:endParaRPr lang="tr-TR" dirty="0"/>
          </a:p>
        </p:txBody>
      </p:sp>
    </p:spTree>
    <p:extLst>
      <p:ext uri="{BB962C8B-B14F-4D97-AF65-F5344CB8AC3E}">
        <p14:creationId xmlns:p14="http://schemas.microsoft.com/office/powerpoint/2010/main" val="23603153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ltLang="tr-TR" dirty="0"/>
              <a:t>Language </a:t>
            </a:r>
            <a:r>
              <a:rPr lang="tr-TR" altLang="tr-TR" dirty="0" err="1"/>
              <a:t>Disorder</a:t>
            </a:r>
            <a:endParaRPr lang="tr-TR" dirty="0"/>
          </a:p>
        </p:txBody>
      </p:sp>
      <p:sp>
        <p:nvSpPr>
          <p:cNvPr id="3" name="İçerik Yer Tutucusu 2"/>
          <p:cNvSpPr>
            <a:spLocks noGrp="1"/>
          </p:cNvSpPr>
          <p:nvPr>
            <p:ph idx="1"/>
          </p:nvPr>
        </p:nvSpPr>
        <p:spPr/>
        <p:txBody>
          <a:bodyPr/>
          <a:lstStyle/>
          <a:p>
            <a:endParaRPr lang="tr-TR" altLang="tr-TR" dirty="0" smtClean="0"/>
          </a:p>
          <a:p>
            <a:r>
              <a:rPr lang="tr-TR" altLang="tr-TR" dirty="0" err="1" smtClean="0"/>
              <a:t>Difficulties</a:t>
            </a:r>
            <a:r>
              <a:rPr lang="tr-TR" altLang="tr-TR" dirty="0" smtClean="0"/>
              <a:t> </a:t>
            </a:r>
            <a:r>
              <a:rPr lang="tr-TR" altLang="tr-TR" dirty="0"/>
              <a:t>in </a:t>
            </a:r>
            <a:r>
              <a:rPr lang="tr-TR" altLang="tr-TR" dirty="0" err="1"/>
              <a:t>acquisition</a:t>
            </a:r>
            <a:r>
              <a:rPr lang="tr-TR" altLang="tr-TR" dirty="0"/>
              <a:t> </a:t>
            </a:r>
            <a:r>
              <a:rPr lang="tr-TR" altLang="tr-TR" dirty="0" err="1"/>
              <a:t>and</a:t>
            </a:r>
            <a:r>
              <a:rPr lang="tr-TR" altLang="tr-TR" dirty="0"/>
              <a:t> </a:t>
            </a:r>
            <a:r>
              <a:rPr lang="tr-TR" altLang="tr-TR" dirty="0" err="1"/>
              <a:t>use</a:t>
            </a:r>
            <a:r>
              <a:rPr lang="tr-TR" altLang="tr-TR" dirty="0"/>
              <a:t> of </a:t>
            </a:r>
            <a:r>
              <a:rPr lang="tr-TR" altLang="tr-TR" dirty="0" err="1"/>
              <a:t>language</a:t>
            </a:r>
            <a:r>
              <a:rPr lang="tr-TR" altLang="tr-TR" dirty="0"/>
              <a:t> </a:t>
            </a:r>
            <a:r>
              <a:rPr lang="tr-TR" altLang="tr-TR" dirty="0" err="1"/>
              <a:t>due</a:t>
            </a:r>
            <a:r>
              <a:rPr lang="tr-TR" altLang="tr-TR" dirty="0"/>
              <a:t> </a:t>
            </a:r>
            <a:r>
              <a:rPr lang="tr-TR" altLang="tr-TR" dirty="0" err="1"/>
              <a:t>to</a:t>
            </a:r>
            <a:r>
              <a:rPr lang="tr-TR" altLang="tr-TR" dirty="0"/>
              <a:t>  </a:t>
            </a:r>
            <a:r>
              <a:rPr lang="tr-TR" altLang="tr-TR" dirty="0" err="1"/>
              <a:t>deficits</a:t>
            </a:r>
            <a:r>
              <a:rPr lang="tr-TR" altLang="tr-TR" dirty="0"/>
              <a:t> in </a:t>
            </a:r>
            <a:r>
              <a:rPr lang="tr-TR" altLang="tr-TR" dirty="0" err="1"/>
              <a:t>comprehension</a:t>
            </a:r>
            <a:r>
              <a:rPr lang="tr-TR" altLang="tr-TR" dirty="0"/>
              <a:t>/</a:t>
            </a:r>
            <a:r>
              <a:rPr lang="tr-TR" altLang="tr-TR" dirty="0" err="1"/>
              <a:t>production</a:t>
            </a:r>
            <a:endParaRPr lang="tr-TR" altLang="tr-TR" dirty="0"/>
          </a:p>
          <a:p>
            <a:r>
              <a:rPr lang="tr-TR" altLang="tr-TR" dirty="0" err="1"/>
              <a:t>Reduced</a:t>
            </a:r>
            <a:r>
              <a:rPr lang="tr-TR" altLang="tr-TR" dirty="0"/>
              <a:t> </a:t>
            </a:r>
            <a:r>
              <a:rPr lang="tr-TR" altLang="tr-TR" dirty="0" err="1"/>
              <a:t>vocabulary</a:t>
            </a:r>
            <a:r>
              <a:rPr lang="tr-TR" altLang="tr-TR" dirty="0"/>
              <a:t>, </a:t>
            </a:r>
            <a:r>
              <a:rPr lang="tr-TR" altLang="tr-TR" dirty="0" err="1"/>
              <a:t>limited</a:t>
            </a:r>
            <a:r>
              <a:rPr lang="tr-TR" altLang="tr-TR" dirty="0"/>
              <a:t> </a:t>
            </a:r>
            <a:r>
              <a:rPr lang="tr-TR" altLang="tr-TR" dirty="0" err="1"/>
              <a:t>sentence</a:t>
            </a:r>
            <a:r>
              <a:rPr lang="tr-TR" altLang="tr-TR" dirty="0"/>
              <a:t> </a:t>
            </a:r>
            <a:r>
              <a:rPr lang="tr-TR" altLang="tr-TR" dirty="0" err="1"/>
              <a:t>structure</a:t>
            </a:r>
            <a:endParaRPr lang="tr-TR" altLang="tr-TR" dirty="0"/>
          </a:p>
          <a:p>
            <a:r>
              <a:rPr lang="tr-TR" altLang="tr-TR" dirty="0" err="1"/>
              <a:t>Substantially</a:t>
            </a:r>
            <a:r>
              <a:rPr lang="tr-TR" altLang="tr-TR" dirty="0"/>
              <a:t> </a:t>
            </a:r>
            <a:r>
              <a:rPr lang="tr-TR" altLang="tr-TR" dirty="0" err="1"/>
              <a:t>and</a:t>
            </a:r>
            <a:r>
              <a:rPr lang="tr-TR" altLang="tr-TR" dirty="0"/>
              <a:t> </a:t>
            </a:r>
            <a:r>
              <a:rPr lang="tr-TR" altLang="tr-TR" dirty="0" err="1"/>
              <a:t>quantitatively</a:t>
            </a:r>
            <a:r>
              <a:rPr lang="tr-TR" altLang="tr-TR" dirty="0"/>
              <a:t> </a:t>
            </a:r>
            <a:r>
              <a:rPr lang="tr-TR" altLang="tr-TR" dirty="0" err="1"/>
              <a:t>below</a:t>
            </a:r>
            <a:r>
              <a:rPr lang="tr-TR" altLang="tr-TR" dirty="0"/>
              <a:t> </a:t>
            </a:r>
            <a:r>
              <a:rPr lang="tr-TR" altLang="tr-TR" dirty="0" err="1"/>
              <a:t>the</a:t>
            </a:r>
            <a:r>
              <a:rPr lang="tr-TR" altLang="tr-TR" dirty="0"/>
              <a:t> </a:t>
            </a:r>
            <a:r>
              <a:rPr lang="tr-TR" altLang="tr-TR" dirty="0" err="1"/>
              <a:t>expected</a:t>
            </a:r>
            <a:r>
              <a:rPr lang="tr-TR" altLang="tr-TR" dirty="0"/>
              <a:t> </a:t>
            </a:r>
            <a:r>
              <a:rPr lang="tr-TR" altLang="tr-TR" dirty="0" err="1"/>
              <a:t>for</a:t>
            </a:r>
            <a:r>
              <a:rPr lang="tr-TR" altLang="tr-TR" dirty="0"/>
              <a:t> </a:t>
            </a:r>
            <a:r>
              <a:rPr lang="tr-TR" altLang="tr-TR" dirty="0" err="1"/>
              <a:t>age</a:t>
            </a:r>
            <a:endParaRPr lang="tr-TR" altLang="tr-TR" dirty="0"/>
          </a:p>
          <a:p>
            <a:r>
              <a:rPr lang="tr-TR" altLang="tr-TR" dirty="0" err="1"/>
              <a:t>Interfering</a:t>
            </a:r>
            <a:r>
              <a:rPr lang="tr-TR" altLang="tr-TR" dirty="0"/>
              <a:t> </a:t>
            </a:r>
            <a:r>
              <a:rPr lang="tr-TR" altLang="tr-TR" dirty="0" err="1"/>
              <a:t>school</a:t>
            </a:r>
            <a:r>
              <a:rPr lang="tr-TR" altLang="tr-TR" dirty="0"/>
              <a:t>, </a:t>
            </a:r>
            <a:r>
              <a:rPr lang="tr-TR" altLang="tr-TR" dirty="0" err="1"/>
              <a:t>academic</a:t>
            </a:r>
            <a:r>
              <a:rPr lang="tr-TR" altLang="tr-TR" dirty="0"/>
              <a:t> </a:t>
            </a:r>
            <a:r>
              <a:rPr lang="tr-TR" altLang="tr-TR" dirty="0" err="1"/>
              <a:t>performance</a:t>
            </a:r>
            <a:endParaRPr lang="tr-TR" altLang="tr-TR" dirty="0"/>
          </a:p>
          <a:p>
            <a:r>
              <a:rPr lang="tr-TR" altLang="tr-TR" dirty="0" err="1"/>
              <a:t>Onset</a:t>
            </a:r>
            <a:r>
              <a:rPr lang="tr-TR" altLang="tr-TR" dirty="0"/>
              <a:t> is in </a:t>
            </a:r>
            <a:r>
              <a:rPr lang="tr-TR" altLang="tr-TR" dirty="0" err="1"/>
              <a:t>the</a:t>
            </a:r>
            <a:r>
              <a:rPr lang="tr-TR" altLang="tr-TR" dirty="0"/>
              <a:t> </a:t>
            </a:r>
            <a:r>
              <a:rPr lang="tr-TR" altLang="tr-TR" dirty="0" err="1"/>
              <a:t>early</a:t>
            </a:r>
            <a:r>
              <a:rPr lang="tr-TR" altLang="tr-TR" dirty="0"/>
              <a:t> </a:t>
            </a:r>
            <a:r>
              <a:rPr lang="tr-TR" altLang="tr-TR" dirty="0" err="1"/>
              <a:t>development</a:t>
            </a:r>
            <a:endParaRPr lang="tr-TR" altLang="tr-TR" dirty="0"/>
          </a:p>
          <a:p>
            <a:endParaRPr lang="tr-TR" dirty="0"/>
          </a:p>
        </p:txBody>
      </p:sp>
    </p:spTree>
    <p:extLst>
      <p:ext uri="{BB962C8B-B14F-4D97-AF65-F5344CB8AC3E}">
        <p14:creationId xmlns:p14="http://schemas.microsoft.com/office/powerpoint/2010/main" val="22883448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ltLang="tr-TR" dirty="0"/>
              <a:t>Language </a:t>
            </a:r>
            <a:r>
              <a:rPr lang="tr-TR" altLang="tr-TR" dirty="0" err="1"/>
              <a:t>Disorder</a:t>
            </a:r>
            <a:endParaRPr lang="tr-TR" dirty="0"/>
          </a:p>
        </p:txBody>
      </p:sp>
      <p:sp>
        <p:nvSpPr>
          <p:cNvPr id="3" name="İçerik Yer Tutucusu 2"/>
          <p:cNvSpPr>
            <a:spLocks noGrp="1"/>
          </p:cNvSpPr>
          <p:nvPr>
            <p:ph idx="1"/>
          </p:nvPr>
        </p:nvSpPr>
        <p:spPr/>
        <p:txBody>
          <a:bodyPr/>
          <a:lstStyle/>
          <a:p>
            <a:endParaRPr lang="tr-TR" altLang="tr-TR" dirty="0" smtClean="0"/>
          </a:p>
          <a:p>
            <a:pPr>
              <a:lnSpc>
                <a:spcPct val="150000"/>
              </a:lnSpc>
            </a:pPr>
            <a:r>
              <a:rPr lang="tr-TR" altLang="tr-TR" dirty="0" err="1"/>
              <a:t>Delay</a:t>
            </a:r>
            <a:r>
              <a:rPr lang="tr-TR" altLang="tr-TR" dirty="0"/>
              <a:t> in </a:t>
            </a:r>
            <a:r>
              <a:rPr lang="tr-TR" altLang="tr-TR" dirty="0" err="1"/>
              <a:t>language</a:t>
            </a:r>
            <a:r>
              <a:rPr lang="tr-TR" altLang="tr-TR" dirty="0"/>
              <a:t> </a:t>
            </a:r>
            <a:r>
              <a:rPr lang="tr-TR" altLang="tr-TR" dirty="0" err="1"/>
              <a:t>development</a:t>
            </a:r>
            <a:r>
              <a:rPr lang="tr-TR" altLang="tr-TR" dirty="0"/>
              <a:t> </a:t>
            </a:r>
            <a:r>
              <a:rPr lang="tr-TR" altLang="tr-TR" dirty="0" err="1"/>
              <a:t>until</a:t>
            </a:r>
            <a:r>
              <a:rPr lang="tr-TR" altLang="tr-TR" dirty="0"/>
              <a:t> 2 </a:t>
            </a:r>
            <a:r>
              <a:rPr lang="tr-TR" altLang="tr-TR" dirty="0" err="1"/>
              <a:t>years</a:t>
            </a:r>
            <a:r>
              <a:rPr lang="tr-TR" altLang="tr-TR" dirty="0"/>
              <a:t> of </a:t>
            </a:r>
            <a:r>
              <a:rPr lang="tr-TR" altLang="tr-TR" dirty="0" err="1"/>
              <a:t>age</a:t>
            </a:r>
            <a:r>
              <a:rPr lang="tr-TR" altLang="tr-TR" dirty="0"/>
              <a:t> in </a:t>
            </a:r>
            <a:r>
              <a:rPr lang="tr-TR" altLang="tr-TR" dirty="0" err="1"/>
              <a:t>mild</a:t>
            </a:r>
            <a:r>
              <a:rPr lang="tr-TR" altLang="tr-TR" dirty="0"/>
              <a:t> </a:t>
            </a:r>
            <a:r>
              <a:rPr lang="tr-TR" altLang="tr-TR" dirty="0" err="1"/>
              <a:t>cases</a:t>
            </a:r>
            <a:r>
              <a:rPr lang="tr-TR" altLang="tr-TR" dirty="0"/>
              <a:t> </a:t>
            </a:r>
            <a:r>
              <a:rPr lang="tr-TR" altLang="tr-TR" dirty="0" err="1"/>
              <a:t>till</a:t>
            </a:r>
            <a:r>
              <a:rPr lang="tr-TR" altLang="tr-TR" dirty="0"/>
              <a:t> 4 </a:t>
            </a:r>
            <a:r>
              <a:rPr lang="tr-TR" altLang="tr-TR" dirty="0" err="1"/>
              <a:t>years</a:t>
            </a:r>
            <a:r>
              <a:rPr lang="tr-TR" altLang="tr-TR" dirty="0"/>
              <a:t> of </a:t>
            </a:r>
            <a:r>
              <a:rPr lang="tr-TR" altLang="tr-TR" dirty="0" err="1"/>
              <a:t>age</a:t>
            </a:r>
            <a:endParaRPr lang="tr-TR" altLang="tr-TR" dirty="0"/>
          </a:p>
          <a:p>
            <a:pPr>
              <a:lnSpc>
                <a:spcPct val="150000"/>
              </a:lnSpc>
            </a:pPr>
            <a:r>
              <a:rPr lang="tr-TR" altLang="tr-TR" dirty="0" err="1"/>
              <a:t>Prevelance</a:t>
            </a:r>
            <a:r>
              <a:rPr lang="tr-TR" altLang="tr-TR" dirty="0"/>
              <a:t> 3% of </a:t>
            </a:r>
            <a:r>
              <a:rPr lang="tr-TR" altLang="tr-TR" dirty="0" err="1"/>
              <a:t>children</a:t>
            </a:r>
            <a:endParaRPr lang="tr-TR" altLang="tr-TR" dirty="0"/>
          </a:p>
          <a:p>
            <a:pPr>
              <a:lnSpc>
                <a:spcPct val="150000"/>
              </a:lnSpc>
            </a:pPr>
            <a:r>
              <a:rPr lang="tr-TR" altLang="tr-TR" dirty="0"/>
              <a:t> </a:t>
            </a:r>
            <a:r>
              <a:rPr lang="tr-TR" altLang="tr-TR" dirty="0" err="1"/>
              <a:t>more</a:t>
            </a:r>
            <a:r>
              <a:rPr lang="tr-TR" altLang="tr-TR" dirty="0"/>
              <a:t> </a:t>
            </a:r>
            <a:r>
              <a:rPr lang="tr-TR" altLang="tr-TR" dirty="0" err="1"/>
              <a:t>common</a:t>
            </a:r>
            <a:r>
              <a:rPr lang="tr-TR" altLang="tr-TR" dirty="0"/>
              <a:t> in </a:t>
            </a:r>
            <a:r>
              <a:rPr lang="tr-TR" altLang="tr-TR" dirty="0" err="1"/>
              <a:t>males</a:t>
            </a:r>
            <a:endParaRPr lang="tr-TR" altLang="tr-TR" dirty="0"/>
          </a:p>
          <a:p>
            <a:pPr>
              <a:lnSpc>
                <a:spcPct val="150000"/>
              </a:lnSpc>
            </a:pPr>
            <a:r>
              <a:rPr lang="tr-TR" altLang="tr-TR" dirty="0" err="1"/>
              <a:t>Positive</a:t>
            </a:r>
            <a:r>
              <a:rPr lang="tr-TR" altLang="tr-TR" dirty="0"/>
              <a:t> </a:t>
            </a:r>
            <a:r>
              <a:rPr lang="tr-TR" altLang="tr-TR" dirty="0" err="1"/>
              <a:t>family</a:t>
            </a:r>
            <a:r>
              <a:rPr lang="tr-TR" altLang="tr-TR" dirty="0"/>
              <a:t> </a:t>
            </a:r>
            <a:r>
              <a:rPr lang="tr-TR" altLang="tr-TR" dirty="0" err="1"/>
              <a:t>history</a:t>
            </a:r>
            <a:endParaRPr lang="tr-TR" altLang="tr-TR" dirty="0"/>
          </a:p>
          <a:p>
            <a:endParaRPr lang="tr-TR" dirty="0"/>
          </a:p>
        </p:txBody>
      </p:sp>
    </p:spTree>
    <p:extLst>
      <p:ext uri="{BB962C8B-B14F-4D97-AF65-F5344CB8AC3E}">
        <p14:creationId xmlns:p14="http://schemas.microsoft.com/office/powerpoint/2010/main" val="22335836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ltLang="tr-TR" dirty="0"/>
              <a:t>Language </a:t>
            </a:r>
            <a:r>
              <a:rPr lang="tr-TR" altLang="tr-TR" dirty="0" err="1"/>
              <a:t>Disorder</a:t>
            </a:r>
            <a:endParaRPr lang="tr-TR" dirty="0"/>
          </a:p>
        </p:txBody>
      </p:sp>
      <p:sp>
        <p:nvSpPr>
          <p:cNvPr id="3" name="İçerik Yer Tutucusu 2"/>
          <p:cNvSpPr>
            <a:spLocks noGrp="1"/>
          </p:cNvSpPr>
          <p:nvPr>
            <p:ph idx="1"/>
          </p:nvPr>
        </p:nvSpPr>
        <p:spPr/>
        <p:txBody>
          <a:bodyPr/>
          <a:lstStyle/>
          <a:p>
            <a:endParaRPr lang="tr-TR" altLang="tr-TR" dirty="0" smtClean="0"/>
          </a:p>
          <a:p>
            <a:r>
              <a:rPr lang="tr-TR" altLang="tr-TR" dirty="0" err="1"/>
              <a:t>Should</a:t>
            </a:r>
            <a:r>
              <a:rPr lang="tr-TR" altLang="tr-TR" dirty="0"/>
              <a:t> be </a:t>
            </a:r>
            <a:r>
              <a:rPr lang="tr-TR" altLang="tr-TR" dirty="0" err="1"/>
              <a:t>differentiated</a:t>
            </a:r>
            <a:r>
              <a:rPr lang="tr-TR" altLang="tr-TR" dirty="0"/>
              <a:t> </a:t>
            </a:r>
            <a:r>
              <a:rPr lang="tr-TR" altLang="tr-TR" dirty="0" err="1"/>
              <a:t>from</a:t>
            </a:r>
            <a:r>
              <a:rPr lang="tr-TR" altLang="tr-TR" dirty="0"/>
              <a:t> </a:t>
            </a:r>
            <a:r>
              <a:rPr lang="tr-TR" altLang="tr-TR" dirty="0" err="1"/>
              <a:t>developmental</a:t>
            </a:r>
            <a:r>
              <a:rPr lang="tr-TR" altLang="tr-TR" dirty="0"/>
              <a:t> </a:t>
            </a:r>
            <a:r>
              <a:rPr lang="tr-TR" altLang="tr-TR" dirty="0" err="1"/>
              <a:t>disorders</a:t>
            </a:r>
            <a:r>
              <a:rPr lang="tr-TR" altLang="tr-TR" dirty="0"/>
              <a:t>, </a:t>
            </a:r>
            <a:r>
              <a:rPr lang="tr-TR" altLang="tr-TR" dirty="0" err="1"/>
              <a:t>mental</a:t>
            </a:r>
            <a:r>
              <a:rPr lang="tr-TR" altLang="tr-TR" dirty="0"/>
              <a:t> </a:t>
            </a:r>
            <a:r>
              <a:rPr lang="tr-TR" altLang="tr-TR" dirty="0" err="1"/>
              <a:t>retardation</a:t>
            </a:r>
            <a:r>
              <a:rPr lang="tr-TR" altLang="tr-TR" dirty="0"/>
              <a:t>, </a:t>
            </a:r>
            <a:r>
              <a:rPr lang="tr-TR" altLang="tr-TR" dirty="0" err="1"/>
              <a:t>hearing</a:t>
            </a:r>
            <a:r>
              <a:rPr lang="tr-TR" altLang="tr-TR" dirty="0"/>
              <a:t> </a:t>
            </a:r>
            <a:r>
              <a:rPr lang="tr-TR" altLang="tr-TR" dirty="0" err="1"/>
              <a:t>and</a:t>
            </a:r>
            <a:r>
              <a:rPr lang="tr-TR" altLang="tr-TR" dirty="0"/>
              <a:t> </a:t>
            </a:r>
            <a:r>
              <a:rPr lang="tr-TR" altLang="tr-TR" dirty="0" err="1"/>
              <a:t>other</a:t>
            </a:r>
            <a:r>
              <a:rPr lang="tr-TR" altLang="tr-TR" dirty="0"/>
              <a:t> </a:t>
            </a:r>
            <a:r>
              <a:rPr lang="tr-TR" altLang="tr-TR" dirty="0" err="1"/>
              <a:t>sensory</a:t>
            </a:r>
            <a:r>
              <a:rPr lang="tr-TR" altLang="tr-TR" dirty="0"/>
              <a:t> </a:t>
            </a:r>
            <a:r>
              <a:rPr lang="tr-TR" altLang="tr-TR" dirty="0" err="1"/>
              <a:t>impairment</a:t>
            </a:r>
            <a:endParaRPr lang="tr-TR" altLang="tr-TR" dirty="0"/>
          </a:p>
          <a:p>
            <a:r>
              <a:rPr lang="tr-TR" altLang="tr-TR" dirty="0" err="1"/>
              <a:t>Treatment</a:t>
            </a:r>
            <a:r>
              <a:rPr lang="tr-TR" altLang="tr-TR" dirty="0"/>
              <a:t>: </a:t>
            </a:r>
            <a:r>
              <a:rPr lang="tr-TR" altLang="tr-TR" dirty="0" err="1"/>
              <a:t>preschool</a:t>
            </a:r>
            <a:r>
              <a:rPr lang="tr-TR" altLang="tr-TR" dirty="0"/>
              <a:t> </a:t>
            </a:r>
            <a:r>
              <a:rPr lang="tr-TR" altLang="tr-TR" dirty="0" err="1"/>
              <a:t>education</a:t>
            </a:r>
            <a:r>
              <a:rPr lang="tr-TR" altLang="tr-TR" dirty="0"/>
              <a:t> </a:t>
            </a:r>
            <a:r>
              <a:rPr lang="tr-TR" altLang="tr-TR" dirty="0" err="1"/>
              <a:t>if</a:t>
            </a:r>
            <a:r>
              <a:rPr lang="tr-TR" altLang="tr-TR" dirty="0"/>
              <a:t> not</a:t>
            </a:r>
          </a:p>
          <a:p>
            <a:pPr>
              <a:buFont typeface="Wingdings" panose="05000000000000000000" pitchFamily="2" charset="2"/>
              <a:buNone/>
            </a:pPr>
            <a:r>
              <a:rPr lang="tr-TR" altLang="tr-TR" dirty="0"/>
              <a:t>   </a:t>
            </a:r>
            <a:r>
              <a:rPr lang="tr-TR" altLang="tr-TR" dirty="0" err="1"/>
              <a:t>special</a:t>
            </a:r>
            <a:r>
              <a:rPr lang="tr-TR" altLang="tr-TR" dirty="0"/>
              <a:t> </a:t>
            </a:r>
            <a:r>
              <a:rPr lang="tr-TR" altLang="tr-TR" dirty="0" err="1"/>
              <a:t>education</a:t>
            </a:r>
            <a:r>
              <a:rPr lang="tr-TR" altLang="tr-TR" dirty="0"/>
              <a:t> is </a:t>
            </a:r>
            <a:r>
              <a:rPr lang="tr-TR" altLang="tr-TR" dirty="0" err="1"/>
              <a:t>referred</a:t>
            </a:r>
            <a:endParaRPr lang="tr-TR" altLang="tr-TR" dirty="0"/>
          </a:p>
          <a:p>
            <a:endParaRPr lang="tr-TR" dirty="0"/>
          </a:p>
        </p:txBody>
      </p:sp>
    </p:spTree>
    <p:extLst>
      <p:ext uri="{BB962C8B-B14F-4D97-AF65-F5344CB8AC3E}">
        <p14:creationId xmlns:p14="http://schemas.microsoft.com/office/powerpoint/2010/main" val="25347295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dirty="0" smtClean="0"/>
              <a:t>Speech Sound </a:t>
            </a:r>
            <a:r>
              <a:rPr lang="tr-TR" altLang="tr-TR" dirty="0" err="1" smtClean="0"/>
              <a:t>Disorder</a:t>
            </a:r>
            <a:endParaRPr lang="tr-TR" dirty="0"/>
          </a:p>
        </p:txBody>
      </p:sp>
      <p:sp>
        <p:nvSpPr>
          <p:cNvPr id="3" name="İçerik Yer Tutucusu 2"/>
          <p:cNvSpPr>
            <a:spLocks noGrp="1"/>
          </p:cNvSpPr>
          <p:nvPr>
            <p:ph idx="1"/>
          </p:nvPr>
        </p:nvSpPr>
        <p:spPr/>
        <p:txBody>
          <a:bodyPr>
            <a:normAutofit fontScale="92500" lnSpcReduction="10000"/>
          </a:bodyPr>
          <a:lstStyle/>
          <a:p>
            <a:r>
              <a:rPr lang="tr-TR" altLang="tr-TR" dirty="0" err="1"/>
              <a:t>Difficulty</a:t>
            </a:r>
            <a:r>
              <a:rPr lang="tr-TR" altLang="tr-TR" dirty="0"/>
              <a:t> in </a:t>
            </a:r>
            <a:r>
              <a:rPr lang="tr-TR" altLang="tr-TR" dirty="0" err="1"/>
              <a:t>speech</a:t>
            </a:r>
            <a:r>
              <a:rPr lang="tr-TR" altLang="tr-TR" dirty="0"/>
              <a:t> </a:t>
            </a:r>
            <a:r>
              <a:rPr lang="tr-TR" altLang="tr-TR" dirty="0" err="1"/>
              <a:t>sound</a:t>
            </a:r>
            <a:r>
              <a:rPr lang="tr-TR" altLang="tr-TR" dirty="0"/>
              <a:t> </a:t>
            </a:r>
            <a:r>
              <a:rPr lang="tr-TR" altLang="tr-TR" dirty="0" err="1"/>
              <a:t>production</a:t>
            </a:r>
            <a:endParaRPr lang="tr-TR" altLang="tr-TR" dirty="0"/>
          </a:p>
          <a:p>
            <a:r>
              <a:rPr lang="tr-TR" altLang="tr-TR" dirty="0" err="1"/>
              <a:t>Limits</a:t>
            </a:r>
            <a:r>
              <a:rPr lang="tr-TR" altLang="tr-TR" dirty="0"/>
              <a:t> </a:t>
            </a:r>
            <a:r>
              <a:rPr lang="tr-TR" altLang="tr-TR" dirty="0" err="1"/>
              <a:t>effective</a:t>
            </a:r>
            <a:r>
              <a:rPr lang="tr-TR" altLang="tr-TR" dirty="0"/>
              <a:t> </a:t>
            </a:r>
            <a:r>
              <a:rPr lang="tr-TR" altLang="tr-TR" dirty="0" err="1" smtClean="0"/>
              <a:t>communication</a:t>
            </a:r>
            <a:endParaRPr lang="tr-TR" altLang="tr-TR" dirty="0" smtClean="0"/>
          </a:p>
          <a:p>
            <a:r>
              <a:rPr lang="tr-TR" altLang="tr-TR" dirty="0" err="1"/>
              <a:t>Prevelance</a:t>
            </a:r>
            <a:r>
              <a:rPr lang="tr-TR" altLang="tr-TR" dirty="0"/>
              <a:t> is 2% in </a:t>
            </a:r>
            <a:r>
              <a:rPr lang="tr-TR" altLang="tr-TR" dirty="0" err="1"/>
              <a:t>school</a:t>
            </a:r>
            <a:r>
              <a:rPr lang="tr-TR" altLang="tr-TR" dirty="0"/>
              <a:t> </a:t>
            </a:r>
            <a:r>
              <a:rPr lang="tr-TR" altLang="tr-TR" dirty="0" err="1"/>
              <a:t>age</a:t>
            </a:r>
            <a:r>
              <a:rPr lang="tr-TR" altLang="tr-TR" dirty="0"/>
              <a:t>, </a:t>
            </a:r>
            <a:r>
              <a:rPr lang="tr-TR" altLang="tr-TR" dirty="0" err="1"/>
              <a:t>more</a:t>
            </a:r>
            <a:r>
              <a:rPr lang="tr-TR" altLang="tr-TR" dirty="0"/>
              <a:t> in </a:t>
            </a:r>
            <a:r>
              <a:rPr lang="tr-TR" altLang="tr-TR" dirty="0" err="1" smtClean="0"/>
              <a:t>younger</a:t>
            </a:r>
            <a:endParaRPr lang="tr-TR" altLang="tr-TR" dirty="0"/>
          </a:p>
          <a:p>
            <a:r>
              <a:rPr lang="tr-TR" altLang="tr-TR" dirty="0" err="1"/>
              <a:t>Presenting</a:t>
            </a:r>
            <a:r>
              <a:rPr lang="tr-TR" altLang="tr-TR" dirty="0"/>
              <a:t> </a:t>
            </a:r>
            <a:r>
              <a:rPr lang="tr-TR" altLang="tr-TR" dirty="0" err="1"/>
              <a:t>symptoms</a:t>
            </a:r>
            <a:r>
              <a:rPr lang="tr-TR" altLang="tr-TR" dirty="0"/>
              <a:t>: </a:t>
            </a:r>
            <a:r>
              <a:rPr lang="tr-TR" altLang="tr-TR" dirty="0" err="1"/>
              <a:t>most</a:t>
            </a:r>
            <a:r>
              <a:rPr lang="tr-TR" altLang="tr-TR" dirty="0"/>
              <a:t> </a:t>
            </a:r>
            <a:r>
              <a:rPr lang="tr-TR" altLang="tr-TR" dirty="0" err="1"/>
              <a:t>frequent</a:t>
            </a:r>
            <a:r>
              <a:rPr lang="tr-TR" altLang="tr-TR" dirty="0"/>
              <a:t> </a:t>
            </a:r>
            <a:r>
              <a:rPr lang="tr-TR" altLang="tr-TR" dirty="0" err="1"/>
              <a:t>sounds</a:t>
            </a:r>
            <a:r>
              <a:rPr lang="tr-TR" altLang="tr-TR" dirty="0"/>
              <a:t> ‘</a:t>
            </a:r>
            <a:r>
              <a:rPr lang="tr-TR" altLang="tr-TR" dirty="0" err="1"/>
              <a:t>r,s,z,t,ç</a:t>
            </a:r>
            <a:r>
              <a:rPr lang="tr-TR" altLang="tr-TR" dirty="0"/>
              <a:t>’ </a:t>
            </a:r>
            <a:r>
              <a:rPr lang="tr-TR" altLang="tr-TR" dirty="0" err="1"/>
              <a:t>which</a:t>
            </a:r>
            <a:r>
              <a:rPr lang="tr-TR" altLang="tr-TR" dirty="0"/>
              <a:t> </a:t>
            </a:r>
            <a:r>
              <a:rPr lang="tr-TR" altLang="tr-TR" dirty="0" err="1"/>
              <a:t>are</a:t>
            </a:r>
            <a:r>
              <a:rPr lang="tr-TR" altLang="tr-TR" dirty="0"/>
              <a:t> </a:t>
            </a:r>
            <a:r>
              <a:rPr lang="tr-TR" altLang="tr-TR" dirty="0" err="1"/>
              <a:t>unexpected</a:t>
            </a:r>
            <a:r>
              <a:rPr lang="tr-TR" altLang="tr-TR" dirty="0"/>
              <a:t> </a:t>
            </a:r>
            <a:r>
              <a:rPr lang="tr-TR" altLang="tr-TR" dirty="0" err="1"/>
              <a:t>to</a:t>
            </a:r>
            <a:r>
              <a:rPr lang="tr-TR" altLang="tr-TR" dirty="0"/>
              <a:t> </a:t>
            </a:r>
            <a:r>
              <a:rPr lang="tr-TR" altLang="tr-TR" dirty="0" err="1"/>
              <a:t>age</a:t>
            </a:r>
            <a:endParaRPr lang="tr-TR" altLang="tr-TR" dirty="0"/>
          </a:p>
          <a:p>
            <a:r>
              <a:rPr lang="tr-TR" altLang="tr-TR" dirty="0" err="1" smtClean="0"/>
              <a:t>Interfere</a:t>
            </a:r>
            <a:r>
              <a:rPr lang="tr-TR" altLang="tr-TR" dirty="0" smtClean="0"/>
              <a:t> </a:t>
            </a:r>
            <a:r>
              <a:rPr lang="tr-TR" altLang="tr-TR" dirty="0" err="1"/>
              <a:t>academic</a:t>
            </a:r>
            <a:r>
              <a:rPr lang="tr-TR" altLang="tr-TR" dirty="0"/>
              <a:t>, </a:t>
            </a:r>
            <a:r>
              <a:rPr lang="tr-TR" altLang="tr-TR" dirty="0" err="1"/>
              <a:t>social</a:t>
            </a:r>
            <a:r>
              <a:rPr lang="tr-TR" altLang="tr-TR" dirty="0"/>
              <a:t> </a:t>
            </a:r>
            <a:r>
              <a:rPr lang="tr-TR" altLang="tr-TR" dirty="0" err="1"/>
              <a:t>occuptional</a:t>
            </a:r>
            <a:r>
              <a:rPr lang="tr-TR" altLang="tr-TR" dirty="0"/>
              <a:t> </a:t>
            </a:r>
            <a:r>
              <a:rPr lang="tr-TR" altLang="tr-TR" dirty="0" err="1"/>
              <a:t>performance</a:t>
            </a:r>
            <a:endParaRPr lang="tr-TR" altLang="tr-TR" dirty="0"/>
          </a:p>
          <a:p>
            <a:r>
              <a:rPr lang="tr-TR" altLang="tr-TR" dirty="0" err="1"/>
              <a:t>Early</a:t>
            </a:r>
            <a:r>
              <a:rPr lang="tr-TR" altLang="tr-TR" dirty="0"/>
              <a:t> </a:t>
            </a:r>
            <a:r>
              <a:rPr lang="tr-TR" altLang="tr-TR" dirty="0" err="1"/>
              <a:t>onset</a:t>
            </a:r>
            <a:r>
              <a:rPr lang="tr-TR" altLang="tr-TR" dirty="0"/>
              <a:t> in </a:t>
            </a:r>
            <a:r>
              <a:rPr lang="tr-TR" altLang="tr-TR" dirty="0" err="1"/>
              <a:t>development</a:t>
            </a:r>
            <a:endParaRPr lang="tr-TR" altLang="tr-TR" dirty="0"/>
          </a:p>
          <a:p>
            <a:r>
              <a:rPr lang="tr-TR" altLang="tr-TR" dirty="0" smtClean="0"/>
              <a:t>Not </a:t>
            </a:r>
            <a:r>
              <a:rPr lang="tr-TR" altLang="tr-TR" dirty="0" err="1"/>
              <a:t>due</a:t>
            </a:r>
            <a:r>
              <a:rPr lang="tr-TR" altLang="tr-TR" dirty="0"/>
              <a:t> </a:t>
            </a:r>
            <a:r>
              <a:rPr lang="tr-TR" altLang="tr-TR" dirty="0" err="1"/>
              <a:t>to</a:t>
            </a:r>
            <a:r>
              <a:rPr lang="tr-TR" altLang="tr-TR" dirty="0"/>
              <a:t> MR, </a:t>
            </a:r>
            <a:r>
              <a:rPr lang="tr-TR" altLang="tr-TR" dirty="0" err="1"/>
              <a:t>hearing</a:t>
            </a:r>
            <a:r>
              <a:rPr lang="tr-TR" altLang="tr-TR" dirty="0"/>
              <a:t> </a:t>
            </a:r>
            <a:r>
              <a:rPr lang="tr-TR" altLang="tr-TR" dirty="0" err="1"/>
              <a:t>or</a:t>
            </a:r>
            <a:r>
              <a:rPr lang="tr-TR" altLang="tr-TR" dirty="0"/>
              <a:t> </a:t>
            </a:r>
            <a:r>
              <a:rPr lang="tr-TR" altLang="tr-TR" dirty="0" err="1"/>
              <a:t>vocal</a:t>
            </a:r>
            <a:r>
              <a:rPr lang="tr-TR" altLang="tr-TR" dirty="0"/>
              <a:t> </a:t>
            </a:r>
            <a:r>
              <a:rPr lang="tr-TR" altLang="tr-TR" dirty="0" err="1"/>
              <a:t>disorder</a:t>
            </a:r>
            <a:endParaRPr lang="tr-TR" altLang="tr-TR" dirty="0"/>
          </a:p>
          <a:p>
            <a:pPr>
              <a:lnSpc>
                <a:spcPct val="150000"/>
              </a:lnSpc>
            </a:pPr>
            <a:r>
              <a:rPr lang="tr-TR" altLang="tr-TR" dirty="0" err="1" smtClean="0"/>
              <a:t>Treatment:Special</a:t>
            </a:r>
            <a:r>
              <a:rPr lang="tr-TR" altLang="tr-TR" dirty="0" smtClean="0"/>
              <a:t> </a:t>
            </a:r>
            <a:r>
              <a:rPr lang="tr-TR" altLang="tr-TR" dirty="0" err="1" smtClean="0"/>
              <a:t>education</a:t>
            </a:r>
            <a:endParaRPr lang="tr-TR" altLang="tr-TR" dirty="0"/>
          </a:p>
        </p:txBody>
      </p:sp>
    </p:spTree>
    <p:extLst>
      <p:ext uri="{BB962C8B-B14F-4D97-AF65-F5344CB8AC3E}">
        <p14:creationId xmlns:p14="http://schemas.microsoft.com/office/powerpoint/2010/main" val="12179677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ltLang="tr-TR" dirty="0" err="1"/>
              <a:t>Childhood</a:t>
            </a:r>
            <a:r>
              <a:rPr lang="tr-TR" altLang="tr-TR" dirty="0"/>
              <a:t> </a:t>
            </a:r>
            <a:r>
              <a:rPr lang="tr-TR" altLang="tr-TR" dirty="0" err="1"/>
              <a:t>Onset</a:t>
            </a:r>
            <a:r>
              <a:rPr lang="tr-TR" altLang="tr-TR" dirty="0"/>
              <a:t> </a:t>
            </a:r>
            <a:r>
              <a:rPr lang="tr-TR" altLang="tr-TR" dirty="0" err="1"/>
              <a:t>Fluency</a:t>
            </a:r>
            <a:r>
              <a:rPr lang="tr-TR" altLang="tr-TR" dirty="0"/>
              <a:t> </a:t>
            </a:r>
            <a:r>
              <a:rPr lang="tr-TR" altLang="tr-TR" dirty="0" err="1"/>
              <a:t>Disorder</a:t>
            </a:r>
            <a:r>
              <a:rPr lang="tr-TR" altLang="tr-TR" dirty="0"/>
              <a:t> (</a:t>
            </a:r>
            <a:r>
              <a:rPr lang="tr-TR" altLang="tr-TR" dirty="0" err="1"/>
              <a:t>Stuttering</a:t>
            </a:r>
            <a:r>
              <a:rPr lang="tr-TR" altLang="tr-TR" dirty="0"/>
              <a:t>)</a:t>
            </a:r>
            <a:endParaRPr lang="tr-TR" dirty="0"/>
          </a:p>
        </p:txBody>
      </p:sp>
      <p:sp>
        <p:nvSpPr>
          <p:cNvPr id="3" name="İçerik Yer Tutucusu 2"/>
          <p:cNvSpPr>
            <a:spLocks noGrp="1"/>
          </p:cNvSpPr>
          <p:nvPr>
            <p:ph idx="1"/>
          </p:nvPr>
        </p:nvSpPr>
        <p:spPr/>
        <p:txBody>
          <a:bodyPr/>
          <a:lstStyle/>
          <a:p>
            <a:r>
              <a:rPr lang="tr-TR" altLang="tr-TR" dirty="0" err="1"/>
              <a:t>Disturbance</a:t>
            </a:r>
            <a:r>
              <a:rPr lang="tr-TR" altLang="tr-TR" dirty="0"/>
              <a:t>  in </a:t>
            </a:r>
            <a:r>
              <a:rPr lang="tr-TR" altLang="tr-TR" dirty="0" err="1"/>
              <a:t>fluency</a:t>
            </a:r>
            <a:r>
              <a:rPr lang="tr-TR" altLang="tr-TR" dirty="0"/>
              <a:t> </a:t>
            </a:r>
            <a:r>
              <a:rPr lang="tr-TR" altLang="tr-TR" dirty="0" err="1"/>
              <a:t>and</a:t>
            </a:r>
            <a:r>
              <a:rPr lang="tr-TR" altLang="tr-TR" dirty="0"/>
              <a:t> </a:t>
            </a:r>
            <a:r>
              <a:rPr lang="tr-TR" altLang="tr-TR" dirty="0" err="1"/>
              <a:t>patterning</a:t>
            </a:r>
            <a:r>
              <a:rPr lang="tr-TR" altLang="tr-TR" dirty="0"/>
              <a:t> of </a:t>
            </a:r>
            <a:r>
              <a:rPr lang="tr-TR" altLang="tr-TR" dirty="0" err="1"/>
              <a:t>speech</a:t>
            </a:r>
            <a:endParaRPr lang="tr-TR" altLang="tr-TR" dirty="0"/>
          </a:p>
          <a:p>
            <a:r>
              <a:rPr lang="tr-TR" altLang="tr-TR" dirty="0"/>
              <a:t>Sound &amp; </a:t>
            </a:r>
            <a:r>
              <a:rPr lang="tr-TR" altLang="tr-TR" dirty="0" err="1"/>
              <a:t>syllable</a:t>
            </a:r>
            <a:r>
              <a:rPr lang="tr-TR" altLang="tr-TR" dirty="0"/>
              <a:t> </a:t>
            </a:r>
            <a:r>
              <a:rPr lang="tr-TR" altLang="tr-TR" dirty="0" err="1"/>
              <a:t>repetition</a:t>
            </a:r>
            <a:endParaRPr lang="tr-TR" altLang="tr-TR" dirty="0"/>
          </a:p>
          <a:p>
            <a:r>
              <a:rPr lang="tr-TR" altLang="tr-TR" dirty="0"/>
              <a:t>Sound </a:t>
            </a:r>
            <a:r>
              <a:rPr lang="tr-TR" altLang="tr-TR" dirty="0" err="1"/>
              <a:t>prolongation</a:t>
            </a:r>
            <a:r>
              <a:rPr lang="tr-TR" altLang="tr-TR" dirty="0"/>
              <a:t> of </a:t>
            </a:r>
            <a:r>
              <a:rPr lang="tr-TR" altLang="tr-TR" dirty="0" err="1"/>
              <a:t>constant</a:t>
            </a:r>
            <a:r>
              <a:rPr lang="tr-TR" altLang="tr-TR" dirty="0"/>
              <a:t> as </a:t>
            </a:r>
            <a:r>
              <a:rPr lang="tr-TR" altLang="tr-TR" dirty="0" err="1"/>
              <a:t>well</a:t>
            </a:r>
            <a:r>
              <a:rPr lang="tr-TR" altLang="tr-TR" dirty="0"/>
              <a:t> </a:t>
            </a:r>
            <a:r>
              <a:rPr lang="tr-TR" altLang="tr-TR" dirty="0" err="1"/>
              <a:t>vowels</a:t>
            </a:r>
            <a:endParaRPr lang="tr-TR" altLang="tr-TR" dirty="0"/>
          </a:p>
          <a:p>
            <a:r>
              <a:rPr lang="tr-TR" altLang="tr-TR" dirty="0" err="1"/>
              <a:t>Broken</a:t>
            </a:r>
            <a:r>
              <a:rPr lang="tr-TR" altLang="tr-TR" dirty="0"/>
              <a:t> </a:t>
            </a:r>
            <a:r>
              <a:rPr lang="tr-TR" altLang="tr-TR" dirty="0" err="1"/>
              <a:t>words</a:t>
            </a:r>
            <a:r>
              <a:rPr lang="tr-TR" altLang="tr-TR" dirty="0"/>
              <a:t>, </a:t>
            </a:r>
            <a:r>
              <a:rPr lang="tr-TR" altLang="tr-TR" dirty="0" err="1"/>
              <a:t>silout</a:t>
            </a:r>
            <a:r>
              <a:rPr lang="tr-TR" altLang="tr-TR" dirty="0"/>
              <a:t> </a:t>
            </a:r>
            <a:r>
              <a:rPr lang="tr-TR" altLang="tr-TR" dirty="0" err="1"/>
              <a:t>blochives</a:t>
            </a:r>
            <a:r>
              <a:rPr lang="tr-TR" altLang="tr-TR" dirty="0"/>
              <a:t>, </a:t>
            </a:r>
            <a:r>
              <a:rPr lang="tr-TR" altLang="tr-TR" dirty="0" err="1"/>
              <a:t>word</a:t>
            </a:r>
            <a:r>
              <a:rPr lang="tr-TR" altLang="tr-TR" dirty="0"/>
              <a:t> </a:t>
            </a:r>
            <a:r>
              <a:rPr lang="tr-TR" altLang="tr-TR" dirty="0" err="1"/>
              <a:t>substitutious</a:t>
            </a:r>
            <a:endParaRPr lang="tr-TR" altLang="tr-TR" dirty="0"/>
          </a:p>
          <a:p>
            <a:r>
              <a:rPr lang="tr-TR" altLang="tr-TR" dirty="0" err="1"/>
              <a:t>Monosyllabic</a:t>
            </a:r>
            <a:r>
              <a:rPr lang="tr-TR" altLang="tr-TR" dirty="0"/>
              <a:t> </a:t>
            </a:r>
            <a:r>
              <a:rPr lang="tr-TR" altLang="tr-TR" dirty="0" err="1"/>
              <a:t>word</a:t>
            </a:r>
            <a:r>
              <a:rPr lang="tr-TR" altLang="tr-TR" dirty="0"/>
              <a:t> </a:t>
            </a:r>
            <a:r>
              <a:rPr lang="tr-TR" altLang="tr-TR" dirty="0" err="1"/>
              <a:t>repetition</a:t>
            </a:r>
            <a:r>
              <a:rPr lang="tr-TR" altLang="tr-TR" dirty="0"/>
              <a:t> </a:t>
            </a:r>
          </a:p>
          <a:p>
            <a:r>
              <a:rPr lang="tr-TR" altLang="tr-TR" dirty="0" err="1"/>
              <a:t>Excees</a:t>
            </a:r>
            <a:r>
              <a:rPr lang="tr-TR" altLang="tr-TR" dirty="0"/>
              <a:t> of </a:t>
            </a:r>
            <a:r>
              <a:rPr lang="tr-TR" altLang="tr-TR" dirty="0" err="1"/>
              <a:t>physical</a:t>
            </a:r>
            <a:r>
              <a:rPr lang="tr-TR" altLang="tr-TR" dirty="0"/>
              <a:t> </a:t>
            </a:r>
            <a:r>
              <a:rPr lang="tr-TR" altLang="tr-TR" dirty="0" err="1"/>
              <a:t>tension;word</a:t>
            </a:r>
            <a:r>
              <a:rPr lang="tr-TR" altLang="tr-TR" dirty="0"/>
              <a:t> </a:t>
            </a:r>
            <a:r>
              <a:rPr lang="tr-TR" altLang="tr-TR" dirty="0" err="1"/>
              <a:t>production</a:t>
            </a:r>
            <a:endParaRPr lang="tr-TR" altLang="tr-TR" dirty="0"/>
          </a:p>
          <a:p>
            <a:pPr marL="0" indent="0">
              <a:buNone/>
            </a:pPr>
            <a:endParaRPr lang="tr-TR" dirty="0"/>
          </a:p>
        </p:txBody>
      </p:sp>
    </p:spTree>
    <p:extLst>
      <p:ext uri="{BB962C8B-B14F-4D97-AF65-F5344CB8AC3E}">
        <p14:creationId xmlns:p14="http://schemas.microsoft.com/office/powerpoint/2010/main" val="8524017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ltLang="tr-TR" dirty="0" err="1"/>
              <a:t>Childhood</a:t>
            </a:r>
            <a:r>
              <a:rPr lang="tr-TR" altLang="tr-TR" dirty="0"/>
              <a:t> </a:t>
            </a:r>
            <a:r>
              <a:rPr lang="tr-TR" altLang="tr-TR" dirty="0" err="1"/>
              <a:t>Onset</a:t>
            </a:r>
            <a:r>
              <a:rPr lang="tr-TR" altLang="tr-TR" dirty="0"/>
              <a:t> </a:t>
            </a:r>
            <a:r>
              <a:rPr lang="tr-TR" altLang="tr-TR" dirty="0" err="1"/>
              <a:t>Fluency</a:t>
            </a:r>
            <a:r>
              <a:rPr lang="tr-TR" altLang="tr-TR" dirty="0"/>
              <a:t> </a:t>
            </a:r>
            <a:r>
              <a:rPr lang="tr-TR" altLang="tr-TR" dirty="0" err="1"/>
              <a:t>Disorder</a:t>
            </a:r>
            <a:r>
              <a:rPr lang="tr-TR" altLang="tr-TR" dirty="0"/>
              <a:t> (</a:t>
            </a:r>
            <a:r>
              <a:rPr lang="tr-TR" altLang="tr-TR" dirty="0" err="1"/>
              <a:t>Stuttering</a:t>
            </a:r>
            <a:r>
              <a:rPr lang="tr-TR" altLang="tr-TR" dirty="0"/>
              <a:t>)</a:t>
            </a:r>
            <a:endParaRPr lang="tr-TR" dirty="0"/>
          </a:p>
        </p:txBody>
      </p:sp>
      <p:sp>
        <p:nvSpPr>
          <p:cNvPr id="3" name="İçerik Yer Tutucusu 2"/>
          <p:cNvSpPr>
            <a:spLocks noGrp="1"/>
          </p:cNvSpPr>
          <p:nvPr>
            <p:ph idx="1"/>
          </p:nvPr>
        </p:nvSpPr>
        <p:spPr/>
        <p:txBody>
          <a:bodyPr>
            <a:normAutofit lnSpcReduction="10000"/>
          </a:bodyPr>
          <a:lstStyle/>
          <a:p>
            <a:r>
              <a:rPr lang="tr-TR" altLang="tr-TR" dirty="0" err="1"/>
              <a:t>Presenting</a:t>
            </a:r>
            <a:r>
              <a:rPr lang="tr-TR" altLang="tr-TR" dirty="0"/>
              <a:t> </a:t>
            </a:r>
            <a:r>
              <a:rPr lang="tr-TR" altLang="tr-TR" dirty="0" err="1"/>
              <a:t>symptoms</a:t>
            </a:r>
            <a:r>
              <a:rPr lang="tr-TR" altLang="tr-TR" dirty="0"/>
              <a:t>:</a:t>
            </a:r>
          </a:p>
          <a:p>
            <a:pPr>
              <a:buFont typeface="Wingdings" panose="05000000000000000000" pitchFamily="2" charset="2"/>
              <a:buNone/>
            </a:pPr>
            <a:r>
              <a:rPr lang="tr-TR" altLang="tr-TR" dirty="0"/>
              <a:t>     -</a:t>
            </a:r>
            <a:r>
              <a:rPr lang="tr-TR" altLang="tr-TR" dirty="0" err="1"/>
              <a:t>clonic</a:t>
            </a:r>
            <a:r>
              <a:rPr lang="tr-TR" altLang="tr-TR" dirty="0"/>
              <a:t> </a:t>
            </a:r>
            <a:r>
              <a:rPr lang="tr-TR" altLang="tr-TR" dirty="0" err="1"/>
              <a:t>stuttening</a:t>
            </a:r>
            <a:r>
              <a:rPr lang="tr-TR" altLang="tr-TR" dirty="0"/>
              <a:t>; </a:t>
            </a:r>
            <a:r>
              <a:rPr lang="tr-TR" altLang="tr-TR" dirty="0" err="1"/>
              <a:t>repetition</a:t>
            </a:r>
            <a:r>
              <a:rPr lang="tr-TR" altLang="tr-TR" dirty="0"/>
              <a:t> of </a:t>
            </a:r>
            <a:r>
              <a:rPr lang="tr-TR" altLang="tr-TR" dirty="0" err="1"/>
              <a:t>syllable</a:t>
            </a:r>
            <a:r>
              <a:rPr lang="tr-TR" altLang="tr-TR" dirty="0"/>
              <a:t> a </a:t>
            </a:r>
            <a:r>
              <a:rPr lang="tr-TR" altLang="tr-TR" dirty="0" err="1"/>
              <a:t>word</a:t>
            </a:r>
            <a:endParaRPr lang="tr-TR" altLang="tr-TR" dirty="0"/>
          </a:p>
          <a:p>
            <a:pPr>
              <a:buFont typeface="Wingdings" panose="05000000000000000000" pitchFamily="2" charset="2"/>
              <a:buNone/>
            </a:pPr>
            <a:r>
              <a:rPr lang="tr-TR" altLang="tr-TR" dirty="0"/>
              <a:t>     -</a:t>
            </a:r>
            <a:r>
              <a:rPr lang="tr-TR" altLang="tr-TR" dirty="0" err="1"/>
              <a:t>tonic</a:t>
            </a:r>
            <a:r>
              <a:rPr lang="tr-TR" altLang="tr-TR" dirty="0"/>
              <a:t> </a:t>
            </a:r>
            <a:r>
              <a:rPr lang="tr-TR" altLang="tr-TR" dirty="0" err="1"/>
              <a:t>stuttening</a:t>
            </a:r>
            <a:r>
              <a:rPr lang="tr-TR" altLang="tr-TR" dirty="0"/>
              <a:t>: </a:t>
            </a:r>
            <a:r>
              <a:rPr lang="tr-TR" altLang="tr-TR" dirty="0" err="1"/>
              <a:t>audible</a:t>
            </a:r>
            <a:r>
              <a:rPr lang="tr-TR" altLang="tr-TR" dirty="0"/>
              <a:t> </a:t>
            </a:r>
            <a:r>
              <a:rPr lang="tr-TR" altLang="tr-TR" dirty="0" err="1"/>
              <a:t>silent</a:t>
            </a:r>
            <a:r>
              <a:rPr lang="tr-TR" altLang="tr-TR" dirty="0"/>
              <a:t> </a:t>
            </a:r>
            <a:r>
              <a:rPr lang="tr-TR" altLang="tr-TR" dirty="0" err="1"/>
              <a:t>pause</a:t>
            </a:r>
            <a:r>
              <a:rPr lang="tr-TR" altLang="tr-TR" dirty="0"/>
              <a:t> of </a:t>
            </a:r>
            <a:r>
              <a:rPr lang="tr-TR" altLang="tr-TR" dirty="0" err="1"/>
              <a:t>sound</a:t>
            </a:r>
            <a:endParaRPr lang="tr-TR" altLang="tr-TR" dirty="0"/>
          </a:p>
          <a:p>
            <a:pPr>
              <a:buFont typeface="Wingdings" panose="05000000000000000000" pitchFamily="2" charset="2"/>
              <a:buNone/>
            </a:pPr>
            <a:r>
              <a:rPr lang="tr-TR" altLang="tr-TR" dirty="0"/>
              <a:t>     -is </a:t>
            </a:r>
            <a:r>
              <a:rPr lang="tr-TR" altLang="tr-TR" dirty="0" err="1"/>
              <a:t>absent</a:t>
            </a:r>
            <a:r>
              <a:rPr lang="tr-TR" altLang="tr-TR" dirty="0"/>
              <a:t> </a:t>
            </a:r>
            <a:r>
              <a:rPr lang="tr-TR" altLang="tr-TR" dirty="0" err="1"/>
              <a:t>during</a:t>
            </a:r>
            <a:r>
              <a:rPr lang="tr-TR" altLang="tr-TR" dirty="0"/>
              <a:t> </a:t>
            </a:r>
            <a:r>
              <a:rPr lang="tr-TR" altLang="tr-TR" dirty="0" err="1"/>
              <a:t>reading</a:t>
            </a:r>
            <a:r>
              <a:rPr lang="tr-TR" altLang="tr-TR" dirty="0"/>
              <a:t> </a:t>
            </a:r>
            <a:r>
              <a:rPr lang="tr-TR" altLang="tr-TR" dirty="0" err="1"/>
              <a:t>singing</a:t>
            </a:r>
            <a:r>
              <a:rPr lang="tr-TR" altLang="tr-TR" dirty="0"/>
              <a:t> </a:t>
            </a:r>
            <a:r>
              <a:rPr lang="tr-TR" altLang="tr-TR" dirty="0" err="1"/>
              <a:t>or</a:t>
            </a:r>
            <a:r>
              <a:rPr lang="tr-TR" altLang="tr-TR" dirty="0"/>
              <a:t> </a:t>
            </a:r>
            <a:r>
              <a:rPr lang="tr-TR" altLang="tr-TR" dirty="0" err="1"/>
              <a:t>talking</a:t>
            </a:r>
            <a:r>
              <a:rPr lang="tr-TR" altLang="tr-TR" dirty="0"/>
              <a:t> </a:t>
            </a:r>
          </a:p>
          <a:p>
            <a:pPr>
              <a:buFont typeface="Wingdings" panose="05000000000000000000" pitchFamily="2" charset="2"/>
              <a:buNone/>
            </a:pPr>
            <a:r>
              <a:rPr lang="tr-TR" altLang="tr-TR" dirty="0"/>
              <a:t>     -</a:t>
            </a:r>
            <a:r>
              <a:rPr lang="tr-TR" altLang="tr-TR" dirty="0" err="1"/>
              <a:t>fear</a:t>
            </a:r>
            <a:r>
              <a:rPr lang="tr-TR" altLang="tr-TR" dirty="0"/>
              <a:t> </a:t>
            </a:r>
            <a:r>
              <a:rPr lang="tr-TR" altLang="tr-TR" dirty="0" err="1"/>
              <a:t>and</a:t>
            </a:r>
            <a:r>
              <a:rPr lang="tr-TR" altLang="tr-TR" dirty="0"/>
              <a:t> </a:t>
            </a:r>
            <a:r>
              <a:rPr lang="tr-TR" altLang="tr-TR" dirty="0" err="1"/>
              <a:t>anxiety</a:t>
            </a:r>
            <a:r>
              <a:rPr lang="tr-TR" altLang="tr-TR" dirty="0"/>
              <a:t>  </a:t>
            </a:r>
            <a:r>
              <a:rPr lang="tr-TR" altLang="tr-TR" dirty="0" err="1"/>
              <a:t>increase</a:t>
            </a:r>
            <a:r>
              <a:rPr lang="tr-TR" altLang="tr-TR" dirty="0"/>
              <a:t> </a:t>
            </a:r>
            <a:r>
              <a:rPr lang="tr-TR" altLang="tr-TR" dirty="0" err="1"/>
              <a:t>the</a:t>
            </a:r>
            <a:r>
              <a:rPr lang="tr-TR" altLang="tr-TR" dirty="0"/>
              <a:t> problem</a:t>
            </a:r>
          </a:p>
          <a:p>
            <a:r>
              <a:rPr lang="tr-TR" altLang="tr-TR" dirty="0" err="1"/>
              <a:t>Onset</a:t>
            </a:r>
            <a:r>
              <a:rPr lang="tr-TR" altLang="tr-TR" dirty="0"/>
              <a:t> 2-7 </a:t>
            </a:r>
            <a:r>
              <a:rPr lang="tr-TR" altLang="tr-TR" dirty="0" err="1"/>
              <a:t>years</a:t>
            </a:r>
            <a:r>
              <a:rPr lang="tr-TR" altLang="tr-TR" dirty="0"/>
              <a:t> of </a:t>
            </a:r>
            <a:r>
              <a:rPr lang="tr-TR" altLang="tr-TR" dirty="0" err="1"/>
              <a:t>age</a:t>
            </a:r>
            <a:r>
              <a:rPr lang="tr-TR" altLang="tr-TR" dirty="0"/>
              <a:t>, </a:t>
            </a:r>
            <a:r>
              <a:rPr lang="tr-TR" altLang="tr-TR" dirty="0" err="1"/>
              <a:t>peak</a:t>
            </a:r>
            <a:r>
              <a:rPr lang="tr-TR" altLang="tr-TR" dirty="0"/>
              <a:t> at 4 </a:t>
            </a:r>
            <a:r>
              <a:rPr lang="tr-TR" altLang="tr-TR" dirty="0" err="1"/>
              <a:t>years</a:t>
            </a:r>
            <a:r>
              <a:rPr lang="tr-TR" altLang="tr-TR" dirty="0"/>
              <a:t>, 98% </a:t>
            </a:r>
            <a:r>
              <a:rPr lang="tr-TR" altLang="tr-TR" dirty="0" err="1"/>
              <a:t>starts</a:t>
            </a:r>
            <a:r>
              <a:rPr lang="tr-TR" altLang="tr-TR" dirty="0"/>
              <a:t> </a:t>
            </a:r>
            <a:r>
              <a:rPr lang="tr-TR" altLang="tr-TR" dirty="0" err="1"/>
              <a:t>before</a:t>
            </a:r>
            <a:r>
              <a:rPr lang="tr-TR" altLang="tr-TR" dirty="0"/>
              <a:t> </a:t>
            </a:r>
            <a:r>
              <a:rPr lang="tr-TR" altLang="tr-TR" dirty="0" err="1"/>
              <a:t>age</a:t>
            </a:r>
            <a:r>
              <a:rPr lang="tr-TR" altLang="tr-TR" dirty="0"/>
              <a:t> 10</a:t>
            </a:r>
          </a:p>
          <a:p>
            <a:r>
              <a:rPr lang="tr-TR" altLang="tr-TR" dirty="0" err="1"/>
              <a:t>Prevelance</a:t>
            </a:r>
            <a:r>
              <a:rPr lang="tr-TR" altLang="tr-TR" dirty="0"/>
              <a:t>  1%in </a:t>
            </a:r>
            <a:r>
              <a:rPr lang="tr-TR" altLang="tr-TR" dirty="0" err="1"/>
              <a:t>childhood</a:t>
            </a:r>
            <a:r>
              <a:rPr lang="tr-TR" altLang="tr-TR" dirty="0"/>
              <a:t>; </a:t>
            </a:r>
            <a:r>
              <a:rPr lang="tr-TR" altLang="tr-TR" dirty="0" err="1"/>
              <a:t>female</a:t>
            </a:r>
            <a:r>
              <a:rPr lang="tr-TR" altLang="tr-TR" dirty="0"/>
              <a:t> </a:t>
            </a:r>
            <a:r>
              <a:rPr lang="tr-TR" altLang="tr-TR" dirty="0" err="1"/>
              <a:t>to</a:t>
            </a:r>
            <a:r>
              <a:rPr lang="tr-TR" altLang="tr-TR" dirty="0"/>
              <a:t> </a:t>
            </a:r>
            <a:r>
              <a:rPr lang="tr-TR" altLang="tr-TR" dirty="0" err="1"/>
              <a:t>male</a:t>
            </a:r>
            <a:r>
              <a:rPr lang="tr-TR" altLang="tr-TR" dirty="0"/>
              <a:t> </a:t>
            </a:r>
            <a:r>
              <a:rPr lang="tr-TR" altLang="tr-TR" dirty="0" err="1"/>
              <a:t>ratio</a:t>
            </a:r>
            <a:r>
              <a:rPr lang="tr-TR" altLang="tr-TR" dirty="0"/>
              <a:t> is 1/3-1/5 </a:t>
            </a:r>
          </a:p>
          <a:p>
            <a:r>
              <a:rPr lang="tr-TR" altLang="tr-TR" dirty="0" err="1"/>
              <a:t>Causes</a:t>
            </a:r>
            <a:r>
              <a:rPr lang="tr-TR" altLang="tr-TR" dirty="0"/>
              <a:t>; not </a:t>
            </a:r>
            <a:r>
              <a:rPr lang="tr-TR" altLang="tr-TR" dirty="0" err="1"/>
              <a:t>known</a:t>
            </a:r>
            <a:r>
              <a:rPr lang="tr-TR" altLang="tr-TR" dirty="0"/>
              <a:t> but 2-3 </a:t>
            </a:r>
            <a:r>
              <a:rPr lang="tr-TR" altLang="tr-TR" dirty="0" err="1"/>
              <a:t>times</a:t>
            </a:r>
            <a:r>
              <a:rPr lang="tr-TR" altLang="tr-TR" dirty="0"/>
              <a:t> </a:t>
            </a:r>
            <a:r>
              <a:rPr lang="tr-TR" altLang="tr-TR" dirty="0" err="1"/>
              <a:t>more</a:t>
            </a:r>
            <a:r>
              <a:rPr lang="tr-TR" altLang="tr-TR" dirty="0"/>
              <a:t> in </a:t>
            </a:r>
            <a:r>
              <a:rPr lang="tr-TR" altLang="tr-TR" dirty="0" err="1"/>
              <a:t>family</a:t>
            </a:r>
            <a:r>
              <a:rPr lang="tr-TR" altLang="tr-TR" dirty="0"/>
              <a:t> </a:t>
            </a:r>
            <a:r>
              <a:rPr lang="tr-TR" altLang="tr-TR" dirty="0" err="1"/>
              <a:t>history</a:t>
            </a:r>
            <a:endParaRPr lang="tr-TR" altLang="tr-TR" dirty="0"/>
          </a:p>
          <a:p>
            <a:r>
              <a:rPr lang="tr-TR" altLang="tr-TR" dirty="0" err="1"/>
              <a:t>Remision</a:t>
            </a:r>
            <a:r>
              <a:rPr lang="tr-TR" altLang="tr-TR" dirty="0"/>
              <a:t> </a:t>
            </a:r>
            <a:r>
              <a:rPr lang="tr-TR" altLang="tr-TR" dirty="0" err="1"/>
              <a:t>belove</a:t>
            </a:r>
            <a:r>
              <a:rPr lang="tr-TR" altLang="tr-TR" dirty="0"/>
              <a:t> </a:t>
            </a:r>
            <a:r>
              <a:rPr lang="tr-TR" altLang="tr-TR" dirty="0" err="1"/>
              <a:t>age</a:t>
            </a:r>
            <a:r>
              <a:rPr lang="tr-TR" altLang="tr-TR" dirty="0"/>
              <a:t> 16 </a:t>
            </a:r>
            <a:r>
              <a:rPr lang="tr-TR" altLang="tr-TR" dirty="0" err="1"/>
              <a:t>and</a:t>
            </a:r>
            <a:r>
              <a:rPr lang="tr-TR" altLang="tr-TR" dirty="0"/>
              <a:t> 60% </a:t>
            </a:r>
            <a:r>
              <a:rPr lang="tr-TR" altLang="tr-TR" dirty="0" err="1"/>
              <a:t>recover</a:t>
            </a:r>
            <a:r>
              <a:rPr lang="tr-TR" altLang="tr-TR" dirty="0"/>
              <a:t> </a:t>
            </a:r>
            <a:r>
              <a:rPr lang="tr-TR" altLang="tr-TR" dirty="0" err="1"/>
              <a:t>treatment</a:t>
            </a:r>
            <a:endParaRPr lang="tr-TR" altLang="tr-TR" dirty="0"/>
          </a:p>
          <a:p>
            <a:endParaRPr lang="tr-TR" dirty="0"/>
          </a:p>
        </p:txBody>
      </p:sp>
    </p:spTree>
    <p:extLst>
      <p:ext uri="{BB962C8B-B14F-4D97-AF65-F5344CB8AC3E}">
        <p14:creationId xmlns:p14="http://schemas.microsoft.com/office/powerpoint/2010/main" val="40505424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ltLang="tr-TR" dirty="0" err="1"/>
              <a:t>Social</a:t>
            </a:r>
            <a:r>
              <a:rPr lang="tr-TR" altLang="tr-TR" dirty="0"/>
              <a:t> </a:t>
            </a:r>
            <a:r>
              <a:rPr lang="tr-TR" altLang="tr-TR" dirty="0" err="1"/>
              <a:t>Pragmatic</a:t>
            </a:r>
            <a:r>
              <a:rPr lang="tr-TR" altLang="tr-TR" dirty="0"/>
              <a:t> </a:t>
            </a:r>
            <a:r>
              <a:rPr lang="tr-TR" altLang="tr-TR" dirty="0" err="1"/>
              <a:t>Communication</a:t>
            </a:r>
            <a:r>
              <a:rPr lang="tr-TR" altLang="tr-TR" dirty="0"/>
              <a:t> </a:t>
            </a:r>
            <a:r>
              <a:rPr lang="tr-TR" altLang="tr-TR" dirty="0" err="1"/>
              <a:t>Disorder</a:t>
            </a:r>
            <a:endParaRPr lang="tr-TR" dirty="0"/>
          </a:p>
        </p:txBody>
      </p:sp>
      <p:sp>
        <p:nvSpPr>
          <p:cNvPr id="3" name="İçerik Yer Tutucusu 2"/>
          <p:cNvSpPr>
            <a:spLocks noGrp="1"/>
          </p:cNvSpPr>
          <p:nvPr>
            <p:ph idx="1"/>
          </p:nvPr>
        </p:nvSpPr>
        <p:spPr/>
        <p:txBody>
          <a:bodyPr>
            <a:normAutofit lnSpcReduction="10000"/>
          </a:bodyPr>
          <a:lstStyle/>
          <a:p>
            <a:pPr>
              <a:lnSpc>
                <a:spcPct val="80000"/>
              </a:lnSpc>
            </a:pPr>
            <a:r>
              <a:rPr lang="tr-TR" altLang="tr-TR" dirty="0" err="1"/>
              <a:t>Diffuculties</a:t>
            </a:r>
            <a:r>
              <a:rPr lang="tr-TR" altLang="tr-TR" dirty="0"/>
              <a:t> in </a:t>
            </a:r>
            <a:r>
              <a:rPr lang="tr-TR" altLang="tr-TR" dirty="0" err="1"/>
              <a:t>the</a:t>
            </a:r>
            <a:r>
              <a:rPr lang="tr-TR" altLang="tr-TR" dirty="0"/>
              <a:t> </a:t>
            </a:r>
            <a:r>
              <a:rPr lang="tr-TR" altLang="tr-TR" dirty="0" err="1"/>
              <a:t>use</a:t>
            </a:r>
            <a:r>
              <a:rPr lang="tr-TR" altLang="tr-TR" dirty="0"/>
              <a:t> of </a:t>
            </a:r>
            <a:r>
              <a:rPr lang="tr-TR" altLang="tr-TR" dirty="0" err="1"/>
              <a:t>verbal</a:t>
            </a:r>
            <a:r>
              <a:rPr lang="tr-TR" altLang="tr-TR" dirty="0"/>
              <a:t> </a:t>
            </a:r>
            <a:r>
              <a:rPr lang="tr-TR" altLang="tr-TR" dirty="0" err="1"/>
              <a:t>and</a:t>
            </a:r>
            <a:r>
              <a:rPr lang="tr-TR" altLang="tr-TR" dirty="0"/>
              <a:t> </a:t>
            </a:r>
            <a:r>
              <a:rPr lang="tr-TR" altLang="tr-TR" dirty="0" err="1"/>
              <a:t>nonverbal</a:t>
            </a:r>
            <a:r>
              <a:rPr lang="tr-TR" altLang="tr-TR" dirty="0"/>
              <a:t> </a:t>
            </a:r>
            <a:r>
              <a:rPr lang="tr-TR" altLang="tr-TR" dirty="0" err="1"/>
              <a:t>communication</a:t>
            </a:r>
            <a:endParaRPr lang="tr-TR" altLang="tr-TR" dirty="0"/>
          </a:p>
          <a:p>
            <a:pPr>
              <a:lnSpc>
                <a:spcPct val="80000"/>
              </a:lnSpc>
            </a:pPr>
            <a:r>
              <a:rPr lang="tr-TR" altLang="tr-TR" dirty="0" err="1"/>
              <a:t>Deficits</a:t>
            </a:r>
            <a:r>
              <a:rPr lang="tr-TR" altLang="tr-TR" dirty="0"/>
              <a:t> in </a:t>
            </a:r>
            <a:r>
              <a:rPr lang="tr-TR" altLang="tr-TR" dirty="0" err="1"/>
              <a:t>communication</a:t>
            </a:r>
            <a:r>
              <a:rPr lang="tr-TR" altLang="tr-TR" dirty="0"/>
              <a:t> </a:t>
            </a:r>
            <a:r>
              <a:rPr lang="tr-TR" altLang="tr-TR" dirty="0" err="1"/>
              <a:t>tools</a:t>
            </a:r>
            <a:r>
              <a:rPr lang="tr-TR" altLang="tr-TR" dirty="0"/>
              <a:t> </a:t>
            </a:r>
            <a:r>
              <a:rPr lang="tr-TR" altLang="tr-TR" dirty="0" err="1"/>
              <a:t>such</a:t>
            </a:r>
            <a:r>
              <a:rPr lang="tr-TR" altLang="tr-TR" dirty="0"/>
              <a:t> as </a:t>
            </a:r>
            <a:r>
              <a:rPr lang="tr-TR" altLang="tr-TR" dirty="0" err="1"/>
              <a:t>greetings</a:t>
            </a:r>
            <a:endParaRPr lang="tr-TR" altLang="tr-TR" dirty="0"/>
          </a:p>
          <a:p>
            <a:pPr>
              <a:lnSpc>
                <a:spcPct val="80000"/>
              </a:lnSpc>
            </a:pPr>
            <a:r>
              <a:rPr lang="tr-TR" altLang="tr-TR" dirty="0" err="1"/>
              <a:t>Inability</a:t>
            </a:r>
            <a:r>
              <a:rPr lang="tr-TR" altLang="tr-TR" dirty="0"/>
              <a:t> </a:t>
            </a:r>
            <a:r>
              <a:rPr lang="tr-TR" altLang="tr-TR" dirty="0" err="1"/>
              <a:t>to</a:t>
            </a:r>
            <a:r>
              <a:rPr lang="tr-TR" altLang="tr-TR" dirty="0"/>
              <a:t> </a:t>
            </a:r>
            <a:r>
              <a:rPr lang="tr-TR" altLang="tr-TR" dirty="0" err="1"/>
              <a:t>exchange</a:t>
            </a:r>
            <a:r>
              <a:rPr lang="tr-TR" altLang="tr-TR" dirty="0"/>
              <a:t> </a:t>
            </a:r>
            <a:r>
              <a:rPr lang="tr-TR" altLang="tr-TR" dirty="0" err="1"/>
              <a:t>communication</a:t>
            </a:r>
            <a:endParaRPr lang="tr-TR" altLang="tr-TR" dirty="0"/>
          </a:p>
          <a:p>
            <a:pPr>
              <a:lnSpc>
                <a:spcPct val="80000"/>
              </a:lnSpc>
            </a:pPr>
            <a:r>
              <a:rPr lang="tr-TR" altLang="tr-TR" dirty="0" err="1"/>
              <a:t>Diffulculty</a:t>
            </a:r>
            <a:r>
              <a:rPr lang="tr-TR" altLang="tr-TR" dirty="0"/>
              <a:t> </a:t>
            </a:r>
            <a:r>
              <a:rPr lang="tr-TR" altLang="tr-TR" dirty="0" err="1"/>
              <a:t>following</a:t>
            </a:r>
            <a:r>
              <a:rPr lang="tr-TR" altLang="tr-TR" dirty="0"/>
              <a:t> </a:t>
            </a:r>
            <a:r>
              <a:rPr lang="tr-TR" altLang="tr-TR" dirty="0" err="1"/>
              <a:t>rules</a:t>
            </a:r>
            <a:r>
              <a:rPr lang="tr-TR" altLang="tr-TR" dirty="0"/>
              <a:t> </a:t>
            </a:r>
            <a:r>
              <a:rPr lang="tr-TR" altLang="tr-TR" dirty="0" err="1"/>
              <a:t>for</a:t>
            </a:r>
            <a:r>
              <a:rPr lang="tr-TR" altLang="tr-TR" dirty="0"/>
              <a:t> </a:t>
            </a:r>
            <a:r>
              <a:rPr lang="tr-TR" altLang="tr-TR" dirty="0" err="1"/>
              <a:t>conversation</a:t>
            </a:r>
            <a:r>
              <a:rPr lang="tr-TR" altLang="tr-TR" dirty="0"/>
              <a:t>, </a:t>
            </a:r>
            <a:r>
              <a:rPr lang="tr-TR" altLang="tr-TR" dirty="0" err="1"/>
              <a:t>taking</a:t>
            </a:r>
            <a:r>
              <a:rPr lang="tr-TR" altLang="tr-TR" dirty="0"/>
              <a:t> </a:t>
            </a:r>
            <a:r>
              <a:rPr lang="tr-TR" altLang="tr-TR" dirty="0" err="1"/>
              <a:t>turns</a:t>
            </a:r>
            <a:r>
              <a:rPr lang="tr-TR" altLang="tr-TR" dirty="0"/>
              <a:t> in </a:t>
            </a:r>
            <a:r>
              <a:rPr lang="tr-TR" altLang="tr-TR" dirty="0" err="1"/>
              <a:t>verbal</a:t>
            </a:r>
            <a:r>
              <a:rPr lang="tr-TR" altLang="tr-TR" dirty="0"/>
              <a:t>/</a:t>
            </a:r>
            <a:r>
              <a:rPr lang="tr-TR" altLang="tr-TR" dirty="0" err="1"/>
              <a:t>non-verbal</a:t>
            </a:r>
            <a:r>
              <a:rPr lang="tr-TR" altLang="tr-TR" dirty="0"/>
              <a:t> </a:t>
            </a:r>
            <a:r>
              <a:rPr lang="tr-TR" altLang="tr-TR" dirty="0" err="1"/>
              <a:t>signals</a:t>
            </a:r>
            <a:endParaRPr lang="tr-TR" altLang="tr-TR" dirty="0"/>
          </a:p>
          <a:p>
            <a:pPr>
              <a:lnSpc>
                <a:spcPct val="80000"/>
              </a:lnSpc>
            </a:pPr>
            <a:r>
              <a:rPr lang="tr-TR" altLang="tr-TR" dirty="0" err="1"/>
              <a:t>Diffuculty</a:t>
            </a:r>
            <a:r>
              <a:rPr lang="tr-TR" altLang="tr-TR" dirty="0"/>
              <a:t> </a:t>
            </a:r>
            <a:r>
              <a:rPr lang="tr-TR" altLang="tr-TR" dirty="0" err="1"/>
              <a:t>understanding</a:t>
            </a:r>
            <a:r>
              <a:rPr lang="tr-TR" altLang="tr-TR" dirty="0"/>
              <a:t> </a:t>
            </a:r>
            <a:r>
              <a:rPr lang="tr-TR" altLang="tr-TR" dirty="0" err="1"/>
              <a:t>ambiguous</a:t>
            </a:r>
            <a:r>
              <a:rPr lang="tr-TR" altLang="tr-TR" dirty="0"/>
              <a:t> </a:t>
            </a:r>
            <a:r>
              <a:rPr lang="tr-TR" altLang="tr-TR" dirty="0" err="1"/>
              <a:t>meanings</a:t>
            </a:r>
            <a:r>
              <a:rPr lang="tr-TR" altLang="tr-TR" dirty="0"/>
              <a:t>, </a:t>
            </a:r>
            <a:r>
              <a:rPr lang="tr-TR" altLang="tr-TR" dirty="0" err="1"/>
              <a:t>inferences</a:t>
            </a:r>
            <a:r>
              <a:rPr lang="tr-TR" altLang="tr-TR" dirty="0"/>
              <a:t> </a:t>
            </a:r>
            <a:r>
              <a:rPr lang="tr-TR" altLang="tr-TR" dirty="0" err="1"/>
              <a:t>humor</a:t>
            </a:r>
            <a:r>
              <a:rPr lang="tr-TR" altLang="tr-TR" dirty="0"/>
              <a:t>, </a:t>
            </a:r>
            <a:r>
              <a:rPr lang="tr-TR" altLang="tr-TR" dirty="0" err="1"/>
              <a:t>metaphorm</a:t>
            </a:r>
            <a:endParaRPr lang="tr-TR" altLang="tr-TR" dirty="0"/>
          </a:p>
          <a:p>
            <a:pPr>
              <a:lnSpc>
                <a:spcPct val="80000"/>
              </a:lnSpc>
            </a:pPr>
            <a:r>
              <a:rPr lang="tr-TR" altLang="tr-TR" dirty="0" err="1"/>
              <a:t>Diffuculty</a:t>
            </a:r>
            <a:r>
              <a:rPr lang="tr-TR" altLang="tr-TR" dirty="0"/>
              <a:t> in </a:t>
            </a:r>
            <a:r>
              <a:rPr lang="tr-TR" altLang="tr-TR" dirty="0" err="1"/>
              <a:t>relation</a:t>
            </a:r>
            <a:r>
              <a:rPr lang="tr-TR" altLang="tr-TR" dirty="0"/>
              <a:t> </a:t>
            </a:r>
            <a:r>
              <a:rPr lang="tr-TR" altLang="tr-TR" dirty="0" err="1"/>
              <a:t>verbally</a:t>
            </a:r>
            <a:r>
              <a:rPr lang="tr-TR" altLang="tr-TR" dirty="0"/>
              <a:t> </a:t>
            </a:r>
            <a:r>
              <a:rPr lang="tr-TR" altLang="tr-TR" dirty="0" err="1"/>
              <a:t>or</a:t>
            </a:r>
            <a:r>
              <a:rPr lang="tr-TR" altLang="tr-TR" dirty="0"/>
              <a:t> </a:t>
            </a:r>
            <a:r>
              <a:rPr lang="tr-TR" altLang="tr-TR" dirty="0" err="1"/>
              <a:t>non</a:t>
            </a:r>
            <a:r>
              <a:rPr lang="tr-TR" altLang="tr-TR" dirty="0"/>
              <a:t> </a:t>
            </a:r>
            <a:r>
              <a:rPr lang="tr-TR" altLang="tr-TR" dirty="0" err="1"/>
              <a:t>verbaly</a:t>
            </a:r>
            <a:r>
              <a:rPr lang="tr-TR" altLang="tr-TR" dirty="0"/>
              <a:t>, not </a:t>
            </a:r>
            <a:r>
              <a:rPr lang="tr-TR" altLang="tr-TR" dirty="0" err="1"/>
              <a:t>sociable</a:t>
            </a:r>
            <a:r>
              <a:rPr lang="tr-TR" altLang="tr-TR" dirty="0"/>
              <a:t>, not be </a:t>
            </a:r>
            <a:r>
              <a:rPr lang="tr-TR" altLang="tr-TR" dirty="0" err="1"/>
              <a:t>able</a:t>
            </a:r>
            <a:r>
              <a:rPr lang="tr-TR" altLang="tr-TR" dirty="0"/>
              <a:t> </a:t>
            </a:r>
            <a:r>
              <a:rPr lang="tr-TR" altLang="tr-TR" dirty="0" err="1"/>
              <a:t>to</a:t>
            </a:r>
            <a:r>
              <a:rPr lang="tr-TR" altLang="tr-TR" dirty="0"/>
              <a:t> </a:t>
            </a:r>
            <a:r>
              <a:rPr lang="tr-TR" altLang="tr-TR" dirty="0" err="1"/>
              <a:t>empaty</a:t>
            </a:r>
            <a:r>
              <a:rPr lang="tr-TR" altLang="tr-TR" dirty="0"/>
              <a:t> </a:t>
            </a:r>
            <a:r>
              <a:rPr lang="tr-TR" altLang="tr-TR" dirty="0" err="1"/>
              <a:t>another</a:t>
            </a:r>
            <a:r>
              <a:rPr lang="tr-TR" altLang="tr-TR" dirty="0"/>
              <a:t>, not </a:t>
            </a:r>
            <a:r>
              <a:rPr lang="tr-TR" altLang="tr-TR" dirty="0" err="1"/>
              <a:t>flexible</a:t>
            </a:r>
            <a:endParaRPr lang="tr-TR" altLang="tr-TR" dirty="0"/>
          </a:p>
          <a:p>
            <a:pPr>
              <a:lnSpc>
                <a:spcPct val="80000"/>
              </a:lnSpc>
            </a:pPr>
            <a:r>
              <a:rPr lang="tr-TR" altLang="tr-TR" dirty="0" err="1"/>
              <a:t>Treatment</a:t>
            </a:r>
            <a:r>
              <a:rPr lang="tr-TR" altLang="tr-TR" dirty="0"/>
              <a:t>: </a:t>
            </a:r>
            <a:r>
              <a:rPr lang="tr-TR" altLang="tr-TR" dirty="0" err="1"/>
              <a:t>increment</a:t>
            </a:r>
            <a:r>
              <a:rPr lang="tr-TR" altLang="tr-TR" dirty="0"/>
              <a:t> in </a:t>
            </a:r>
            <a:r>
              <a:rPr lang="tr-TR" altLang="tr-TR" dirty="0" err="1"/>
              <a:t>social</a:t>
            </a:r>
            <a:r>
              <a:rPr lang="tr-TR" altLang="tr-TR" dirty="0"/>
              <a:t> </a:t>
            </a:r>
            <a:r>
              <a:rPr lang="tr-TR" altLang="tr-TR" dirty="0" err="1"/>
              <a:t>interaction</a:t>
            </a:r>
            <a:endParaRPr lang="tr-TR" altLang="tr-TR" dirty="0"/>
          </a:p>
          <a:p>
            <a:endParaRPr lang="tr-TR" dirty="0"/>
          </a:p>
        </p:txBody>
      </p:sp>
    </p:spTree>
    <p:extLst>
      <p:ext uri="{BB962C8B-B14F-4D97-AF65-F5344CB8AC3E}">
        <p14:creationId xmlns:p14="http://schemas.microsoft.com/office/powerpoint/2010/main" val="87938338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1812924" y="1457297"/>
            <a:ext cx="6924675" cy="4587903"/>
          </a:xfrm>
          <a:prstGeom prst="rect">
            <a:avLst/>
          </a:prstGeom>
        </p:spPr>
      </p:pic>
    </p:spTree>
    <p:extLst>
      <p:ext uri="{BB962C8B-B14F-4D97-AF65-F5344CB8AC3E}">
        <p14:creationId xmlns:p14="http://schemas.microsoft.com/office/powerpoint/2010/main" val="11975340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437</TotalTime>
  <Words>3775</Words>
  <Application>Microsoft Office PowerPoint</Application>
  <PresentationFormat>Geniş ekran</PresentationFormat>
  <Paragraphs>500</Paragraphs>
  <Slides>55</Slides>
  <Notes>34</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55</vt:i4>
      </vt:variant>
    </vt:vector>
  </HeadingPairs>
  <TitlesOfParts>
    <vt:vector size="62" baseType="lpstr">
      <vt:lpstr>Arial</vt:lpstr>
      <vt:lpstr>Calibri</vt:lpstr>
      <vt:lpstr>Calibri Light</vt:lpstr>
      <vt:lpstr>Courier New</vt:lpstr>
      <vt:lpstr>Times New Roman</vt:lpstr>
      <vt:lpstr>Wingdings</vt:lpstr>
      <vt:lpstr>Office Teması</vt:lpstr>
      <vt:lpstr>ELIMINATION DISORDERS</vt:lpstr>
      <vt:lpstr>ELIMINATION DISORDERS</vt:lpstr>
      <vt:lpstr>Enuresis</vt:lpstr>
      <vt:lpstr>DSM-5 Diagnostic Criteria</vt:lpstr>
      <vt:lpstr>Specify Types</vt:lpstr>
      <vt:lpstr>Specify Types</vt:lpstr>
      <vt:lpstr>Prevalence</vt:lpstr>
      <vt:lpstr>Causes and risk factors</vt:lpstr>
      <vt:lpstr>Causes and risk factors</vt:lpstr>
      <vt:lpstr>Differential Diagnosis</vt:lpstr>
      <vt:lpstr>Treatment</vt:lpstr>
      <vt:lpstr>ENCOPRESİS</vt:lpstr>
      <vt:lpstr>Diagnostic Criteria</vt:lpstr>
      <vt:lpstr>Specify Types</vt:lpstr>
      <vt:lpstr>Specify Types</vt:lpstr>
      <vt:lpstr>Epidemiology</vt:lpstr>
      <vt:lpstr>Etiology</vt:lpstr>
      <vt:lpstr>Etiology</vt:lpstr>
      <vt:lpstr>Etiology</vt:lpstr>
      <vt:lpstr>Results of Encopresis</vt:lpstr>
      <vt:lpstr>PowerPoint Sunusu</vt:lpstr>
      <vt:lpstr>PowerPoint Sunusu</vt:lpstr>
      <vt:lpstr>PowerPoint Sunusu</vt:lpstr>
      <vt:lpstr>Treatment</vt:lpstr>
      <vt:lpstr>Treatment</vt:lpstr>
      <vt:lpstr>PowerPoint Sunusu</vt:lpstr>
      <vt:lpstr>PowerPoint Sunusu</vt:lpstr>
      <vt:lpstr>Bipolar Disoder in Children and Adolescents</vt:lpstr>
      <vt:lpstr>Bipolar Disorder</vt:lpstr>
      <vt:lpstr>PowerPoint Sunusu</vt:lpstr>
      <vt:lpstr>Bipolar Disorder</vt:lpstr>
      <vt:lpstr>PowerPoint Sunusu</vt:lpstr>
      <vt:lpstr>PowerPoint Sunusu</vt:lpstr>
      <vt:lpstr>PowerPoint Sunusu</vt:lpstr>
      <vt:lpstr>Early Onset Schizophrenia</vt:lpstr>
      <vt:lpstr>PowerPoint Sunusu</vt:lpstr>
      <vt:lpstr>Etiology</vt:lpstr>
      <vt:lpstr>Diagnosis</vt:lpstr>
      <vt:lpstr>Treatment</vt:lpstr>
      <vt:lpstr>Organic Psychosis</vt:lpstr>
      <vt:lpstr>Organic Psychosis</vt:lpstr>
      <vt:lpstr>PowerPoint Sunusu</vt:lpstr>
      <vt:lpstr>Differential Diagnosis</vt:lpstr>
      <vt:lpstr>Preliminary examination list for the organic psychosis </vt:lpstr>
      <vt:lpstr>PowerPoint Sunusu</vt:lpstr>
      <vt:lpstr>COMMUNICATION DISORDERS </vt:lpstr>
      <vt:lpstr>COMMUNICATION DISORDERS </vt:lpstr>
      <vt:lpstr>Language Disorder</vt:lpstr>
      <vt:lpstr>Language Disorder</vt:lpstr>
      <vt:lpstr>Language Disorder</vt:lpstr>
      <vt:lpstr>Speech Sound Disorder</vt:lpstr>
      <vt:lpstr>Childhood Onset Fluency Disorder (Stuttering)</vt:lpstr>
      <vt:lpstr>Childhood Onset Fluency Disorder (Stuttering)</vt:lpstr>
      <vt:lpstr>Social Pragmatic Communication Disorder</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Ahmet Çelik</dc:creator>
  <cp:lastModifiedBy>Ezgi</cp:lastModifiedBy>
  <cp:revision>43</cp:revision>
  <dcterms:created xsi:type="dcterms:W3CDTF">2020-09-22T13:08:19Z</dcterms:created>
  <dcterms:modified xsi:type="dcterms:W3CDTF">2022-02-08T06:17:58Z</dcterms:modified>
</cp:coreProperties>
</file>