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61"/>
  </p:notesMasterIdLst>
  <p:sldIdLst>
    <p:sldId id="352" r:id="rId2"/>
    <p:sldId id="343" r:id="rId3"/>
    <p:sldId id="295" r:id="rId4"/>
    <p:sldId id="359" r:id="rId5"/>
    <p:sldId id="288" r:id="rId6"/>
    <p:sldId id="373" r:id="rId7"/>
    <p:sldId id="259" r:id="rId8"/>
    <p:sldId id="362" r:id="rId9"/>
    <p:sldId id="297" r:id="rId10"/>
    <p:sldId id="374" r:id="rId11"/>
    <p:sldId id="326" r:id="rId12"/>
    <p:sldId id="327" r:id="rId13"/>
    <p:sldId id="277" r:id="rId14"/>
    <p:sldId id="320" r:id="rId15"/>
    <p:sldId id="323" r:id="rId16"/>
    <p:sldId id="321" r:id="rId17"/>
    <p:sldId id="324" r:id="rId18"/>
    <p:sldId id="325" r:id="rId19"/>
    <p:sldId id="263" r:id="rId20"/>
    <p:sldId id="371" r:id="rId21"/>
    <p:sldId id="372" r:id="rId22"/>
    <p:sldId id="302" r:id="rId23"/>
    <p:sldId id="303" r:id="rId24"/>
    <p:sldId id="328" r:id="rId25"/>
    <p:sldId id="304" r:id="rId26"/>
    <p:sldId id="305" r:id="rId27"/>
    <p:sldId id="307" r:id="rId28"/>
    <p:sldId id="257" r:id="rId29"/>
    <p:sldId id="276" r:id="rId30"/>
    <p:sldId id="331" r:id="rId31"/>
    <p:sldId id="329" r:id="rId32"/>
    <p:sldId id="345" r:id="rId33"/>
    <p:sldId id="347" r:id="rId34"/>
    <p:sldId id="333" r:id="rId35"/>
    <p:sldId id="308" r:id="rId36"/>
    <p:sldId id="332" r:id="rId37"/>
    <p:sldId id="334" r:id="rId38"/>
    <p:sldId id="375" r:id="rId39"/>
    <p:sldId id="351" r:id="rId40"/>
    <p:sldId id="335" r:id="rId41"/>
    <p:sldId id="367" r:id="rId42"/>
    <p:sldId id="369" r:id="rId43"/>
    <p:sldId id="368" r:id="rId44"/>
    <p:sldId id="366" r:id="rId45"/>
    <p:sldId id="336" r:id="rId46"/>
    <p:sldId id="376" r:id="rId47"/>
    <p:sldId id="349" r:id="rId48"/>
    <p:sldId id="337" r:id="rId49"/>
    <p:sldId id="348" r:id="rId50"/>
    <p:sldId id="370" r:id="rId51"/>
    <p:sldId id="339" r:id="rId52"/>
    <p:sldId id="340" r:id="rId53"/>
    <p:sldId id="350" r:id="rId54"/>
    <p:sldId id="341" r:id="rId55"/>
    <p:sldId id="377" r:id="rId56"/>
    <p:sldId id="342" r:id="rId57"/>
    <p:sldId id="378" r:id="rId58"/>
    <p:sldId id="344" r:id="rId59"/>
    <p:sldId id="353" r:id="rId60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86" autoAdjust="0"/>
    <p:restoredTop sz="94709" autoAdjust="0"/>
  </p:normalViewPr>
  <p:slideViewPr>
    <p:cSldViewPr>
      <p:cViewPr varScale="1">
        <p:scale>
          <a:sx n="121" d="100"/>
          <a:sy n="121" d="100"/>
        </p:scale>
        <p:origin x="93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xmlns="" id="{060D6DB3-189C-3EAF-3266-32E7ABFCAD6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xmlns="" id="{8ABE0691-A994-AEA2-5667-D037EA46707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xmlns="" id="{9B8A1B37-E22F-3867-9DEA-20712B922EE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xmlns="" id="{C78ECFF5-9917-3AF7-9F51-EBA13CB650E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Asıl metin stillerini düzenlemek için tıklatın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</a:p>
        </p:txBody>
      </p:sp>
      <p:sp>
        <p:nvSpPr>
          <p:cNvPr id="48134" name="Rectangle 6">
            <a:extLst>
              <a:ext uri="{FF2B5EF4-FFF2-40B4-BE49-F238E27FC236}">
                <a16:creationId xmlns:a16="http://schemas.microsoft.com/office/drawing/2014/main" xmlns="" id="{B4CB63EB-C45B-79AD-DE0A-2834EAD4F8A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8135" name="Rectangle 7">
            <a:extLst>
              <a:ext uri="{FF2B5EF4-FFF2-40B4-BE49-F238E27FC236}">
                <a16:creationId xmlns:a16="http://schemas.microsoft.com/office/drawing/2014/main" xmlns="" id="{A4714DD1-A2E2-8F86-BA94-D9BB4924CF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E20387E-FEED-4102-9634-01E2D5EDAC54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061202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xmlns="" id="{C751496E-4768-3F31-3CA7-BE7009E9FB0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xmlns="" id="{26310F38-9D08-6150-D975-5EB19B000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</a:endParaRP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xmlns="" id="{F29EFDF4-288C-08AD-56BD-CE0E42FA90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58C139-D683-41B5-9743-1850B57626D2}" type="slidenum">
              <a:rPr lang="tr-TR" altLang="tr-TR"/>
              <a:pPr>
                <a:spcBef>
                  <a:spcPct val="0"/>
                </a:spcBef>
              </a:pPr>
              <a:t>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59489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xmlns="" id="{F079F161-FD95-3B55-05CD-931C5900BB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E37745-C8E9-4537-A76E-4F4F7EDAA3EB}" type="slidenum">
              <a:rPr lang="tr-TR" altLang="tr-TR"/>
              <a:pPr>
                <a:spcBef>
                  <a:spcPct val="0"/>
                </a:spcBef>
              </a:pPr>
              <a:t>9</a:t>
            </a:fld>
            <a:endParaRPr lang="tr-TR" altLang="tr-TR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xmlns="" id="{AA60EC6D-7F4C-D39F-9D34-A8E9D996BF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xmlns="" id="{7A18582E-731F-B527-9E20-E03D4B9721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705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xmlns="" id="{D6E2F823-7349-1468-F053-ADC508C239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xmlns="" id="{ACFCF77F-4484-3F1F-D282-1A5E7D24F0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923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xmlns="" id="{CAC7F3F2-216E-8488-4C89-EE2A34ADCE5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xmlns="" id="{E2A02B18-BB8D-0B8B-22CE-289F58271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</a:endParaRP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xmlns="" id="{E9FC99DB-BB72-F237-6F2A-417149EAF9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5F1C419-06ED-43EB-9C94-A3D7D5BEFA7C}" type="slidenum">
              <a:rPr lang="tr-TR" altLang="tr-TR"/>
              <a:pPr>
                <a:spcBef>
                  <a:spcPct val="0"/>
                </a:spcBef>
              </a:pPr>
              <a:t>19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28964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xmlns="" id="{A99086A4-2BF6-901E-4D1F-0A5369718F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B95AE4-9A3F-4DFF-9BDA-4F06A9962EC4}" type="slidenum">
              <a:rPr lang="tr-TR" altLang="tr-TR"/>
              <a:pPr>
                <a:spcBef>
                  <a:spcPct val="0"/>
                </a:spcBef>
              </a:pPr>
              <a:t>22</a:t>
            </a:fld>
            <a:endParaRPr lang="tr-TR" altLang="tr-TR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xmlns="" id="{A11C9BA8-F824-C5DA-9C9C-F3665E7F59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xmlns="" id="{272CC8EF-BB60-6DB6-8518-9BEF6A1E51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153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xmlns="" id="{0F98741C-2295-BA76-1983-5D6EB1E193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0AD4EA3-A2AA-461B-8E0A-50692763DDE1}" type="slidenum">
              <a:rPr lang="tr-TR" altLang="tr-TR"/>
              <a:pPr>
                <a:spcBef>
                  <a:spcPct val="0"/>
                </a:spcBef>
              </a:pPr>
              <a:t>26</a:t>
            </a:fld>
            <a:endParaRPr lang="tr-TR" altLang="tr-TR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xmlns="" id="{9FFB2801-E6AF-09B8-416F-97676DF6CD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xmlns="" id="{F59BC90F-DB2F-DD79-D077-4BF825CFE4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719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xmlns="" id="{E8E9CD53-EBDB-B382-772C-02D6F1686D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DD5A57-002D-4664-9523-0A7699B52153}" type="slidenum">
              <a:rPr lang="tr-TR" altLang="tr-TR"/>
              <a:pPr>
                <a:spcBef>
                  <a:spcPct val="0"/>
                </a:spcBef>
              </a:pPr>
              <a:t>27</a:t>
            </a:fld>
            <a:endParaRPr lang="tr-TR" altLang="tr-TR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xmlns="" id="{252119C0-027F-1E30-1FB0-BD467631EA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xmlns="" id="{9458CAF2-26F8-B83E-51D7-F79949D7A7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803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>
            <a:extLst>
              <a:ext uri="{FF2B5EF4-FFF2-40B4-BE49-F238E27FC236}">
                <a16:creationId xmlns:a16="http://schemas.microsoft.com/office/drawing/2014/main" xmlns="" id="{EE13E2E5-BE51-E491-D6F5-A60D7637173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xmlns="" id="{44CAE556-F1D6-9415-F8C5-90146200848F}"/>
              </a:ext>
            </a:extLst>
          </p:cNvPr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4" name="Oval 9">
              <a:extLst>
                <a:ext uri="{FF2B5EF4-FFF2-40B4-BE49-F238E27FC236}">
                  <a16:creationId xmlns:a16="http://schemas.microsoft.com/office/drawing/2014/main" xmlns="" id="{70030483-E4C6-BFF3-7DA2-E9B18BFC0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5" name="Oval 10">
              <a:extLst>
                <a:ext uri="{FF2B5EF4-FFF2-40B4-BE49-F238E27FC236}">
                  <a16:creationId xmlns:a16="http://schemas.microsoft.com/office/drawing/2014/main" xmlns="" id="{09695366-FCF7-6DA8-E46F-1AD16B84C5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6" name="Oval 11">
              <a:extLst>
                <a:ext uri="{FF2B5EF4-FFF2-40B4-BE49-F238E27FC236}">
                  <a16:creationId xmlns:a16="http://schemas.microsoft.com/office/drawing/2014/main" xmlns="" id="{02387423-CE53-0235-D19F-7B3BB73E1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7" name="Oval 12">
              <a:extLst>
                <a:ext uri="{FF2B5EF4-FFF2-40B4-BE49-F238E27FC236}">
                  <a16:creationId xmlns:a16="http://schemas.microsoft.com/office/drawing/2014/main" xmlns="" id="{7B3758D2-3C65-0E0D-2C85-4D5366673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8" name="Oval 13">
              <a:extLst>
                <a:ext uri="{FF2B5EF4-FFF2-40B4-BE49-F238E27FC236}">
                  <a16:creationId xmlns:a16="http://schemas.microsoft.com/office/drawing/2014/main" xmlns="" id="{0B738D95-7C28-C52D-31FD-5DAB222E5B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9" name="Oval 14">
              <a:extLst>
                <a:ext uri="{FF2B5EF4-FFF2-40B4-BE49-F238E27FC236}">
                  <a16:creationId xmlns:a16="http://schemas.microsoft.com/office/drawing/2014/main" xmlns="" id="{816E31D0-D25B-5E66-FD31-57414BDD5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" name="Oval 15">
              <a:extLst>
                <a:ext uri="{FF2B5EF4-FFF2-40B4-BE49-F238E27FC236}">
                  <a16:creationId xmlns:a16="http://schemas.microsoft.com/office/drawing/2014/main" xmlns="" id="{D61329CB-B060-959F-A244-CF4F7628DC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1" name="Oval 16">
              <a:extLst>
                <a:ext uri="{FF2B5EF4-FFF2-40B4-BE49-F238E27FC236}">
                  <a16:creationId xmlns:a16="http://schemas.microsoft.com/office/drawing/2014/main" xmlns="" id="{18496873-98A8-E6AD-545C-FCC4721BD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2" name="Oval 17">
              <a:extLst>
                <a:ext uri="{FF2B5EF4-FFF2-40B4-BE49-F238E27FC236}">
                  <a16:creationId xmlns:a16="http://schemas.microsoft.com/office/drawing/2014/main" xmlns="" id="{0B36C22F-3B15-E185-5988-6517DE9B4A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3" name="Oval 18">
              <a:extLst>
                <a:ext uri="{FF2B5EF4-FFF2-40B4-BE49-F238E27FC236}">
                  <a16:creationId xmlns:a16="http://schemas.microsoft.com/office/drawing/2014/main" xmlns="" id="{A47C18D8-3EB5-4C9A-279E-679E11B4E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4" name="Oval 19">
              <a:extLst>
                <a:ext uri="{FF2B5EF4-FFF2-40B4-BE49-F238E27FC236}">
                  <a16:creationId xmlns:a16="http://schemas.microsoft.com/office/drawing/2014/main" xmlns="" id="{95939831-C2A9-A160-1B5F-ADFD9A0DAC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5" name="Oval 20">
              <a:extLst>
                <a:ext uri="{FF2B5EF4-FFF2-40B4-BE49-F238E27FC236}">
                  <a16:creationId xmlns:a16="http://schemas.microsoft.com/office/drawing/2014/main" xmlns="" id="{3DAEF819-CBA7-2671-DE44-21D5CEA2A0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xmlns="" id="{586FBE12-63ED-A466-3B09-23216E6AF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7" name="Oval 22">
              <a:extLst>
                <a:ext uri="{FF2B5EF4-FFF2-40B4-BE49-F238E27FC236}">
                  <a16:creationId xmlns:a16="http://schemas.microsoft.com/office/drawing/2014/main" xmlns="" id="{80F777B3-0870-680A-1C77-BB0E5800B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8" name="Oval 23">
              <a:extLst>
                <a:ext uri="{FF2B5EF4-FFF2-40B4-BE49-F238E27FC236}">
                  <a16:creationId xmlns:a16="http://schemas.microsoft.com/office/drawing/2014/main" xmlns="" id="{573A9B46-1D27-4EBE-5FDC-F659BBC674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9" name="Oval 24">
              <a:extLst>
                <a:ext uri="{FF2B5EF4-FFF2-40B4-BE49-F238E27FC236}">
                  <a16:creationId xmlns:a16="http://schemas.microsoft.com/office/drawing/2014/main" xmlns="" id="{13858294-52C4-ED8D-B7CA-2332B039D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20" name="Oval 25">
              <a:extLst>
                <a:ext uri="{FF2B5EF4-FFF2-40B4-BE49-F238E27FC236}">
                  <a16:creationId xmlns:a16="http://schemas.microsoft.com/office/drawing/2014/main" xmlns="" id="{C34DB7F2-DD6D-9269-47A6-7EC80E4267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21" name="Oval 26">
              <a:extLst>
                <a:ext uri="{FF2B5EF4-FFF2-40B4-BE49-F238E27FC236}">
                  <a16:creationId xmlns:a16="http://schemas.microsoft.com/office/drawing/2014/main" xmlns="" id="{119568EF-18DE-B605-0609-C70986A7C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22" name="Oval 27">
              <a:extLst>
                <a:ext uri="{FF2B5EF4-FFF2-40B4-BE49-F238E27FC236}">
                  <a16:creationId xmlns:a16="http://schemas.microsoft.com/office/drawing/2014/main" xmlns="" id="{D106B09C-9058-4100-5E46-94E891306D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23" name="Oval 28">
              <a:extLst>
                <a:ext uri="{FF2B5EF4-FFF2-40B4-BE49-F238E27FC236}">
                  <a16:creationId xmlns:a16="http://schemas.microsoft.com/office/drawing/2014/main" xmlns="" id="{8DFDE0BF-D4F9-7F9D-3732-41C2C7FE94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24" name="Oval 29">
              <a:extLst>
                <a:ext uri="{FF2B5EF4-FFF2-40B4-BE49-F238E27FC236}">
                  <a16:creationId xmlns:a16="http://schemas.microsoft.com/office/drawing/2014/main" xmlns="" id="{BB1223A3-D73B-79C3-BF0D-7424FC9BCD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25" name="Oval 30">
              <a:extLst>
                <a:ext uri="{FF2B5EF4-FFF2-40B4-BE49-F238E27FC236}">
                  <a16:creationId xmlns:a16="http://schemas.microsoft.com/office/drawing/2014/main" xmlns="" id="{8F5FA210-7433-932A-E6C2-0CB02D4581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26" name="Oval 31">
              <a:extLst>
                <a:ext uri="{FF2B5EF4-FFF2-40B4-BE49-F238E27FC236}">
                  <a16:creationId xmlns:a16="http://schemas.microsoft.com/office/drawing/2014/main" xmlns="" id="{720B9339-BD0F-6855-1C37-1460B5B286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27" name="Oval 32">
              <a:extLst>
                <a:ext uri="{FF2B5EF4-FFF2-40B4-BE49-F238E27FC236}">
                  <a16:creationId xmlns:a16="http://schemas.microsoft.com/office/drawing/2014/main" xmlns="" id="{23094EC4-858A-F861-E766-989209073F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28" name="Oval 33">
              <a:extLst>
                <a:ext uri="{FF2B5EF4-FFF2-40B4-BE49-F238E27FC236}">
                  <a16:creationId xmlns:a16="http://schemas.microsoft.com/office/drawing/2014/main" xmlns="" id="{80C6D2D3-E10B-D6B8-26A5-548814073D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29" name="Oval 34">
              <a:extLst>
                <a:ext uri="{FF2B5EF4-FFF2-40B4-BE49-F238E27FC236}">
                  <a16:creationId xmlns:a16="http://schemas.microsoft.com/office/drawing/2014/main" xmlns="" id="{AC6E3A2D-7405-44CE-9CB7-C567BBAFC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30" name="Oval 35">
              <a:extLst>
                <a:ext uri="{FF2B5EF4-FFF2-40B4-BE49-F238E27FC236}">
                  <a16:creationId xmlns:a16="http://schemas.microsoft.com/office/drawing/2014/main" xmlns="" id="{54EF1626-59B4-BBCB-BD4D-A262489B96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31" name="Oval 36">
              <a:extLst>
                <a:ext uri="{FF2B5EF4-FFF2-40B4-BE49-F238E27FC236}">
                  <a16:creationId xmlns:a16="http://schemas.microsoft.com/office/drawing/2014/main" xmlns="" id="{FD66A607-D239-7C8F-6451-A12ABCA8F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32" name="Oval 37">
              <a:extLst>
                <a:ext uri="{FF2B5EF4-FFF2-40B4-BE49-F238E27FC236}">
                  <a16:creationId xmlns:a16="http://schemas.microsoft.com/office/drawing/2014/main" xmlns="" id="{C3A1A6AB-A89D-3337-D1BA-DC5A87490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33" name="Oval 38">
              <a:extLst>
                <a:ext uri="{FF2B5EF4-FFF2-40B4-BE49-F238E27FC236}">
                  <a16:creationId xmlns:a16="http://schemas.microsoft.com/office/drawing/2014/main" xmlns="" id="{643F5F23-03EE-842F-43D0-F111B1148F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34" name="Oval 39">
              <a:extLst>
                <a:ext uri="{FF2B5EF4-FFF2-40B4-BE49-F238E27FC236}">
                  <a16:creationId xmlns:a16="http://schemas.microsoft.com/office/drawing/2014/main" xmlns="" id="{2CBB84D7-9B15-52A1-8CE7-B6A6031B29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</p:grpSp>
      <p:sp>
        <p:nvSpPr>
          <p:cNvPr id="35" name="Line 40">
            <a:extLst>
              <a:ext uri="{FF2B5EF4-FFF2-40B4-BE49-F238E27FC236}">
                <a16:creationId xmlns:a16="http://schemas.microsoft.com/office/drawing/2014/main" xmlns="" id="{1D0ACC8D-613E-D413-78C5-89737DC0CF42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tr-TR" altLang="en-US"/>
              <a:t>Asıl başlık stili için tıklatın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tr-TR" altLang="en-US"/>
              <a:t>Asıl alt başlık stilini düzenlemek için tıklatın</a:t>
            </a:r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xmlns="" id="{26192895-4F43-E95A-221F-DF6A5454B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53793-B0D6-4345-88ED-A2B3E1D231DA}" type="datetime1">
              <a:rPr lang="tr-TR"/>
              <a:pPr>
                <a:defRPr/>
              </a:pPr>
              <a:t>24.10.2022</a:t>
            </a:fld>
            <a:endParaRPr lang="tr-TR" altLang="en-US"/>
          </a:p>
        </p:txBody>
      </p:sp>
      <p:sp>
        <p:nvSpPr>
          <p:cNvPr id="37" name="Rectangle 6">
            <a:extLst>
              <a:ext uri="{FF2B5EF4-FFF2-40B4-BE49-F238E27FC236}">
                <a16:creationId xmlns:a16="http://schemas.microsoft.com/office/drawing/2014/main" xmlns="" id="{AB573C65-09FA-B4F6-1950-7A0C7650C2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38" name="Rectangle 7">
            <a:extLst>
              <a:ext uri="{FF2B5EF4-FFF2-40B4-BE49-F238E27FC236}">
                <a16:creationId xmlns:a16="http://schemas.microsoft.com/office/drawing/2014/main" xmlns="" id="{7B98D5E1-410C-24DA-9525-E27425CE51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32935D-7D03-49C0-B688-6CC488333D26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65097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E9090DDD-2EEF-439A-A313-2D1D6E9617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5E5CD-7AC2-4DAD-A080-5F9292585722}" type="datetime1">
              <a:rPr lang="tr-TR"/>
              <a:pPr>
                <a:defRPr/>
              </a:pPr>
              <a:t>24.10.2022</a:t>
            </a:fld>
            <a:endParaRPr lang="tr-T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4CE68D45-EB23-8EB2-FF2E-7BA9B8A74C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6ECBC324-28E4-FCF4-D404-C0EC1BE0F4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EF8F85-0D2B-41FB-9E67-6817B36A62FE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367269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CB714092-0387-25BB-5040-53C8C4388F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85643-13A0-4031-9B7F-A530CC10841B}" type="datetime1">
              <a:rPr lang="tr-TR"/>
              <a:pPr>
                <a:defRPr/>
              </a:pPr>
              <a:t>24.10.2022</a:t>
            </a:fld>
            <a:endParaRPr lang="tr-T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E01CDB7-B68D-C745-39E6-6AAA8D4EAB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2EBF2065-5873-6E4A-BE1D-004285C6D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95C4EB-2143-43AC-88B2-2DC65AFBB20D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4109229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95307E84-C9F8-384B-A4A7-469793376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87131-037B-4A71-8327-559FEFE8ED2F}" type="datetime1">
              <a:rPr lang="tr-TR"/>
              <a:pPr>
                <a:defRPr/>
              </a:pPr>
              <a:t>24.10.2022</a:t>
            </a:fld>
            <a:endParaRPr lang="tr-T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93BA40CD-137A-9222-9B59-98CD269D4D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172A9BBE-1E96-E786-BFE7-943B71284F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D0CA0F-961A-4183-8F53-A278D6EE088D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725803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104B8ACD-F28F-0EDB-8175-D302D47062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A6DA4-7454-483F-BF41-78C25D373BF9}" type="datetime1">
              <a:rPr lang="tr-TR"/>
              <a:pPr>
                <a:defRPr/>
              </a:pPr>
              <a:t>24.10.2022</a:t>
            </a:fld>
            <a:endParaRPr lang="tr-TR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9F6485CB-DD0E-F603-9D42-F813823420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xmlns="" id="{053106F7-9ABA-6292-4B1D-71B4C0178C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BF6DE-872A-44E1-8C78-3F450A68CC5A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606393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FA39A7C9-D8CB-EE4F-4055-AC5331874D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D5100-BDC6-4C70-8B4A-5D9A70A8EA1F}" type="datetime1">
              <a:rPr lang="tr-TR"/>
              <a:pPr>
                <a:defRPr/>
              </a:pPr>
              <a:t>24.10.2022</a:t>
            </a:fld>
            <a:endParaRPr lang="tr-TR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A5ECE7A7-AF00-07C9-BE6C-1CABEB8EF9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CC62F6FB-6B47-56A0-C8BC-7DEC10A78D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550E67-5F82-45C3-AF82-1F4364667600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121291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xmlns="" id="{6F8BD68A-0E3E-39A7-4B16-667F01119E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60749-555D-4F08-8DEC-9106886DD43E}" type="datetime1">
              <a:rPr lang="tr-TR"/>
              <a:pPr>
                <a:defRPr/>
              </a:pPr>
              <a:t>24.10.2022</a:t>
            </a:fld>
            <a:endParaRPr lang="tr-TR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xmlns="" id="{68C6821D-BDC8-4694-706E-E50B4C4C3E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xmlns="" id="{849C89A7-9205-DB21-8F9C-602074B3CB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9BC955-D437-40C6-A37D-147C54E4A6DE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277085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607912F1-B3E6-FCD6-095D-0C411E32FA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F4216-7EF4-4F4C-B8E1-BE4AB9B6C5F7}" type="datetime1">
              <a:rPr lang="tr-TR"/>
              <a:pPr>
                <a:defRPr/>
              </a:pPr>
              <a:t>24.10.2022</a:t>
            </a:fld>
            <a:endParaRPr lang="tr-T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24497A85-5F5A-C109-477E-E4A0B49CB7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53DEB694-FCD9-1045-7707-2FB1BC7073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619762-63D3-4BD6-8A85-C737BF8F90FC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779228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A83B705-558D-6CCA-C919-E93394F389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5A492-8D05-4F14-B1E6-D5848F7B1143}" type="datetime1">
              <a:rPr lang="tr-TR"/>
              <a:pPr>
                <a:defRPr/>
              </a:pPr>
              <a:t>24.10.2022</a:t>
            </a:fld>
            <a:endParaRPr lang="tr-T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E36D1E8D-9C98-AC3E-88F8-57DC1FFF75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F4D24A3C-3189-9BEB-FF15-BD0875AB34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828207-3F52-4BDC-806E-85F9F9AB0E62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776857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9F03BB29-2064-2049-BF1D-DA15668F56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AB5B0-802C-4BB1-AB9B-6676C74254EC}" type="datetime1">
              <a:rPr lang="tr-TR"/>
              <a:pPr>
                <a:defRPr/>
              </a:pPr>
              <a:t>24.10.2022</a:t>
            </a:fld>
            <a:endParaRPr lang="tr-T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FA9C12D6-F060-D79D-E90F-FD1217ED1E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80658950-CC90-EC2A-B47D-A047CB51D7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FFBDA4-EA35-4E79-A579-B1C2E14594D8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69979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25D92BB9-DF67-6130-7347-1612AF412A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97E1D-7D8D-4F91-8A10-6576EF67671D}" type="datetime1">
              <a:rPr lang="tr-TR"/>
              <a:pPr>
                <a:defRPr/>
              </a:pPr>
              <a:t>24.10.2022</a:t>
            </a:fld>
            <a:endParaRPr lang="tr-T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103DA958-DCBE-B896-3A9D-1CDF737BA8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xmlns="" id="{86570029-9C50-F0C5-9660-B3F9E0FEC2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94B6C0-E7A5-4387-95B6-8253BDD3EA58}" type="slidenum">
              <a:rPr lang="tr-TR" altLang="en-US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261534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xmlns="" id="{8D6B62C8-5C13-0EE3-65D7-C5ED1E4202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90B51AF7-C0CB-7375-66FB-1D51C5A125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/>
              <a:t>Asıl başlık stili için tıklatın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FE7F4CC6-2B47-5DB0-38A2-4874858E0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en-US"/>
              <a:t>Asıl metin stillerini düzenlemek için tıklatın</a:t>
            </a:r>
          </a:p>
          <a:p>
            <a:pPr lvl="1"/>
            <a:r>
              <a:rPr lang="tr-TR" altLang="en-US"/>
              <a:t>İkinci düzey</a:t>
            </a:r>
          </a:p>
          <a:p>
            <a:pPr lvl="2"/>
            <a:r>
              <a:rPr lang="tr-TR" altLang="en-US"/>
              <a:t>Üçüncü düzey</a:t>
            </a:r>
          </a:p>
          <a:p>
            <a:pPr lvl="3"/>
            <a:r>
              <a:rPr lang="tr-TR" altLang="en-US"/>
              <a:t>Dördüncü düzey</a:t>
            </a:r>
          </a:p>
          <a:p>
            <a:pPr lvl="4"/>
            <a:r>
              <a:rPr lang="tr-TR" altLang="en-US"/>
              <a:t>Beşinci düzey</a:t>
            </a:r>
          </a:p>
        </p:txBody>
      </p:sp>
      <p:sp>
        <p:nvSpPr>
          <p:cNvPr id="89093" name="Rectangle 5">
            <a:extLst>
              <a:ext uri="{FF2B5EF4-FFF2-40B4-BE49-F238E27FC236}">
                <a16:creationId xmlns:a16="http://schemas.microsoft.com/office/drawing/2014/main" xmlns="" id="{5B8FC742-2B4F-17BB-8E2E-00573331001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fld id="{34D86AE5-51E2-4262-88C4-BB8278320F57}" type="datetime1">
              <a:rPr lang="tr-TR"/>
              <a:pPr>
                <a:defRPr/>
              </a:pPr>
              <a:t>24.10.2022</a:t>
            </a:fld>
            <a:endParaRPr lang="tr-TR" altLang="en-US"/>
          </a:p>
        </p:txBody>
      </p:sp>
      <p:sp>
        <p:nvSpPr>
          <p:cNvPr id="89094" name="Rectangle 6">
            <a:extLst>
              <a:ext uri="{FF2B5EF4-FFF2-40B4-BE49-F238E27FC236}">
                <a16:creationId xmlns:a16="http://schemas.microsoft.com/office/drawing/2014/main" xmlns="" id="{3995BA0C-8874-3B1F-4E81-E5933F5F42B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tr-TR" altLang="en-US"/>
          </a:p>
        </p:txBody>
      </p:sp>
      <p:sp>
        <p:nvSpPr>
          <p:cNvPr id="89095" name="Rectangle 7">
            <a:extLst>
              <a:ext uri="{FF2B5EF4-FFF2-40B4-BE49-F238E27FC236}">
                <a16:creationId xmlns:a16="http://schemas.microsoft.com/office/drawing/2014/main" xmlns="" id="{A5F2890D-7318-2904-9CB6-2A66DCB393E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F97766BC-0820-4248-8668-AD628C4CF125}" type="slidenum">
              <a:rPr lang="tr-TR" altLang="en-US"/>
              <a:pPr/>
              <a:t>‹#›</a:t>
            </a:fld>
            <a:endParaRPr lang="tr-TR" altLang="en-US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xmlns="" id="{5AD0E34F-28C6-2EA5-8737-1DBD145CA9FA}"/>
              </a:ext>
            </a:extLst>
          </p:cNvPr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xmlns="" id="{7087B643-429B-FEDA-116B-28F1F13BF8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xmlns="" id="{B642542A-A57E-C05B-40C9-AB25C75CAE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xmlns="" id="{40384525-188F-1D16-9F04-9CF64F263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xmlns="" id="{93F7DA2C-14A7-401D-2CDC-024E4B7F4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xmlns="" id="{1071969B-4258-088A-AF9F-2EDA0CBCF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xmlns="" id="{4102BE4C-9424-7D35-2C5E-232C0E327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xmlns="" id="{E9A4953F-AE32-69B9-3F0A-38B7381C8B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xmlns="" id="{772B0716-23E8-ACB7-F376-B534DF7CA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xmlns="" id="{533AE0C1-3B5B-FD6F-D544-E4F2AFF76B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xmlns="" id="{059315D9-EE4E-A765-8408-970246C0A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xmlns="" id="{EB9A2008-510D-9664-FA93-923106BFF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xmlns="" id="{7547AB14-A1BD-16CE-6BF2-F782CCE5A4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xmlns="" id="{8B5E503A-786B-920E-48EA-2C5472357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xmlns="" id="{124566D7-E854-DEF7-1315-C03DE59B2F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xmlns="" id="{81BA77F9-5DED-260B-BCC9-A5F0B6BF1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xmlns="" id="{51AD6D6D-F595-CBA7-584A-276F57D533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xmlns="" id="{AF821C6F-1FED-4C46-DBDD-129EBF98B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xmlns="" id="{D83ED0B7-56D5-70D8-2D47-34E10E7CA3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xmlns="" id="{474F7F60-0E9C-D9FA-FEB7-2903662FA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xmlns="" id="{82EA2ECA-C69B-5744-F1B3-8B462EB2E2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xmlns="" id="{D7E671E5-97E9-0D32-5B96-05C8AD4EB7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xmlns="" id="{C3B0DB27-A175-D56B-175D-DD7828657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xmlns="" id="{427EB4A2-D860-D502-9971-33CE1324C5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xmlns="" id="{1303EEC9-33D8-AE1C-655B-3F7C21D94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xmlns="" id="{B8EE6581-CE2D-6C65-0301-14143D70F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xmlns="" id="{366E9D77-CA1F-EE80-CE7A-9FC731CB75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xmlns="" id="{40A98255-CD8B-099D-40A2-9EEFA23F45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xmlns="" id="{E07267D8-10D4-DD56-18C6-A9A2B5D114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xmlns="" id="{FA8158E0-711B-DC5F-BEE0-C0F483A15E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xmlns="" id="{BB0D4790-E35E-CB61-33CB-73E03460B8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xmlns="" id="{0A896B23-56A9-6BB7-992A-F10A201E0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tr-TR" altLang="tr-TR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>
            <a:extLst>
              <a:ext uri="{FF2B5EF4-FFF2-40B4-BE49-F238E27FC236}">
                <a16:creationId xmlns:a16="http://schemas.microsoft.com/office/drawing/2014/main" xmlns="" id="{823BECDC-4420-A92E-094C-CCBF272E6B0B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7F30BD4-103B-428A-8C19-110213F43894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4099" name="Slide Number Placeholder 3">
            <a:extLst>
              <a:ext uri="{FF2B5EF4-FFF2-40B4-BE49-F238E27FC236}">
                <a16:creationId xmlns:a16="http://schemas.microsoft.com/office/drawing/2014/main" xmlns="" id="{B2C85A0A-5291-9EA2-AFDC-E74DA7D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FECA424-5BD8-4F60-81D7-ABA2A44DA211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tr-TR" altLang="en-US" sz="1000"/>
          </a:p>
        </p:txBody>
      </p:sp>
      <p:sp>
        <p:nvSpPr>
          <p:cNvPr id="4100" name="Title 2">
            <a:extLst>
              <a:ext uri="{FF2B5EF4-FFF2-40B4-BE49-F238E27FC236}">
                <a16:creationId xmlns:a16="http://schemas.microsoft.com/office/drawing/2014/main" xmlns="" id="{B0347F34-A5FF-5B9A-C9B2-E712F8D1A79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algn="ctr" eaLnBrk="1" hangingPunct="1"/>
            <a:r>
              <a:rPr lang="tr-TR" altLang="tr-TR" sz="4800"/>
              <a:t>HÜCRE ve TAŞINMA</a:t>
            </a:r>
          </a:p>
        </p:txBody>
      </p:sp>
      <p:sp>
        <p:nvSpPr>
          <p:cNvPr id="4101" name="Subtitle 3">
            <a:extLst>
              <a:ext uri="{FF2B5EF4-FFF2-40B4-BE49-F238E27FC236}">
                <a16:creationId xmlns:a16="http://schemas.microsoft.com/office/drawing/2014/main" xmlns="" id="{DADDFAE0-1845-CFCC-1EAB-A44896448FA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371600" y="3949700"/>
            <a:ext cx="6400800" cy="1704975"/>
          </a:xfrm>
        </p:spPr>
        <p:txBody>
          <a:bodyPr/>
          <a:lstStyle/>
          <a:p>
            <a:pPr marL="0" indent="0" algn="ctr" eaLnBrk="1" hangingPunct="1">
              <a:buFont typeface="Wingdings" panose="05000000000000000000" pitchFamily="2" charset="2"/>
              <a:buNone/>
            </a:pPr>
            <a:endParaRPr lang="tr-TR" altLang="tr-TR"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>
            <a:extLst>
              <a:ext uri="{FF2B5EF4-FFF2-40B4-BE49-F238E27FC236}">
                <a16:creationId xmlns:a16="http://schemas.microsoft.com/office/drawing/2014/main" xmlns="" id="{95C2A064-2911-2CD9-EBE4-FD7919A6CDA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985675A-30DF-4BF4-9945-2E07896B9165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5123" name="Slide Number Placeholder 3">
            <a:extLst>
              <a:ext uri="{FF2B5EF4-FFF2-40B4-BE49-F238E27FC236}">
                <a16:creationId xmlns:a16="http://schemas.microsoft.com/office/drawing/2014/main" xmlns="" id="{FE7B5FFA-3145-A095-3FD1-921482574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CDE3E9A-D31B-48A8-930C-373F3F6DA31A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tr-TR" altLang="en-US" sz="1000"/>
          </a:p>
        </p:txBody>
      </p:sp>
      <p:sp>
        <p:nvSpPr>
          <p:cNvPr id="5124" name="Title 1">
            <a:extLst>
              <a:ext uri="{FF2B5EF4-FFF2-40B4-BE49-F238E27FC236}">
                <a16:creationId xmlns:a16="http://schemas.microsoft.com/office/drawing/2014/main" xmlns="" id="{64698AA8-01B8-57CD-2B17-3E1649FA5245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tr-TR" altLang="tr-TR"/>
              <a:t>HÜCRE</a:t>
            </a:r>
            <a:br>
              <a:rPr lang="tr-TR" altLang="tr-TR"/>
            </a:br>
            <a:endParaRPr lang="tr-TR" altLang="tr-TR"/>
          </a:p>
        </p:txBody>
      </p:sp>
      <p:sp>
        <p:nvSpPr>
          <p:cNvPr id="5125" name="TextBox 3">
            <a:extLst>
              <a:ext uri="{FF2B5EF4-FFF2-40B4-BE49-F238E27FC236}">
                <a16:creationId xmlns:a16="http://schemas.microsoft.com/office/drawing/2014/main" xmlns="" id="{5DDA3F75-EFBD-8546-1CA5-E680E41F1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071563"/>
            <a:ext cx="8929687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/>
              <a:t>   </a:t>
            </a:r>
            <a:r>
              <a:rPr lang="tr-TR" altLang="tr-TR" sz="2400">
                <a:solidFill>
                  <a:srgbClr val="0070C0"/>
                </a:solidFill>
              </a:rPr>
              <a:t>Hedefler: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400"/>
              <a:t> Hücrelerin temel ortak özellikleri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400"/>
              <a:t> İnsanda hücre şekilleri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400"/>
              <a:t> Hücrede yer alan yapılar (hücre iskeleti) ve görevleri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400"/>
              <a:t> Hücre membranın temel yapısı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400"/>
              <a:t> Membran lipidlerin adları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400"/>
              <a:t> Hücre zarının fonksiyonları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400"/>
              <a:t> Hücre zarı moleküler mekanizmaları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400"/>
              <a:t> Hücre içi ve hücreler arasında molekül hareketleri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400"/>
              <a:t> Glikokaliks yapısı ve görevleri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400"/>
              <a:t> Hücre içindeki depo ürünleri ve inklüzyonlar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>
            <a:extLst>
              <a:ext uri="{FF2B5EF4-FFF2-40B4-BE49-F238E27FC236}">
                <a16:creationId xmlns:a16="http://schemas.microsoft.com/office/drawing/2014/main" xmlns="" id="{E805FA32-6B1F-E6DF-F40B-0437821FB1F4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B593ED5-2870-4A5A-AB07-6257B97E0E01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xmlns="" id="{E832B81A-BEFC-8B85-AC98-376136542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145D66A-171B-4F25-BC83-90A0F7915D40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tr-TR" altLang="en-US" sz="1000"/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xmlns="" id="{15806AFF-8FD3-33A7-2229-3C3508A44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785813"/>
            <a:ext cx="8208963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 b="1"/>
              <a:t>			  </a:t>
            </a:r>
            <a:r>
              <a:rPr lang="tr-TR" altLang="tr-TR" sz="3600"/>
              <a:t>HÜCRE</a:t>
            </a:r>
            <a:endParaRPr lang="tr-TR" altLang="tr-TR" sz="28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800"/>
              <a:t>Hücre, yaşam için gerekli tüm biyolojik olayların yapıldığı canlının en küçük birimidir.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800"/>
              <a:t>İnsan, her biri, hafıza görme, hareket ve sindirim gibi birbirinden farklı işlevler için özelleşmiş 200’den fazla çeşitte hücreye sahiptir.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800"/>
              <a:t>Organizmadaki aktivite hücrelerin birlikte işleyişine bağlıdır.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>
            <a:extLst>
              <a:ext uri="{FF2B5EF4-FFF2-40B4-BE49-F238E27FC236}">
                <a16:creationId xmlns:a16="http://schemas.microsoft.com/office/drawing/2014/main" xmlns="" id="{7B63B7BB-8BBB-A6E6-9F70-44814AA9BBD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F8BAA64-C1C3-4CCA-A904-F979EEFE2301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8195" name="Title 2">
            <a:extLst>
              <a:ext uri="{FF2B5EF4-FFF2-40B4-BE49-F238E27FC236}">
                <a16:creationId xmlns:a16="http://schemas.microsoft.com/office/drawing/2014/main" xmlns="" id="{85ED0B2C-0FC7-448C-4294-C59BD45BA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/>
              <a:t>Ökaryotik hücreler</a:t>
            </a:r>
          </a:p>
        </p:txBody>
      </p:sp>
      <p:sp>
        <p:nvSpPr>
          <p:cNvPr id="8196" name="Content Placeholder 3">
            <a:extLst>
              <a:ext uri="{FF2B5EF4-FFF2-40B4-BE49-F238E27FC236}">
                <a16:creationId xmlns:a16="http://schemas.microsoft.com/office/drawing/2014/main" xmlns="" id="{88163F74-2D70-4522-ACE0-79FA184A2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altLang="tr-TR" sz="2800"/>
              <a:t>Sitoplazmik organelleri ve genetik maddeyi sitoplazmadan ayıran  bir çekirdek yapıları vardır. </a:t>
            </a:r>
          </a:p>
          <a:p>
            <a:pPr eaLnBrk="1" hangingPunct="1"/>
            <a:r>
              <a:rPr lang="tr-TR" altLang="tr-TR" sz="2800"/>
              <a:t>Nükleus 5 </a:t>
            </a:r>
            <a:r>
              <a:rPr lang="el-GR" altLang="tr-TR" sz="2800">
                <a:cs typeface="Arial" panose="020B0604020202020204" pitchFamily="34" charset="0"/>
              </a:rPr>
              <a:t>μ</a:t>
            </a:r>
            <a:r>
              <a:rPr lang="tr-TR" altLang="tr-TR" sz="2800"/>
              <a:t>m çapında </a:t>
            </a:r>
            <a:r>
              <a:rPr lang="tr-TR" altLang="tr-TR" sz="2800" b="1"/>
              <a:t>doğrusal bir DNA</a:t>
            </a:r>
            <a:r>
              <a:rPr lang="tr-TR" altLang="tr-TR" sz="2800"/>
              <a:t> içerir.</a:t>
            </a:r>
          </a:p>
          <a:p>
            <a:pPr eaLnBrk="1" hangingPunct="1"/>
            <a:r>
              <a:rPr lang="tr-TR" altLang="tr-TR" sz="2800"/>
              <a:t>Ökaryotik hücreler prokaryatik hücrelerden genellikle çok büyük olup en az 1000 kat daha büyük hücre hacmine sahiptirler.</a:t>
            </a:r>
          </a:p>
          <a:p>
            <a:pPr eaLnBrk="1" hangingPunct="1"/>
            <a:r>
              <a:rPr lang="tr-TR" altLang="tr-TR" sz="2800"/>
              <a:t>Ökaryotik hücrenin sitolazmasında boydan boya uzanan protein ipliklerden oluşan ağ şeklinde </a:t>
            </a:r>
            <a:r>
              <a:rPr lang="tr-TR" altLang="tr-TR" sz="2800" b="1"/>
              <a:t>hücre iskeleti</a:t>
            </a:r>
            <a:r>
              <a:rPr lang="tr-TR" altLang="tr-TR" sz="2800"/>
              <a:t> vardır.</a:t>
            </a:r>
          </a:p>
        </p:txBody>
      </p:sp>
      <p:sp>
        <p:nvSpPr>
          <p:cNvPr id="8197" name="Slide Number Placeholder 1">
            <a:extLst>
              <a:ext uri="{FF2B5EF4-FFF2-40B4-BE49-F238E27FC236}">
                <a16:creationId xmlns:a16="http://schemas.microsoft.com/office/drawing/2014/main" xmlns="" id="{5535238B-99A5-84DE-F1B0-5CA5A543B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CB739AF-5FD6-4160-9174-23C6D5A2B0D4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tr-TR" altLang="en-US"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>
            <a:extLst>
              <a:ext uri="{FF2B5EF4-FFF2-40B4-BE49-F238E27FC236}">
                <a16:creationId xmlns:a16="http://schemas.microsoft.com/office/drawing/2014/main" xmlns="" id="{96B367E1-A1CE-DC57-4AF8-1B6A8B3453B0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E9B2DB4-CB37-497C-921B-74F7E43E01B0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9219" name="Slide Number Placeholder 3">
            <a:extLst>
              <a:ext uri="{FF2B5EF4-FFF2-40B4-BE49-F238E27FC236}">
                <a16:creationId xmlns:a16="http://schemas.microsoft.com/office/drawing/2014/main" xmlns="" id="{81AFF633-A2E5-0AAC-DDAA-A5D336740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6961F19-B3C1-48D4-89E9-511A8F5F9CAD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tr-TR" altLang="en-US" sz="100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xmlns="" id="{CC4CC696-A19E-3441-36CE-9F2056A38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514350"/>
            <a:ext cx="7038975" cy="572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5">
            <a:extLst>
              <a:ext uri="{FF2B5EF4-FFF2-40B4-BE49-F238E27FC236}">
                <a16:creationId xmlns:a16="http://schemas.microsoft.com/office/drawing/2014/main" xmlns="" id="{4B882CB8-C47F-20D8-3196-D7791A06A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6524625"/>
            <a:ext cx="66976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1800"/>
              <a:t>Eukaryotik hücre yapısı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>
            <a:extLst>
              <a:ext uri="{FF2B5EF4-FFF2-40B4-BE49-F238E27FC236}">
                <a16:creationId xmlns:a16="http://schemas.microsoft.com/office/drawing/2014/main" xmlns="" id="{79621043-A496-A129-E664-723012C5AC5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D383572-FDDE-4536-8A8F-6457B31A1979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xmlns="" id="{7EDE92FA-4405-224A-EA07-F7803D1686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500"/>
              <a:t>Genom boyu organizmanın kompleksliği ile ilişkilidir</a:t>
            </a:r>
          </a:p>
        </p:txBody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xmlns="" id="{BD57241E-4ACE-CB20-091A-9B4A46B42E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sz="2600"/>
              <a:t>Prokaryotik hücreler &lt; 10 Mb</a:t>
            </a:r>
          </a:p>
          <a:p>
            <a:r>
              <a:rPr lang="tr-TR" altLang="tr-TR" sz="2600"/>
              <a:t>Tek hücreli ökaryotlar &lt; 50 Mb</a:t>
            </a:r>
          </a:p>
          <a:p>
            <a:r>
              <a:rPr lang="tr-TR" altLang="tr-TR" sz="2600"/>
              <a:t>Bazı kompleks protozoonlar &gt; 200 Mb</a:t>
            </a:r>
          </a:p>
          <a:p>
            <a:r>
              <a:rPr lang="tr-TR" altLang="tr-TR" sz="2600"/>
              <a:t>Çok hücreli organizmalar &gt; 1000 Mb</a:t>
            </a:r>
          </a:p>
          <a:p>
            <a:r>
              <a:rPr lang="tr-TR" altLang="tr-TR" sz="2600"/>
              <a:t>Genom boyutu benzer yapıdaki organizmalar arasında farklılık göstermektedir. Örn; meyve sineği genomu çekirgeden 25 kat küçük, pirinç genomu ise buğday genomundan 40 kat daha küçüktür.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>
            <a:extLst>
              <a:ext uri="{FF2B5EF4-FFF2-40B4-BE49-F238E27FC236}">
                <a16:creationId xmlns:a16="http://schemas.microsoft.com/office/drawing/2014/main" xmlns="" id="{B80B4A3A-F45F-471B-628F-E3E077237D7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0823FC4-BB60-439F-BB2C-537013629B67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11267" name="Slide Number Placeholder 3">
            <a:extLst>
              <a:ext uri="{FF2B5EF4-FFF2-40B4-BE49-F238E27FC236}">
                <a16:creationId xmlns:a16="http://schemas.microsoft.com/office/drawing/2014/main" xmlns="" id="{B1BAFB54-8397-6CBA-4987-084E81D86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D6C6446-9102-4ED5-888A-FB9CA921959E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tr-TR" altLang="en-US" sz="1000"/>
          </a:p>
        </p:txBody>
      </p:sp>
      <p:pic>
        <p:nvPicPr>
          <p:cNvPr id="11268" name="Picture 5" descr="ch1f7a">
            <a:extLst>
              <a:ext uri="{FF2B5EF4-FFF2-40B4-BE49-F238E27FC236}">
                <a16:creationId xmlns:a16="http://schemas.microsoft.com/office/drawing/2014/main" xmlns="" id="{E99C8513-772F-8ADC-3B76-AB3C0E325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957263"/>
            <a:ext cx="7915275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>
            <a:extLst>
              <a:ext uri="{FF2B5EF4-FFF2-40B4-BE49-F238E27FC236}">
                <a16:creationId xmlns:a16="http://schemas.microsoft.com/office/drawing/2014/main" xmlns="" id="{2E48C04D-E5A2-6A38-1CEA-EB269F18E190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6DD5653-3B9F-4B6F-B14C-2E5B26066C1D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12291" name="Title 1">
            <a:extLst>
              <a:ext uri="{FF2B5EF4-FFF2-40B4-BE49-F238E27FC236}">
                <a16:creationId xmlns:a16="http://schemas.microsoft.com/office/drawing/2014/main" xmlns="" id="{A73A4E93-7F35-3049-D837-E2719C799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200" b="0"/>
              <a:t>İnsan vucudu;</a:t>
            </a:r>
          </a:p>
        </p:txBody>
      </p:sp>
      <p:sp>
        <p:nvSpPr>
          <p:cNvPr id="12292" name="Content Placeholder 2">
            <a:extLst>
              <a:ext uri="{FF2B5EF4-FFF2-40B4-BE49-F238E27FC236}">
                <a16:creationId xmlns:a16="http://schemas.microsoft.com/office/drawing/2014/main" xmlns="" id="{8F3CDAE1-BF83-20AD-8A36-6F2776F3C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r-TR" altLang="tr-TR" sz="2400"/>
          </a:p>
          <a:p>
            <a:pPr eaLnBrk="1" hangingPunct="1"/>
            <a:r>
              <a:rPr lang="tr-TR" altLang="tr-TR" sz="2400">
                <a:solidFill>
                  <a:srgbClr val="FF0000"/>
                </a:solidFill>
              </a:rPr>
              <a:t>Epitel doku;</a:t>
            </a:r>
            <a:r>
              <a:rPr lang="tr-TR" altLang="tr-TR" sz="2400">
                <a:solidFill>
                  <a:srgbClr val="0070C0"/>
                </a:solidFill>
              </a:rPr>
              <a:t> </a:t>
            </a:r>
            <a:r>
              <a:rPr lang="tr-TR" altLang="tr-TR" sz="2400"/>
              <a:t>deri, salgı hücreleri</a:t>
            </a:r>
          </a:p>
          <a:p>
            <a:pPr eaLnBrk="1" hangingPunct="1"/>
            <a:r>
              <a:rPr lang="tr-TR" altLang="tr-TR" sz="2400">
                <a:solidFill>
                  <a:srgbClr val="FF0000"/>
                </a:solidFill>
              </a:rPr>
              <a:t>Bağ doku; </a:t>
            </a:r>
            <a:r>
              <a:rPr lang="tr-TR" altLang="tr-TR" sz="2400"/>
              <a:t>kemik, kıkırdak, yağ dokusu ve gevşek bağ dokusu (fibroblast) hücreleri.</a:t>
            </a:r>
          </a:p>
          <a:p>
            <a:pPr eaLnBrk="1" hangingPunct="1"/>
            <a:r>
              <a:rPr lang="tr-TR" altLang="tr-TR" sz="2400">
                <a:solidFill>
                  <a:srgbClr val="FF0000"/>
                </a:solidFill>
              </a:rPr>
              <a:t>Kan dokusu; </a:t>
            </a:r>
            <a:r>
              <a:rPr lang="tr-TR" altLang="tr-TR" sz="2400"/>
              <a:t>kanın şekilli elemanları</a:t>
            </a:r>
          </a:p>
          <a:p>
            <a:pPr eaLnBrk="1" hangingPunct="1"/>
            <a:r>
              <a:rPr lang="tr-TR" altLang="tr-TR" sz="2400">
                <a:solidFill>
                  <a:srgbClr val="FF0000"/>
                </a:solidFill>
              </a:rPr>
              <a:t>Sinir dokusu; </a:t>
            </a:r>
            <a:r>
              <a:rPr lang="tr-TR" altLang="tr-TR" sz="2400"/>
              <a:t>nöronlar</a:t>
            </a:r>
          </a:p>
          <a:p>
            <a:pPr eaLnBrk="1" hangingPunct="1"/>
            <a:r>
              <a:rPr lang="tr-TR" altLang="tr-TR" sz="2400">
                <a:solidFill>
                  <a:srgbClr val="FF0000"/>
                </a:solidFill>
              </a:rPr>
              <a:t>Kas dokusu</a:t>
            </a:r>
            <a:r>
              <a:rPr lang="tr-TR" altLang="tr-TR" sz="2400"/>
              <a:t>; kas hücreleri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/>
          </a:p>
        </p:txBody>
      </p:sp>
      <p:sp>
        <p:nvSpPr>
          <p:cNvPr id="12293" name="Slide Number Placeholder 3">
            <a:extLst>
              <a:ext uri="{FF2B5EF4-FFF2-40B4-BE49-F238E27FC236}">
                <a16:creationId xmlns:a16="http://schemas.microsoft.com/office/drawing/2014/main" xmlns="" id="{09708E88-6E2C-AD9C-A761-2B516468A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4BC8F06-C295-459D-87B0-00469EA5C28F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tr-TR" altLang="en-US"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>
            <a:extLst>
              <a:ext uri="{FF2B5EF4-FFF2-40B4-BE49-F238E27FC236}">
                <a16:creationId xmlns:a16="http://schemas.microsoft.com/office/drawing/2014/main" xmlns="" id="{CDA65FDE-8A9C-B54D-630D-27877ABA110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58D353B-8998-4320-858A-1F24B4FF1D91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13315" name="Slide Number Placeholder 3">
            <a:extLst>
              <a:ext uri="{FF2B5EF4-FFF2-40B4-BE49-F238E27FC236}">
                <a16:creationId xmlns:a16="http://schemas.microsoft.com/office/drawing/2014/main" xmlns="" id="{7190AFAF-84F9-7273-AE3E-9336B4E95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6AE6128-D099-42C7-8374-E51DEC854E52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tr-TR" altLang="en-US" sz="1000"/>
          </a:p>
        </p:txBody>
      </p:sp>
      <p:sp>
        <p:nvSpPr>
          <p:cNvPr id="13316" name="Rectangle 2">
            <a:extLst>
              <a:ext uri="{FF2B5EF4-FFF2-40B4-BE49-F238E27FC236}">
                <a16:creationId xmlns:a16="http://schemas.microsoft.com/office/drawing/2014/main" xmlns="" id="{E3B7A399-8D4F-2885-895D-92E4AC0FE02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533400"/>
          </a:xfrm>
        </p:spPr>
        <p:txBody>
          <a:bodyPr anchor="ctr"/>
          <a:lstStyle/>
          <a:p>
            <a:pPr eaLnBrk="1" hangingPunct="1"/>
            <a:r>
              <a:rPr lang="tr-TR" altLang="tr-TR" sz="2600"/>
              <a:t>Hücrelerin, şekli, çeşitliliği</a:t>
            </a:r>
            <a:endParaRPr lang="en-US" altLang="tr-TR" sz="2600"/>
          </a:p>
        </p:txBody>
      </p:sp>
      <p:pic>
        <p:nvPicPr>
          <p:cNvPr id="13317" name="Picture 3" descr="f3-01_common_cell_shape_c">
            <a:extLst>
              <a:ext uri="{FF2B5EF4-FFF2-40B4-BE49-F238E27FC236}">
                <a16:creationId xmlns:a16="http://schemas.microsoft.com/office/drawing/2014/main" xmlns="" id="{A99F9B80-8D44-6F3F-BC39-8FD1E9266C18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8" r="1666"/>
          <a:stretch>
            <a:fillRect/>
          </a:stretch>
        </p:blipFill>
        <p:spPr>
          <a:xfrm>
            <a:off x="0" y="1371600"/>
            <a:ext cx="9144000" cy="4572000"/>
          </a:xfr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>
            <a:extLst>
              <a:ext uri="{FF2B5EF4-FFF2-40B4-BE49-F238E27FC236}">
                <a16:creationId xmlns:a16="http://schemas.microsoft.com/office/drawing/2014/main" xmlns="" id="{52DA54F5-11C9-6E00-EE81-A429ED05CC14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047F7EA-5B4E-4B3F-B827-6CE2DB5D63ED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15363" name="Slide Number Placeholder 3">
            <a:extLst>
              <a:ext uri="{FF2B5EF4-FFF2-40B4-BE49-F238E27FC236}">
                <a16:creationId xmlns:a16="http://schemas.microsoft.com/office/drawing/2014/main" xmlns="" id="{9F7B0213-5F87-66DA-2BF8-F5239D104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3B8D3CC-4948-4372-B174-8DD1F0C66CFC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tr-TR" altLang="en-US" sz="1000"/>
          </a:p>
        </p:txBody>
      </p:sp>
      <p:pic>
        <p:nvPicPr>
          <p:cNvPr id="15364" name="Picture 5" descr="ch1f31">
            <a:extLst>
              <a:ext uri="{FF2B5EF4-FFF2-40B4-BE49-F238E27FC236}">
                <a16:creationId xmlns:a16="http://schemas.microsoft.com/office/drawing/2014/main" xmlns="" id="{81757115-DD65-4393-C290-0102442A6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1509713"/>
            <a:ext cx="6696075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Box 5">
            <a:extLst>
              <a:ext uri="{FF2B5EF4-FFF2-40B4-BE49-F238E27FC236}">
                <a16:creationId xmlns:a16="http://schemas.microsoft.com/office/drawing/2014/main" xmlns="" id="{D0F1B65D-DED6-4F5E-CF56-1228C402B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5661025"/>
            <a:ext cx="2952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800"/>
              <a:t>Epitel hücresi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>
            <a:extLst>
              <a:ext uri="{FF2B5EF4-FFF2-40B4-BE49-F238E27FC236}">
                <a16:creationId xmlns:a16="http://schemas.microsoft.com/office/drawing/2014/main" xmlns="" id="{8E02AD40-4A12-35B0-F12F-8B0750DF6A1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D048D9D-E37B-4513-8384-EE7FC0CD3E07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17411" name="Slide Number Placeholder 3">
            <a:extLst>
              <a:ext uri="{FF2B5EF4-FFF2-40B4-BE49-F238E27FC236}">
                <a16:creationId xmlns:a16="http://schemas.microsoft.com/office/drawing/2014/main" xmlns="" id="{5592ACE6-A9DA-28F1-7A5C-92C456CAA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EAA80DD-DD21-4200-81EE-E5B9DB125818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tr-TR" altLang="en-US" sz="1000"/>
          </a:p>
        </p:txBody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xmlns="" id="{E7DE1A0C-E603-C0C8-5E4D-504376F9294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tr-TR" altLang="tr-TR"/>
              <a:t>Hücrenin büyüklüğü</a:t>
            </a:r>
          </a:p>
        </p:txBody>
      </p:sp>
      <p:sp>
        <p:nvSpPr>
          <p:cNvPr id="17413" name="Rectangle 3">
            <a:extLst>
              <a:ext uri="{FF2B5EF4-FFF2-40B4-BE49-F238E27FC236}">
                <a16:creationId xmlns:a16="http://schemas.microsoft.com/office/drawing/2014/main" xmlns="" id="{6FC01DED-CE2C-8575-5C08-F983433BA31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2600"/>
              <a:t>İnsan yumurtası (ovum)  200 mikron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600"/>
              <a:t>Balık yumurtası               5 mm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600"/>
              <a:t>Tavuk yumurtası             30 mm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600"/>
              <a:t>Bakteriler                         1-10 </a:t>
            </a:r>
            <a:r>
              <a:rPr lang="el-GR" altLang="tr-TR" sz="2600">
                <a:cs typeface="Arial" panose="020B0604020202020204" pitchFamily="34" charset="0"/>
              </a:rPr>
              <a:t>μ</a:t>
            </a:r>
            <a:endParaRPr lang="tr-TR" altLang="tr-TR" sz="2600"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tr-TR" altLang="tr-TR" sz="2600">
                <a:cs typeface="Arial" panose="020B0604020202020204" pitchFamily="34" charset="0"/>
              </a:rPr>
              <a:t>Ökaryotik hücreler           10-100 </a:t>
            </a:r>
            <a:r>
              <a:rPr lang="el-GR" altLang="tr-TR" sz="2600">
                <a:cs typeface="Arial" panose="020B0604020202020204" pitchFamily="34" charset="0"/>
              </a:rPr>
              <a:t>μ</a:t>
            </a:r>
            <a:endParaRPr lang="tr-TR" altLang="tr-TR" sz="2600"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tr-TR" altLang="tr-TR" sz="2600">
                <a:cs typeface="Arial" panose="020B0604020202020204" pitchFamily="34" charset="0"/>
              </a:rPr>
              <a:t>Alyuvarlar                         6-8 </a:t>
            </a:r>
            <a:r>
              <a:rPr lang="el-GR" altLang="tr-TR" sz="2600">
                <a:cs typeface="Arial" panose="020B0604020202020204" pitchFamily="34" charset="0"/>
              </a:rPr>
              <a:t>μ</a:t>
            </a:r>
            <a:endParaRPr lang="tr-TR" altLang="tr-TR" sz="2600"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tr-TR" altLang="tr-TR" sz="2600">
                <a:cs typeface="Arial" panose="020B0604020202020204" pitchFamily="34" charset="0"/>
              </a:rPr>
              <a:t>Lökositler                         10-20 </a:t>
            </a:r>
            <a:r>
              <a:rPr lang="el-GR" altLang="tr-TR" sz="2600">
                <a:cs typeface="Arial" panose="020B0604020202020204" pitchFamily="34" charset="0"/>
              </a:rPr>
              <a:t>μ</a:t>
            </a:r>
          </a:p>
          <a:p>
            <a:pPr eaLnBrk="1" hangingPunct="1">
              <a:lnSpc>
                <a:spcPct val="90000"/>
              </a:lnSpc>
            </a:pPr>
            <a:endParaRPr lang="tr-TR" altLang="tr-TR" sz="2600"/>
          </a:p>
          <a:p>
            <a:pPr eaLnBrk="1" hangingPunct="1">
              <a:lnSpc>
                <a:spcPct val="90000"/>
              </a:lnSpc>
            </a:pPr>
            <a:r>
              <a:rPr lang="tr-TR" altLang="tr-TR" sz="2600"/>
              <a:t>Hücrelerin en küçüğü beyinde 4-5 mikron,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600"/>
              <a:t>İnsanda hücrelerin çoğu 15-20 mikron büyüklüktedir.</a:t>
            </a:r>
          </a:p>
          <a:p>
            <a:pPr eaLnBrk="1" hangingPunct="1">
              <a:lnSpc>
                <a:spcPct val="90000"/>
              </a:lnSpc>
            </a:pPr>
            <a:endParaRPr lang="tr-TR" altLang="tr-TR" sz="2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>
            <a:extLst>
              <a:ext uri="{FF2B5EF4-FFF2-40B4-BE49-F238E27FC236}">
                <a16:creationId xmlns:a16="http://schemas.microsoft.com/office/drawing/2014/main" xmlns="" id="{6CC22588-7485-3993-B74F-A52CDDE7EE2B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561B3D8-9AA6-4EFF-9BCE-9FAAEA063E00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xmlns="" id="{8A3A398A-51E5-6C8E-8B46-DFCCF78FD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6ABC38F-58C4-495A-A3EE-D3B06601AC82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tr-TR" altLang="en-US" sz="1000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xmlns="" id="{24504DE3-17A9-07C6-6B18-76403BF135B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tr-TR" altLang="tr-TR"/>
              <a:t>Hücre sayısı, rengi, kıvamı</a:t>
            </a:r>
          </a:p>
        </p:txBody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xmlns="" id="{5132F5BA-67DB-F9E8-1C8A-78E7382816B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2600"/>
              <a:t>Yetişkin bir insanda yaklaşık 10</a:t>
            </a:r>
            <a:r>
              <a:rPr lang="tr-TR" altLang="tr-TR" sz="2600" baseline="30000"/>
              <a:t>13</a:t>
            </a:r>
            <a:r>
              <a:rPr lang="tr-TR" altLang="tr-TR" sz="2600"/>
              <a:t> ile 10</a:t>
            </a:r>
            <a:r>
              <a:rPr lang="tr-TR" altLang="tr-TR" sz="2600" baseline="30000"/>
              <a:t>14 </a:t>
            </a:r>
            <a:r>
              <a:rPr lang="tr-TR" altLang="tr-TR" sz="2600"/>
              <a:t>arasında değişen hücre bulunur.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600"/>
              <a:t>MSS, retina, lens kristalinde hücre sayısı sabittir ve sonradan çoğalmaz.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600"/>
              <a:t>Hücreler, pigmentli olanlar hariç çoğunlukla renksizdir.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600"/>
              <a:t>Hücre içi kolloidal (peltemsi) yapıda olup, hücrelerin kıvamları hücre çeşidine göre değişir. Örn; beyin hücreleri ile derinin stratum korneum hücrelerinin kıvamları farklıdır.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>
            <a:extLst>
              <a:ext uri="{FF2B5EF4-FFF2-40B4-BE49-F238E27FC236}">
                <a16:creationId xmlns:a16="http://schemas.microsoft.com/office/drawing/2014/main" xmlns="" id="{7CDA6154-7BFF-7292-EE0C-22B26603BE6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D840EE4-1F8B-4DDE-A092-35580F66B398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19459" name="Slide Number Placeholder 3">
            <a:extLst>
              <a:ext uri="{FF2B5EF4-FFF2-40B4-BE49-F238E27FC236}">
                <a16:creationId xmlns:a16="http://schemas.microsoft.com/office/drawing/2014/main" xmlns="" id="{571CD18B-F459-ACC4-A972-A9088A997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26C9D07-6525-4D2C-A9E3-837E14B59FF1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tr-TR" altLang="en-US" sz="1000"/>
          </a:p>
        </p:txBody>
      </p:sp>
      <p:pic>
        <p:nvPicPr>
          <p:cNvPr id="19460" name="Picture 5" descr="ch16f1">
            <a:extLst>
              <a:ext uri="{FF2B5EF4-FFF2-40B4-BE49-F238E27FC236}">
                <a16:creationId xmlns:a16="http://schemas.microsoft.com/office/drawing/2014/main" xmlns="" id="{618925C7-7F78-1B36-756D-9188FD06B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549275"/>
            <a:ext cx="5545138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ext Box 7">
            <a:extLst>
              <a:ext uri="{FF2B5EF4-FFF2-40B4-BE49-F238E27FC236}">
                <a16:creationId xmlns:a16="http://schemas.microsoft.com/office/drawing/2014/main" xmlns="" id="{34F75964-A705-BEB5-1690-03F3739E6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237288"/>
            <a:ext cx="7200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1800"/>
              <a:t>             </a:t>
            </a:r>
            <a:r>
              <a:rPr lang="tr-TR" altLang="tr-TR" sz="2400"/>
              <a:t>Hücre iskeleti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>
            <a:extLst>
              <a:ext uri="{FF2B5EF4-FFF2-40B4-BE49-F238E27FC236}">
                <a16:creationId xmlns:a16="http://schemas.microsoft.com/office/drawing/2014/main" xmlns="" id="{4D20661D-C77E-1206-841A-8A09D686BFE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4BFCAE4-B39A-4D25-B739-DF5EC21027FC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xmlns="" id="{68E657B4-B836-CA62-7687-2852B3284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1989126-C6B0-4240-ABFB-580DD85DCC5B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tr-TR" altLang="en-US" sz="1000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xmlns="" id="{11418154-7F3F-F942-071F-25A50FB2D7C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636587"/>
          </a:xfrm>
        </p:spPr>
        <p:txBody>
          <a:bodyPr anchor="ctr"/>
          <a:lstStyle/>
          <a:p>
            <a:pPr eaLnBrk="1" hangingPunct="1"/>
            <a:r>
              <a:rPr lang="tr-TR" altLang="tr-TR" sz="3500"/>
              <a:t>Hücre İskeleti ve Görevleri</a:t>
            </a:r>
          </a:p>
        </p:txBody>
      </p:sp>
      <p:sp>
        <p:nvSpPr>
          <p:cNvPr id="20485" name="Text Box 5">
            <a:extLst>
              <a:ext uri="{FF2B5EF4-FFF2-40B4-BE49-F238E27FC236}">
                <a16:creationId xmlns:a16="http://schemas.microsoft.com/office/drawing/2014/main" xmlns="" id="{9666394A-16FE-E157-3A59-B81FF1A00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196975"/>
            <a:ext cx="8569325" cy="51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/>
              <a:t>Hücre iskeletini sitoplazmaya yayılan protein yapıdaki filamanlar oluşturur.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>
                <a:solidFill>
                  <a:srgbClr val="0070C0"/>
                </a:solidFill>
              </a:rPr>
              <a:t>Görevleri:</a:t>
            </a:r>
          </a:p>
          <a:p>
            <a:pPr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tr-TR" altLang="tr-TR" sz="2400"/>
              <a:t> </a:t>
            </a:r>
            <a:r>
              <a:rPr lang="tr-TR" altLang="tr-TR" sz="2000"/>
              <a:t>Hücrenin şeklini ve sitoplazmanın organizasyonunu</a:t>
            </a:r>
          </a:p>
          <a:p>
            <a:pPr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tr-TR" altLang="tr-TR" sz="2000"/>
              <a:t>  belirleyen bir yapı iskelesi görevi yapar. </a:t>
            </a:r>
          </a:p>
          <a:p>
            <a:pPr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tr-TR" altLang="tr-TR" sz="2000"/>
              <a:t> Hücre ve sitoplazmik hareketin gerçekleşmesinden </a:t>
            </a:r>
          </a:p>
          <a:p>
            <a:pPr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tr-TR" altLang="tr-TR" sz="2000"/>
              <a:t>  sorumludur</a:t>
            </a:r>
          </a:p>
          <a:p>
            <a:pPr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tr-TR" altLang="tr-TR" sz="2000"/>
              <a:t> Hücre bölünmesi sırasında hücrelerin hareket etmesi ve</a:t>
            </a:r>
          </a:p>
          <a:p>
            <a:pPr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tr-TR" altLang="tr-TR" sz="2000"/>
              <a:t>  şekil değiştirmesi için sürekli yeniden düzenlenen dinamik bir</a:t>
            </a:r>
          </a:p>
          <a:p>
            <a:pPr eaLnBrk="1" hangingPunct="1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</a:pPr>
            <a:r>
              <a:rPr lang="tr-TR" altLang="tr-TR" sz="2000"/>
              <a:t>  yapıdır.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tr-TR" altLang="tr-TR" sz="2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>
            <a:extLst>
              <a:ext uri="{FF2B5EF4-FFF2-40B4-BE49-F238E27FC236}">
                <a16:creationId xmlns:a16="http://schemas.microsoft.com/office/drawing/2014/main" xmlns="" id="{3DB9A55D-4B89-7E10-BFA7-0211865B243C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64ADCB9-ACAA-434D-92EF-3F991F215AB8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21507" name="Slide Number Placeholder 3">
            <a:extLst>
              <a:ext uri="{FF2B5EF4-FFF2-40B4-BE49-F238E27FC236}">
                <a16:creationId xmlns:a16="http://schemas.microsoft.com/office/drawing/2014/main" xmlns="" id="{1DE3E014-8CFD-2465-E89C-886030D38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86D43EC-6D05-4E2A-8A25-24168E05B5C2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tr-TR" altLang="en-US" sz="1000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xmlns="" id="{D56A8445-47F3-53BB-7EFB-FBC6BC50D3A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304800"/>
            <a:ext cx="8382000" cy="1909763"/>
          </a:xfrm>
        </p:spPr>
        <p:txBody>
          <a:bodyPr>
            <a:spAutoFit/>
          </a:bodyPr>
          <a:lstStyle/>
          <a:p>
            <a:pPr eaLnBrk="1" hangingPunct="1">
              <a:buClr>
                <a:srgbClr val="339933"/>
              </a:buClr>
              <a:buFont typeface="Wingdings" panose="05000000000000000000" pitchFamily="2" charset="2"/>
              <a:buNone/>
              <a:tabLst>
                <a:tab pos="2743200" algn="l"/>
              </a:tabLst>
              <a:defRPr/>
            </a:pPr>
            <a:r>
              <a:rPr lang="tr-TR" sz="40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tr-TR" sz="2600" b="1"/>
              <a:t>Hücre iskeleti üç temel protein </a:t>
            </a:r>
          </a:p>
          <a:p>
            <a:pPr eaLnBrk="1" hangingPunct="1">
              <a:buClr>
                <a:srgbClr val="339933"/>
              </a:buClr>
              <a:buFont typeface="Wingdings" panose="05000000000000000000" pitchFamily="2" charset="2"/>
              <a:buNone/>
              <a:tabLst>
                <a:tab pos="2743200" algn="l"/>
              </a:tabLst>
              <a:defRPr/>
            </a:pPr>
            <a:r>
              <a:rPr lang="tr-TR" sz="2600" b="1"/>
              <a:t>   flamentten oluşmuştur.</a:t>
            </a:r>
          </a:p>
          <a:p>
            <a:pPr eaLnBrk="1" hangingPunct="1">
              <a:buClr>
                <a:srgbClr val="339933"/>
              </a:buClr>
              <a:buFont typeface="Wingdings" panose="05000000000000000000" pitchFamily="2" charset="2"/>
              <a:buNone/>
              <a:tabLst>
                <a:tab pos="2743200" algn="l"/>
              </a:tabLst>
              <a:defRPr/>
            </a:pPr>
            <a:endParaRPr lang="en-US" sz="400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509" name="Text Box 4">
            <a:extLst>
              <a:ext uri="{FF2B5EF4-FFF2-40B4-BE49-F238E27FC236}">
                <a16:creationId xmlns:a16="http://schemas.microsoft.com/office/drawing/2014/main" xmlns="" id="{6735EFB0-2CEA-824A-D4DF-B2050E98D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461125"/>
            <a:ext cx="42465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1000">
                <a:latin typeface="Times" panose="02020603050405020304" pitchFamily="18" charset="0"/>
              </a:rPr>
              <a:t>Copyright © 2003 Pearson Education, Inc. publishing as Benjamin Cummings</a:t>
            </a:r>
          </a:p>
        </p:txBody>
      </p:sp>
      <p:sp>
        <p:nvSpPr>
          <p:cNvPr id="21510" name="Rectangle 5">
            <a:extLst>
              <a:ext uri="{FF2B5EF4-FFF2-40B4-BE49-F238E27FC236}">
                <a16:creationId xmlns:a16="http://schemas.microsoft.com/office/drawing/2014/main" xmlns="" id="{04B69A4C-E757-B201-6EE1-3399E7486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52400" cy="1295400"/>
          </a:xfrm>
          <a:prstGeom prst="rect">
            <a:avLst/>
          </a:prstGeom>
          <a:solidFill>
            <a:srgbClr val="009999"/>
          </a:solidFill>
          <a:ln w="254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tr-TR" altLang="tr-TR" sz="2400">
              <a:latin typeface="Times" panose="02020603050405020304" pitchFamily="18" charset="0"/>
            </a:endParaRPr>
          </a:p>
        </p:txBody>
      </p:sp>
      <p:sp>
        <p:nvSpPr>
          <p:cNvPr id="21511" name="Line 6">
            <a:extLst>
              <a:ext uri="{FF2B5EF4-FFF2-40B4-BE49-F238E27FC236}">
                <a16:creationId xmlns:a16="http://schemas.microsoft.com/office/drawing/2014/main" xmlns="" id="{BB9881F1-C1A5-8E8F-1C35-66D5087F293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228600"/>
            <a:ext cx="8915400" cy="0"/>
          </a:xfrm>
          <a:prstGeom prst="line">
            <a:avLst/>
          </a:prstGeom>
          <a:noFill/>
          <a:ln w="38100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9" name="Text Box 7">
            <a:extLst>
              <a:ext uri="{FF2B5EF4-FFF2-40B4-BE49-F238E27FC236}">
                <a16:creationId xmlns:a16="http://schemas.microsoft.com/office/drawing/2014/main" xmlns="" id="{46BCF720-A21A-18AC-8F4C-69D741FD5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2000250"/>
            <a:ext cx="4419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89025" indent="-287338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SzTx/>
              <a:buFont typeface="Symbol" panose="05050102010706020507" pitchFamily="18" charset="2"/>
              <a:buNone/>
            </a:pPr>
            <a:endParaRPr lang="en-US" altLang="tr-TR"/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SzTx/>
              <a:buFont typeface="Symbol" panose="05050102010706020507" pitchFamily="18" charset="2"/>
              <a:buChar char="·"/>
            </a:pPr>
            <a:r>
              <a:rPr lang="en-US" altLang="tr-TR" sz="3200"/>
              <a:t>Mi</a:t>
            </a:r>
            <a:r>
              <a:rPr lang="tr-TR" altLang="tr-TR" sz="3200"/>
              <a:t>k</a:t>
            </a:r>
            <a:r>
              <a:rPr lang="en-US" altLang="tr-TR" sz="3200"/>
              <a:t>rofilamen</a:t>
            </a:r>
            <a:r>
              <a:rPr lang="tr-TR" altLang="tr-TR" sz="3200"/>
              <a:t>tler</a:t>
            </a:r>
            <a:endParaRPr lang="en-US" altLang="tr-TR" sz="3200"/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SzTx/>
              <a:buFont typeface="Symbol" panose="05050102010706020507" pitchFamily="18" charset="2"/>
              <a:buChar char="·"/>
            </a:pPr>
            <a:r>
              <a:rPr lang="tr-TR" altLang="tr-TR" sz="3200"/>
              <a:t>Ara</a:t>
            </a:r>
            <a:r>
              <a:rPr lang="en-US" altLang="tr-TR" sz="3200"/>
              <a:t> filament</a:t>
            </a:r>
            <a:r>
              <a:rPr lang="tr-TR" altLang="tr-TR" sz="3200"/>
              <a:t>ler</a:t>
            </a:r>
            <a:endParaRPr lang="en-US" altLang="tr-TR" sz="3200"/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>
                <a:srgbClr val="FF6600"/>
              </a:buClr>
              <a:buSzTx/>
              <a:buFont typeface="Symbol" panose="05050102010706020507" pitchFamily="18" charset="2"/>
              <a:buChar char="·"/>
            </a:pPr>
            <a:r>
              <a:rPr lang="en-US" altLang="tr-TR" sz="3200"/>
              <a:t>Mi</a:t>
            </a:r>
            <a:r>
              <a:rPr lang="tr-TR" altLang="tr-TR" sz="3200"/>
              <a:t>k</a:t>
            </a:r>
            <a:r>
              <a:rPr lang="en-US" altLang="tr-TR" sz="3200"/>
              <a:t>rot</a:t>
            </a:r>
            <a:r>
              <a:rPr lang="tr-TR" altLang="tr-TR" sz="3200"/>
              <a:t>ü</a:t>
            </a:r>
            <a:r>
              <a:rPr lang="en-US" altLang="tr-TR" sz="3200"/>
              <a:t>b</a:t>
            </a:r>
            <a:r>
              <a:rPr lang="tr-TR" altLang="tr-TR" sz="3200"/>
              <a:t>ü</a:t>
            </a:r>
            <a:r>
              <a:rPr lang="en-US" altLang="tr-TR" sz="3200"/>
              <a:t>l</a:t>
            </a:r>
            <a:r>
              <a:rPr lang="tr-TR" altLang="tr-TR" sz="3200"/>
              <a:t>ler</a:t>
            </a:r>
            <a:endParaRPr lang="en-US" altLang="tr-TR" sz="3200"/>
          </a:p>
        </p:txBody>
      </p:sp>
      <p:pic>
        <p:nvPicPr>
          <p:cNvPr id="64520" name="Picture 8">
            <a:extLst>
              <a:ext uri="{FF2B5EF4-FFF2-40B4-BE49-F238E27FC236}">
                <a16:creationId xmlns:a16="http://schemas.microsoft.com/office/drawing/2014/main" xmlns="" id="{10B5AEA4-05EF-0B23-7F2B-F17ABC6AD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4"/>
          <a:stretch>
            <a:fillRect/>
          </a:stretch>
        </p:blipFill>
        <p:spPr bwMode="auto">
          <a:xfrm>
            <a:off x="5334000" y="1143000"/>
            <a:ext cx="3429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>
            <a:extLst>
              <a:ext uri="{FF2B5EF4-FFF2-40B4-BE49-F238E27FC236}">
                <a16:creationId xmlns:a16="http://schemas.microsoft.com/office/drawing/2014/main" xmlns="" id="{FE2DC486-ACD3-507D-201C-75F9FE206F5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30283A4-7637-4D36-9460-A62B6AC07AAF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22531" name="Slide Number Placeholder 3">
            <a:extLst>
              <a:ext uri="{FF2B5EF4-FFF2-40B4-BE49-F238E27FC236}">
                <a16:creationId xmlns:a16="http://schemas.microsoft.com/office/drawing/2014/main" xmlns="" id="{27147A89-9072-F779-A91C-FC55B5695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B266900-63AB-4A5A-951C-1C87A55A2F74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tr-TR" altLang="en-US" sz="1000"/>
          </a:p>
        </p:txBody>
      </p:sp>
      <p:sp>
        <p:nvSpPr>
          <p:cNvPr id="22532" name="Text Box 5">
            <a:extLst>
              <a:ext uri="{FF2B5EF4-FFF2-40B4-BE49-F238E27FC236}">
                <a16:creationId xmlns:a16="http://schemas.microsoft.com/office/drawing/2014/main" xmlns="" id="{2E11BFF4-4E0A-CECC-1CC2-57D2B5A11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49275"/>
            <a:ext cx="8569325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endParaRPr lang="tr-TR" altLang="tr-TR" sz="2400">
              <a:solidFill>
                <a:srgbClr val="0070C0"/>
              </a:solidFill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400">
                <a:solidFill>
                  <a:srgbClr val="0070C0"/>
                </a:solidFill>
              </a:rPr>
              <a:t>Aktin flamentler (mikroflamanlar)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400">
                <a:solidFill>
                  <a:srgbClr val="0070C0"/>
                </a:solidFill>
              </a:rPr>
              <a:t>Ara flamentler (intermediate flamanlar)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400">
                <a:solidFill>
                  <a:srgbClr val="0070C0"/>
                </a:solidFill>
              </a:rPr>
              <a:t>Mikrotübüller 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400"/>
              <a:t> Bunlar bir arada bulunur ve çok sayıda aksesuar protein  aracılığı ile hücre içi organeller ve plazma zarı ile bağlantılıdır.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400"/>
              <a:t> Filamentler farklı protein alt birimlerinden meydana gelmiştir.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400"/>
              <a:t> Aktin flamentler; </a:t>
            </a:r>
            <a:r>
              <a:rPr lang="tr-TR" altLang="tr-TR" sz="2400">
                <a:solidFill>
                  <a:srgbClr val="0070C0"/>
                </a:solidFill>
              </a:rPr>
              <a:t>aktin</a:t>
            </a:r>
            <a:r>
              <a:rPr lang="tr-TR" altLang="tr-TR" sz="2400"/>
              <a:t> proteinlerden meydana gelmişlerdir.</a:t>
            </a:r>
            <a:endParaRPr lang="tr-TR" altLang="tr-TR" sz="2400">
              <a:solidFill>
                <a:srgbClr val="0070C0"/>
              </a:solidFill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400"/>
              <a:t> İntermediate filamentler; </a:t>
            </a:r>
            <a:r>
              <a:rPr lang="tr-TR" altLang="tr-TR" sz="2400">
                <a:solidFill>
                  <a:srgbClr val="0070C0"/>
                </a:solidFill>
              </a:rPr>
              <a:t>vimentin veya lamin, keratin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400"/>
              <a:t> Miktübüller; </a:t>
            </a:r>
            <a:r>
              <a:rPr lang="tr-TR" altLang="tr-TR" sz="2400">
                <a:solidFill>
                  <a:srgbClr val="0070C0"/>
                </a:solidFill>
              </a:rPr>
              <a:t>Tubulin</a:t>
            </a:r>
            <a:endParaRPr lang="tr-TR" altLang="tr-TR"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>
            <a:extLst>
              <a:ext uri="{FF2B5EF4-FFF2-40B4-BE49-F238E27FC236}">
                <a16:creationId xmlns:a16="http://schemas.microsoft.com/office/drawing/2014/main" xmlns="" id="{6254016F-618C-F063-AA72-0535010C4110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8E298C-936B-416B-A3A9-00687ED3E4FB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23555" name="Text Box 4">
            <a:extLst>
              <a:ext uri="{FF2B5EF4-FFF2-40B4-BE49-F238E27FC236}">
                <a16:creationId xmlns:a16="http://schemas.microsoft.com/office/drawing/2014/main" xmlns="" id="{A00FF4D8-6200-2AC6-5D90-1D285A90C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76250"/>
            <a:ext cx="8280400" cy="606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3200">
                <a:solidFill>
                  <a:srgbClr val="0070C0"/>
                </a:solidFill>
              </a:rPr>
              <a:t>Aktin Filamentler (mikroflamentler)</a:t>
            </a:r>
            <a:r>
              <a:rPr lang="tr-TR" altLang="tr-TR" sz="2800">
                <a:solidFill>
                  <a:srgbClr val="0070C0"/>
                </a:solidFill>
              </a:rPr>
              <a:t>: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800"/>
              <a:t>Hücre zarının hemen altında, mekanik destek sağlar.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800"/>
              <a:t>Hücre şeklinin belirlenmesi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800"/>
              <a:t>Hücre yüzey hareketlerinin gerçekleştirilmesi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800"/>
              <a:t>Hücre bölünmesini sağlayan bir ağ oluşturur.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3200">
                <a:solidFill>
                  <a:srgbClr val="0070C0"/>
                </a:solidFill>
              </a:rPr>
              <a:t>Ara Filamentler: </a:t>
            </a:r>
            <a:r>
              <a:rPr lang="tr-TR" altLang="tr-TR" sz="2800"/>
              <a:t>Hücre hareketine katılmazlar. Bunun yerine hücre ve dokulara mekanik güç sağlayacak yapısal rol oynarlar. Örn: </a:t>
            </a:r>
            <a:r>
              <a:rPr lang="tr-TR" altLang="tr-TR" sz="2800">
                <a:solidFill>
                  <a:srgbClr val="0070C0"/>
                </a:solidFill>
              </a:rPr>
              <a:t>keratinler, vimentin, desmin, nörofilaman proteinleri, nükleer laminler</a:t>
            </a: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xmlns="" id="{7B46E976-86B2-D9C4-2B8F-774E61A618A3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46D7E76C-0BDC-4D40-B545-EA8404DD75C2}" type="slidenum">
              <a:rPr lang="tr-TR" altLang="tr-TR" sz="1400"/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tr-TR" altLang="tr-TR" sz="1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>
            <a:extLst>
              <a:ext uri="{FF2B5EF4-FFF2-40B4-BE49-F238E27FC236}">
                <a16:creationId xmlns:a16="http://schemas.microsoft.com/office/drawing/2014/main" xmlns="" id="{37142E08-0D0C-D579-2C41-338FD29EF80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85CFD1D-F1F4-430A-883C-1F29782C876E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xmlns="" id="{FF2F4CEF-9871-BCD1-F7E0-17D5D6E8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37E06BF-8A74-49B1-B2A0-D85F64D91AC8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tr-TR" altLang="en-US" sz="1000"/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xmlns="" id="{679BCA7B-98DC-6E74-2DFF-65BC6ED5D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765175"/>
            <a:ext cx="8064500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3200">
                <a:solidFill>
                  <a:srgbClr val="0070C0"/>
                </a:solidFill>
              </a:rPr>
              <a:t>Mikrotübüller: </a:t>
            </a:r>
            <a:r>
              <a:rPr lang="tr-TR" altLang="tr-TR" sz="2800"/>
              <a:t>Mikrotübüller </a:t>
            </a:r>
            <a:r>
              <a:rPr lang="tr-TR" altLang="tr-TR" sz="2800">
                <a:solidFill>
                  <a:srgbClr val="0070C0"/>
                </a:solidFill>
              </a:rPr>
              <a:t>tübulin a</a:t>
            </a:r>
            <a:r>
              <a:rPr lang="tr-TR" altLang="tr-TR" sz="2800"/>
              <a:t>dı verilen globüler bir proteinden oluşmuştur.</a:t>
            </a:r>
            <a:r>
              <a:rPr lang="tr-TR" altLang="tr-TR" sz="2800">
                <a:solidFill>
                  <a:schemeClr val="accent2"/>
                </a:solidFill>
              </a:rPr>
              <a:t> </a:t>
            </a:r>
            <a:r>
              <a:rPr lang="tr-TR" altLang="tr-TR" sz="2800"/>
              <a:t>Sert, içi boş çubuklardır. Hücre içinde devamlı yapılanıp ayrışabilen dinamik yapılardır.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800"/>
              <a:t> Hücre şeklinin belirlenmesi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800"/>
              <a:t> Organeller arasında biyomolekülerin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800"/>
              <a:t>   taşınması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800"/>
              <a:t> Mitoz sırasında kromozomların ayrılması gibi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800"/>
              <a:t>   çeşitli hücre hareketlerinde görev alır.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>
            <a:extLst>
              <a:ext uri="{FF2B5EF4-FFF2-40B4-BE49-F238E27FC236}">
                <a16:creationId xmlns:a16="http://schemas.microsoft.com/office/drawing/2014/main" xmlns="" id="{502500E0-F5D2-E327-3A6D-E42BC53E3C4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744CF93-97BB-43DD-9D92-691DA6436A92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25603" name="Slide Number Placeholder 3">
            <a:extLst>
              <a:ext uri="{FF2B5EF4-FFF2-40B4-BE49-F238E27FC236}">
                <a16:creationId xmlns:a16="http://schemas.microsoft.com/office/drawing/2014/main" xmlns="" id="{7CD8D5BB-5564-13DE-BD2E-35D025BBC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8B04706-41A9-4563-B430-1DED0C617D64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tr-TR" altLang="en-US" sz="1000"/>
          </a:p>
        </p:txBody>
      </p:sp>
      <p:pic>
        <p:nvPicPr>
          <p:cNvPr id="25604" name="Picture 5" descr="ch11f48">
            <a:extLst>
              <a:ext uri="{FF2B5EF4-FFF2-40B4-BE49-F238E27FC236}">
                <a16:creationId xmlns:a16="http://schemas.microsoft.com/office/drawing/2014/main" xmlns="" id="{E876C357-B2B0-0A94-BF0E-F2625A834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285750"/>
            <a:ext cx="4429125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6">
            <a:extLst>
              <a:ext uri="{FF2B5EF4-FFF2-40B4-BE49-F238E27FC236}">
                <a16:creationId xmlns:a16="http://schemas.microsoft.com/office/drawing/2014/main" xmlns="" id="{5FD2E52C-3E7B-925A-D333-58858CAC7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6215063"/>
            <a:ext cx="67691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1600"/>
              <a:t>İğ ipliklerini oluşturan mikrotübüllerin</a:t>
            </a:r>
            <a:r>
              <a:rPr lang="tr-TR" altLang="tr-TR" sz="1400" b="1"/>
              <a:t> </a:t>
            </a:r>
            <a:r>
              <a:rPr lang="tr-TR" altLang="tr-TR" sz="1400"/>
              <a:t>hücre bölünmesi sırasında</a:t>
            </a:r>
            <a:r>
              <a:rPr lang="tr-TR" altLang="tr-TR" sz="1600"/>
              <a:t> kromozomlara tutunması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>
            <a:extLst>
              <a:ext uri="{FF2B5EF4-FFF2-40B4-BE49-F238E27FC236}">
                <a16:creationId xmlns:a16="http://schemas.microsoft.com/office/drawing/2014/main" xmlns="" id="{15857F3F-6C6F-E533-F1ED-FDB49074D36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2C64F37-B19D-428D-992E-290B493945E6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xmlns="" id="{5443158F-849C-68E6-81C6-3557C4E188F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tr-TR" altLang="tr-TR"/>
              <a:t>Ekstrasellüler matriks</a:t>
            </a:r>
          </a:p>
        </p:txBody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xmlns="" id="{BD8C5BE1-BA29-9433-9C2D-814D45431DE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tr-TR" altLang="tr-TR" sz="2600"/>
              <a:t>Çok hücreli organizmalarda hücreler bir matriks içinde bulunur. </a:t>
            </a:r>
          </a:p>
          <a:p>
            <a:r>
              <a:rPr lang="tr-TR" altLang="tr-TR" sz="2600"/>
              <a:t>Protein ve polisakkaritten oluşan matriks, hücrelerin arasını doldurur, hücre ve dokuları birbirine bağlar.</a:t>
            </a:r>
          </a:p>
          <a:p>
            <a:r>
              <a:rPr lang="tr-TR" altLang="tr-TR" sz="2600"/>
              <a:t> Ekstrasellüler matrikse bir örnek, epitel hücrelerinin üzerine oturduğu </a:t>
            </a:r>
            <a:r>
              <a:rPr lang="tr-TR" altLang="tr-TR" sz="2600">
                <a:solidFill>
                  <a:srgbClr val="0070C0"/>
                </a:solidFill>
              </a:rPr>
              <a:t>bazal laminadır</a:t>
            </a:r>
            <a:r>
              <a:rPr lang="tr-TR" altLang="tr-TR" sz="2600"/>
              <a:t>. Bağ doku, kemik ve kıkırdak hücreleri arasında bol miktarda ekstrasellüler matriks vardır. Bağ dokusu matriksi jölemsi polisakkarit zemin içine yayılmış ipliksi proteinlerden oluşur.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>
            <a:extLst>
              <a:ext uri="{FF2B5EF4-FFF2-40B4-BE49-F238E27FC236}">
                <a16:creationId xmlns:a16="http://schemas.microsoft.com/office/drawing/2014/main" xmlns="" id="{BBE2878E-B5E5-29DD-5836-8CC0A4B13116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66628DD-C863-4E46-9D67-E6066DD242DE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xmlns="" id="{30C72F43-41B2-2C0F-B8DC-232717A555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Ekstrasellüler matriks makromolekülleri</a:t>
            </a:r>
          </a:p>
        </p:txBody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xmlns="" id="{F3E55080-FD65-FFB4-EC91-98AF19801C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b="1"/>
              <a:t>Glikozaminoglikanlar (GAG) olarak adlandırılan polisakkarit zincirler</a:t>
            </a:r>
            <a:r>
              <a:rPr lang="tr-TR" altLang="tr-TR"/>
              <a:t>. Bunlar genellikle proteoglikan halinde proteinlere kovalent olarak bağlı bulunurlar.</a:t>
            </a:r>
          </a:p>
          <a:p>
            <a:pPr>
              <a:lnSpc>
                <a:spcPct val="90000"/>
              </a:lnSpc>
            </a:pPr>
            <a:r>
              <a:rPr lang="tr-TR" altLang="tr-TR" b="1"/>
              <a:t>Fibroz proteinler: </a:t>
            </a:r>
            <a:r>
              <a:rPr lang="tr-TR" altLang="tr-TR"/>
              <a:t>Fonksiyonel olarak iki gruba ayrılırlar.</a:t>
            </a:r>
          </a:p>
          <a:p>
            <a:pPr>
              <a:lnSpc>
                <a:spcPct val="90000"/>
              </a:lnSpc>
            </a:pPr>
            <a:r>
              <a:rPr lang="tr-TR" altLang="tr-TR"/>
              <a:t>a) </a:t>
            </a:r>
            <a:r>
              <a:rPr lang="tr-TR" altLang="tr-TR" b="1"/>
              <a:t>Yapısal proteinler</a:t>
            </a:r>
            <a:r>
              <a:rPr lang="tr-TR" altLang="tr-TR"/>
              <a:t>: kollagen ve elastin</a:t>
            </a:r>
          </a:p>
          <a:p>
            <a:pPr>
              <a:lnSpc>
                <a:spcPct val="90000"/>
              </a:lnSpc>
            </a:pPr>
            <a:r>
              <a:rPr lang="tr-TR" altLang="tr-TR"/>
              <a:t>b) </a:t>
            </a:r>
            <a:r>
              <a:rPr lang="tr-TR" altLang="tr-TR" b="1"/>
              <a:t>Yapıştırıcı proteinler:</a:t>
            </a:r>
            <a:r>
              <a:rPr lang="tr-TR" altLang="tr-TR"/>
              <a:t> fibronektin ve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/>
              <a:t>       laminin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>
            <a:extLst>
              <a:ext uri="{FF2B5EF4-FFF2-40B4-BE49-F238E27FC236}">
                <a16:creationId xmlns:a16="http://schemas.microsoft.com/office/drawing/2014/main" xmlns="" id="{3F7AB2AD-AAC9-9F6F-59FB-5B4C0462087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F13ED8C-2005-414D-9A46-847FA8F5C123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xmlns="" id="{C8DF5E0A-D882-505C-D636-B5070277D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4333AB7-9BCE-4969-8913-43CBDA8036C8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tr-TR" altLang="en-US" sz="1000"/>
          </a:p>
        </p:txBody>
      </p:sp>
      <p:sp>
        <p:nvSpPr>
          <p:cNvPr id="29700" name="Rectangle 2">
            <a:extLst>
              <a:ext uri="{FF2B5EF4-FFF2-40B4-BE49-F238E27FC236}">
                <a16:creationId xmlns:a16="http://schemas.microsoft.com/office/drawing/2014/main" xmlns="" id="{381BA6B9-E150-C61E-AE1D-3FCE4048D65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09600"/>
          </a:xfrm>
        </p:spPr>
        <p:txBody>
          <a:bodyPr anchor="ctr"/>
          <a:lstStyle/>
          <a:p>
            <a:pPr eaLnBrk="1" hangingPunct="1"/>
            <a:r>
              <a:rPr lang="tr-TR" altLang="tr-TR" sz="2600"/>
              <a:t>Hücre zarının yapısı</a:t>
            </a:r>
            <a:endParaRPr lang="en-US" altLang="tr-TR" sz="2600"/>
          </a:p>
        </p:txBody>
      </p:sp>
      <p:sp>
        <p:nvSpPr>
          <p:cNvPr id="29701" name="Rectangle 3">
            <a:extLst>
              <a:ext uri="{FF2B5EF4-FFF2-40B4-BE49-F238E27FC236}">
                <a16:creationId xmlns:a16="http://schemas.microsoft.com/office/drawing/2014/main" xmlns="" id="{9D565B38-F7A0-F2AC-4E42-271765622141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533400"/>
            <a:ext cx="8604250" cy="11430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200">
                <a:solidFill>
                  <a:srgbClr val="000000"/>
                </a:solidFill>
              </a:rPr>
              <a:t>Bir çift fosfolipid tabakası ile birlikte p</a:t>
            </a:r>
            <a:r>
              <a:rPr lang="en-US" altLang="tr-TR" sz="2200">
                <a:solidFill>
                  <a:srgbClr val="000000"/>
                </a:solidFill>
              </a:rPr>
              <a:t>rotein</a:t>
            </a:r>
            <a:r>
              <a:rPr lang="tr-TR" altLang="tr-TR" sz="2200">
                <a:solidFill>
                  <a:srgbClr val="000000"/>
                </a:solidFill>
              </a:rPr>
              <a:t>ler</a:t>
            </a:r>
            <a:r>
              <a:rPr lang="en-US" altLang="tr-TR" sz="2200">
                <a:solidFill>
                  <a:srgbClr val="000000"/>
                </a:solidFill>
              </a:rPr>
              <a:t>, </a:t>
            </a:r>
            <a:r>
              <a:rPr lang="tr-TR" altLang="tr-TR" sz="2200">
                <a:solidFill>
                  <a:srgbClr val="000000"/>
                </a:solidFill>
              </a:rPr>
              <a:t>karbonhidratlar</a:t>
            </a:r>
            <a:r>
              <a:rPr lang="en-US" altLang="tr-TR" sz="2200">
                <a:solidFill>
                  <a:srgbClr val="000000"/>
                </a:solidFill>
              </a:rPr>
              <a:t> </a:t>
            </a:r>
            <a:r>
              <a:rPr lang="tr-TR" altLang="tr-TR" sz="2200">
                <a:solidFill>
                  <a:srgbClr val="000000"/>
                </a:solidFill>
              </a:rPr>
              <a:t>ve</a:t>
            </a:r>
            <a:r>
              <a:rPr lang="en-US" altLang="tr-TR" sz="2200">
                <a:solidFill>
                  <a:srgbClr val="000000"/>
                </a:solidFill>
              </a:rPr>
              <a:t> </a:t>
            </a:r>
            <a:r>
              <a:rPr lang="tr-TR" altLang="tr-TR" sz="2200">
                <a:solidFill>
                  <a:srgbClr val="000000"/>
                </a:solidFill>
              </a:rPr>
              <a:t>kolesterol hücre zarında bulunan önemli moleküllerdir. Hücre zarlarının çoğu ağırlık olarak %50 protein %50 lipidten oluşurlar.</a:t>
            </a:r>
            <a:endParaRPr lang="en-US" altLang="tr-TR" sz="2600">
              <a:solidFill>
                <a:srgbClr val="000000"/>
              </a:solidFill>
            </a:endParaRPr>
          </a:p>
        </p:txBody>
      </p:sp>
      <p:pic>
        <p:nvPicPr>
          <p:cNvPr id="29702" name="Picture 4" descr="f3-06_the_plasma_membra_c">
            <a:extLst>
              <a:ext uri="{FF2B5EF4-FFF2-40B4-BE49-F238E27FC236}">
                <a16:creationId xmlns:a16="http://schemas.microsoft.com/office/drawing/2014/main" xmlns="" id="{40E50CA3-BB25-6537-31A6-9A1961422FA0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7" t="37500"/>
          <a:stretch>
            <a:fillRect/>
          </a:stretch>
        </p:blipFill>
        <p:spPr>
          <a:xfrm>
            <a:off x="1403350" y="1989138"/>
            <a:ext cx="5800725" cy="4354512"/>
          </a:xfr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5">
            <a:extLst>
              <a:ext uri="{FF2B5EF4-FFF2-40B4-BE49-F238E27FC236}">
                <a16:creationId xmlns:a16="http://schemas.microsoft.com/office/drawing/2014/main" xmlns="" id="{F1B8FC80-E3E0-395D-95B2-FE8A3B3754C3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F388732-3AB0-4968-B65B-D08F46749D8E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31747" name="Text Box 4">
            <a:extLst>
              <a:ext uri="{FF2B5EF4-FFF2-40B4-BE49-F238E27FC236}">
                <a16:creationId xmlns:a16="http://schemas.microsoft.com/office/drawing/2014/main" xmlns="" id="{CBE8B606-3DCE-FA80-9B11-3D2D0C23B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620713"/>
            <a:ext cx="83518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tr-TR" altLang="tr-TR" sz="1800"/>
          </a:p>
        </p:txBody>
      </p:sp>
      <p:pic>
        <p:nvPicPr>
          <p:cNvPr id="31748" name="Picture 5" descr="f3-07_transmembrane_pro_c">
            <a:extLst>
              <a:ext uri="{FF2B5EF4-FFF2-40B4-BE49-F238E27FC236}">
                <a16:creationId xmlns:a16="http://schemas.microsoft.com/office/drawing/2014/main" xmlns="" id="{48F81AC8-99DE-EB03-0E9D-B60F60AFF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6" t="30254" r="53334" b="23557"/>
          <a:stretch>
            <a:fillRect/>
          </a:stretch>
        </p:blipFill>
        <p:spPr bwMode="auto">
          <a:xfrm>
            <a:off x="2241550" y="1052513"/>
            <a:ext cx="3327400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 Box 7">
            <a:extLst>
              <a:ext uri="{FF2B5EF4-FFF2-40B4-BE49-F238E27FC236}">
                <a16:creationId xmlns:a16="http://schemas.microsoft.com/office/drawing/2014/main" xmlns="" id="{06BEDE9B-4073-00CB-F826-FA974CBA3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1484313"/>
            <a:ext cx="15128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1800"/>
              <a:t>Fosfat içeren polar kısım</a:t>
            </a:r>
          </a:p>
        </p:txBody>
      </p:sp>
      <p:sp>
        <p:nvSpPr>
          <p:cNvPr id="31750" name="Text Box 8">
            <a:extLst>
              <a:ext uri="{FF2B5EF4-FFF2-40B4-BE49-F238E27FC236}">
                <a16:creationId xmlns:a16="http://schemas.microsoft.com/office/drawing/2014/main" xmlns="" id="{C5235F7D-F324-A98D-5E20-0140AC407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4581525"/>
            <a:ext cx="17287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1800"/>
              <a:t>Fosfat içeren polar kısım</a:t>
            </a:r>
          </a:p>
        </p:txBody>
      </p:sp>
      <p:sp>
        <p:nvSpPr>
          <p:cNvPr id="31751" name="Text Box 9">
            <a:extLst>
              <a:ext uri="{FF2B5EF4-FFF2-40B4-BE49-F238E27FC236}">
                <a16:creationId xmlns:a16="http://schemas.microsoft.com/office/drawing/2014/main" xmlns="" id="{C9E4BD2D-D497-7CEC-F47E-7A3B2A966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563" y="24209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/>
          </a:p>
        </p:txBody>
      </p:sp>
      <p:sp>
        <p:nvSpPr>
          <p:cNvPr id="31752" name="Text Box 10">
            <a:extLst>
              <a:ext uri="{FF2B5EF4-FFF2-40B4-BE49-F238E27FC236}">
                <a16:creationId xmlns:a16="http://schemas.microsoft.com/office/drawing/2014/main" xmlns="" id="{433F26C1-0E7F-8533-C0A9-A970C7390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349500"/>
            <a:ext cx="1225550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tr-TR" altLang="tr-TR" sz="1800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1800"/>
              <a:t>Polar olmayan Yağ asiti kısımları</a:t>
            </a:r>
          </a:p>
        </p:txBody>
      </p:sp>
      <p:sp>
        <p:nvSpPr>
          <p:cNvPr id="31753" name="Line 11">
            <a:extLst>
              <a:ext uri="{FF2B5EF4-FFF2-40B4-BE49-F238E27FC236}">
                <a16:creationId xmlns:a16="http://schemas.microsoft.com/office/drawing/2014/main" xmlns="" id="{17F232CF-88BE-AB30-7598-D7662A34EC0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0063" y="177323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4" name="Line 12">
            <a:extLst>
              <a:ext uri="{FF2B5EF4-FFF2-40B4-BE49-F238E27FC236}">
                <a16:creationId xmlns:a16="http://schemas.microsoft.com/office/drawing/2014/main" xmlns="" id="{F51479B1-545F-5574-9C96-612DB7728F10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0063" y="2349500"/>
            <a:ext cx="21590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5" name="Line 13">
            <a:extLst>
              <a:ext uri="{FF2B5EF4-FFF2-40B4-BE49-F238E27FC236}">
                <a16:creationId xmlns:a16="http://schemas.microsoft.com/office/drawing/2014/main" xmlns="" id="{64A89F0C-8798-F429-4B7C-34AEFF424B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80063" y="3500438"/>
            <a:ext cx="2159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6" name="Line 14">
            <a:extLst>
              <a:ext uri="{FF2B5EF4-FFF2-40B4-BE49-F238E27FC236}">
                <a16:creationId xmlns:a16="http://schemas.microsoft.com/office/drawing/2014/main" xmlns="" id="{7502F851-282F-8AC4-5EBB-F2C3B2226D8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0063" y="4724400"/>
            <a:ext cx="21590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7" name="Slide Number Placeholder 12">
            <a:extLst>
              <a:ext uri="{FF2B5EF4-FFF2-40B4-BE49-F238E27FC236}">
                <a16:creationId xmlns:a16="http://schemas.microsoft.com/office/drawing/2014/main" xmlns="" id="{8C899011-8DC2-0070-8FF9-603C2EC486CF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0CAE3B74-03FD-4107-8329-E5317FCEB6B7}" type="slidenum">
              <a:rPr lang="tr-TR" altLang="tr-TR" sz="1400"/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tr-TR" altLang="tr-TR" sz="1400"/>
          </a:p>
        </p:txBody>
      </p:sp>
      <p:sp>
        <p:nvSpPr>
          <p:cNvPr id="31758" name="TextBox 16">
            <a:extLst>
              <a:ext uri="{FF2B5EF4-FFF2-40B4-BE49-F238E27FC236}">
                <a16:creationId xmlns:a16="http://schemas.microsoft.com/office/drawing/2014/main" xmlns="" id="{CB161FE3-DCAA-841A-EA5E-0745F9A0D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589588"/>
            <a:ext cx="54006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800"/>
              <a:t>              Fosfolipid tabaka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>
            <a:extLst>
              <a:ext uri="{FF2B5EF4-FFF2-40B4-BE49-F238E27FC236}">
                <a16:creationId xmlns:a16="http://schemas.microsoft.com/office/drawing/2014/main" xmlns="" id="{8187C2B8-DB33-D2AA-6504-751757A3118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60B7CCB-5A9C-474B-8C20-64F3B751EE40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xmlns="" id="{5C069A13-F26F-3045-3478-D76F31852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A3BB29F-1ED0-4547-B612-AB53283E117C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tr-TR" altLang="en-US" sz="1000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xmlns="" id="{95E5D216-D358-5314-AE28-25D05ED8D5B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882650"/>
          </a:xfrm>
        </p:spPr>
        <p:txBody>
          <a:bodyPr anchor="ctr"/>
          <a:lstStyle/>
          <a:p>
            <a:pPr eaLnBrk="1" hangingPunct="1"/>
            <a:r>
              <a:rPr lang="tr-TR" altLang="tr-TR"/>
              <a:t/>
            </a:r>
            <a:br>
              <a:rPr lang="tr-TR" altLang="tr-TR"/>
            </a:br>
            <a:r>
              <a:rPr lang="tr-TR" altLang="tr-TR"/>
              <a:t>Hücre zarının görevleri</a:t>
            </a:r>
          </a:p>
        </p:txBody>
      </p:sp>
      <p:sp>
        <p:nvSpPr>
          <p:cNvPr id="32773" name="Text Box 5">
            <a:extLst>
              <a:ext uri="{FF2B5EF4-FFF2-40B4-BE49-F238E27FC236}">
                <a16:creationId xmlns:a16="http://schemas.microsoft.com/office/drawing/2014/main" xmlns="" id="{62099CC9-DEDC-0426-767E-A4C8B4E9D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412875"/>
            <a:ext cx="864235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endParaRPr lang="tr-TR" altLang="tr-TR" sz="2400"/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400"/>
              <a:t> Hücrenin sınırlarının belirlenmesi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400"/>
              <a:t> Maddelerin hücre içine giriş ve çıkışının denetlenmesi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400"/>
              <a:t> Hücrelerin haberleşmesi ,sinyallerin tanınması ve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/>
              <a:t>  belirlenmesi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400"/>
              <a:t> Hücrelerin birbirine tutunması, adhezyon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tr-TR" altLang="tr-TR" sz="2400"/>
              <a:t> Hücre tanıma, antijenik özellik oluşturma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tr-TR" altLang="tr-TR"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>
            <a:extLst>
              <a:ext uri="{FF2B5EF4-FFF2-40B4-BE49-F238E27FC236}">
                <a16:creationId xmlns:a16="http://schemas.microsoft.com/office/drawing/2014/main" xmlns="" id="{D99A0D84-2860-8D9D-2FBE-2532169AE856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9CB9BC8-62D8-4B02-BBEF-6FCDE9075B85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xmlns="" id="{269B5C23-FB8D-0B65-1535-A2D4302EC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84A4627-B7F5-482D-B9F4-A6409D008802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tr-TR" altLang="en-US" sz="1000"/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xmlns="" id="{D1B63054-523A-44F6-5287-FF794C822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49275"/>
            <a:ext cx="82089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3600"/>
              <a:t>Zar Yapısı</a:t>
            </a:r>
          </a:p>
        </p:txBody>
      </p:sp>
      <p:sp>
        <p:nvSpPr>
          <p:cNvPr id="33797" name="Text Box 6">
            <a:extLst>
              <a:ext uri="{FF2B5EF4-FFF2-40B4-BE49-F238E27FC236}">
                <a16:creationId xmlns:a16="http://schemas.microsoft.com/office/drawing/2014/main" xmlns="" id="{0F086F06-91DE-8E0B-04D4-98F477E4D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484313"/>
            <a:ext cx="7920038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/>
              <a:t>Hücre zarı </a:t>
            </a:r>
            <a:r>
              <a:rPr lang="tr-TR" altLang="tr-TR" sz="2400">
                <a:solidFill>
                  <a:srgbClr val="0070C0"/>
                </a:solidFill>
              </a:rPr>
              <a:t>sıvı mozaik </a:t>
            </a:r>
            <a:r>
              <a:rPr lang="tr-TR" altLang="tr-TR" sz="2400"/>
              <a:t>özelliktedir. Protein molekülleri, fosfolipid tabakasının içinde ve yüzeyinde yerleşim göstermektedir.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/>
              <a:t>Proteinler;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>
                <a:solidFill>
                  <a:srgbClr val="0070C0"/>
                </a:solidFill>
              </a:rPr>
              <a:t>İntegral proteinler: </a:t>
            </a:r>
            <a:r>
              <a:rPr lang="tr-TR" altLang="tr-TR" sz="2400"/>
              <a:t>Lipid tabakayı boydan boya kat eden transmembran proteinlerdir.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>
                <a:solidFill>
                  <a:srgbClr val="0070C0"/>
                </a:solidFill>
              </a:rPr>
              <a:t>Periferal proteinler</a:t>
            </a:r>
            <a:r>
              <a:rPr lang="tr-TR" altLang="tr-TR" sz="2400">
                <a:solidFill>
                  <a:srgbClr val="002060"/>
                </a:solidFill>
              </a:rPr>
              <a:t>: </a:t>
            </a:r>
            <a:r>
              <a:rPr lang="tr-TR" altLang="tr-TR" sz="2400"/>
              <a:t>Lipid tabakanın yüzeyinde yer alırlar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tr-TR" altLang="tr-TR" sz="2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>
            <a:extLst>
              <a:ext uri="{FF2B5EF4-FFF2-40B4-BE49-F238E27FC236}">
                <a16:creationId xmlns:a16="http://schemas.microsoft.com/office/drawing/2014/main" xmlns="" id="{E901FF06-241C-867A-11D0-A46C8D9899FD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4B998E6-1A07-43D5-B70E-BCDDC211C91F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34819" name="Slide Number Placeholder 3">
            <a:extLst>
              <a:ext uri="{FF2B5EF4-FFF2-40B4-BE49-F238E27FC236}">
                <a16:creationId xmlns:a16="http://schemas.microsoft.com/office/drawing/2014/main" xmlns="" id="{28259ECB-F89F-404D-C5B7-EFE80C30F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3D82CF0-96D6-4562-8F63-730018647F77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tr-TR" altLang="en-US" sz="1000"/>
          </a:p>
        </p:txBody>
      </p:sp>
      <p:sp>
        <p:nvSpPr>
          <p:cNvPr id="34820" name="Rectangle 2">
            <a:extLst>
              <a:ext uri="{FF2B5EF4-FFF2-40B4-BE49-F238E27FC236}">
                <a16:creationId xmlns:a16="http://schemas.microsoft.com/office/drawing/2014/main" xmlns="" id="{4296B763-A5DB-CA5F-E91D-682A45DB493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563563"/>
          </a:xfrm>
        </p:spPr>
        <p:txBody>
          <a:bodyPr anchor="ctr"/>
          <a:lstStyle/>
          <a:p>
            <a:pPr eaLnBrk="1" hangingPunct="1"/>
            <a:r>
              <a:rPr lang="en-US" altLang="tr-TR" sz="3000"/>
              <a:t>Integral </a:t>
            </a:r>
            <a:r>
              <a:rPr lang="tr-TR" altLang="tr-TR" sz="3000"/>
              <a:t>Zar</a:t>
            </a:r>
            <a:r>
              <a:rPr lang="en-US" altLang="tr-TR" sz="3000"/>
              <a:t> Protein</a:t>
            </a:r>
            <a:r>
              <a:rPr lang="tr-TR" altLang="tr-TR" sz="3000"/>
              <a:t>leri</a:t>
            </a:r>
            <a:endParaRPr lang="en-US" altLang="tr-TR" sz="3000"/>
          </a:p>
        </p:txBody>
      </p:sp>
      <p:pic>
        <p:nvPicPr>
          <p:cNvPr id="34821" name="Picture 3" descr="f3-08_some_functions_of_c">
            <a:extLst>
              <a:ext uri="{FF2B5EF4-FFF2-40B4-BE49-F238E27FC236}">
                <a16:creationId xmlns:a16="http://schemas.microsoft.com/office/drawing/2014/main" xmlns="" id="{D7C82BB8-1CD9-AB8B-FFEC-089D0DCECC21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3" b="2634"/>
          <a:stretch>
            <a:fillRect/>
          </a:stretch>
        </p:blipFill>
        <p:spPr>
          <a:xfrm>
            <a:off x="0" y="1295400"/>
            <a:ext cx="9144000" cy="4038600"/>
          </a:xfr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5">
            <a:extLst>
              <a:ext uri="{FF2B5EF4-FFF2-40B4-BE49-F238E27FC236}">
                <a16:creationId xmlns:a16="http://schemas.microsoft.com/office/drawing/2014/main" xmlns="" id="{CD9E5F84-9C15-4C61-F412-BDC77CA1A7A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F16CFCB-2C6D-4EF9-9AC1-18DD28A1E804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xmlns="" id="{93922526-48F7-F54A-8F5E-4D6A59469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4ED8694-3935-4976-94EF-7E26CD06B4EB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tr-TR" altLang="en-US" sz="1000"/>
          </a:p>
        </p:txBody>
      </p:sp>
      <p:sp>
        <p:nvSpPr>
          <p:cNvPr id="36868" name="Rectangle 2">
            <a:extLst>
              <a:ext uri="{FF2B5EF4-FFF2-40B4-BE49-F238E27FC236}">
                <a16:creationId xmlns:a16="http://schemas.microsoft.com/office/drawing/2014/main" xmlns="" id="{9F2D5279-0D71-1CE8-951F-D7EADE6FA64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69900" y="171450"/>
            <a:ext cx="7531100" cy="555625"/>
          </a:xfrm>
        </p:spPr>
        <p:txBody>
          <a:bodyPr anchor="ctr"/>
          <a:lstStyle/>
          <a:p>
            <a:pPr eaLnBrk="1" hangingPunct="1"/>
            <a:r>
              <a:rPr lang="en-US" altLang="tr-TR" sz="3000"/>
              <a:t>Peri</a:t>
            </a:r>
            <a:r>
              <a:rPr lang="tr-TR" altLang="tr-TR" sz="3000"/>
              <a:t>fe</a:t>
            </a:r>
            <a:r>
              <a:rPr lang="en-US" altLang="tr-TR" sz="3000"/>
              <a:t>ral </a:t>
            </a:r>
            <a:r>
              <a:rPr lang="tr-TR" altLang="tr-TR" sz="3000"/>
              <a:t>m</a:t>
            </a:r>
            <a:r>
              <a:rPr lang="en-US" altLang="tr-TR" sz="3000"/>
              <a:t>embran </a:t>
            </a:r>
            <a:r>
              <a:rPr lang="tr-TR" altLang="tr-TR" sz="3000"/>
              <a:t>p</a:t>
            </a:r>
            <a:r>
              <a:rPr lang="en-US" altLang="tr-TR" sz="3000"/>
              <a:t>rotein</a:t>
            </a:r>
            <a:r>
              <a:rPr lang="tr-TR" altLang="tr-TR" sz="3000"/>
              <a:t>leri</a:t>
            </a:r>
            <a:endParaRPr lang="en-US" altLang="tr-TR" sz="3000"/>
          </a:p>
        </p:txBody>
      </p:sp>
      <p:pic>
        <p:nvPicPr>
          <p:cNvPr id="36869" name="Picture 3" descr="03_09">
            <a:extLst>
              <a:ext uri="{FF2B5EF4-FFF2-40B4-BE49-F238E27FC236}">
                <a16:creationId xmlns:a16="http://schemas.microsoft.com/office/drawing/2014/main" xmlns="" id="{65EE43B0-1B83-0740-4170-B664F01921C2}"/>
              </a:ext>
            </a:extLst>
          </p:cNvPr>
          <p:cNvPicPr>
            <a:picLocks noGrp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5" r="54044" b="63617"/>
          <a:stretch>
            <a:fillRect/>
          </a:stretch>
        </p:blipFill>
        <p:spPr>
          <a:xfrm>
            <a:off x="1979613" y="1268413"/>
            <a:ext cx="4649787" cy="3595687"/>
          </a:xfrm>
          <a:noFill/>
        </p:spPr>
      </p:pic>
      <p:sp>
        <p:nvSpPr>
          <p:cNvPr id="36870" name="Arc 4">
            <a:extLst>
              <a:ext uri="{FF2B5EF4-FFF2-40B4-BE49-F238E27FC236}">
                <a16:creationId xmlns:a16="http://schemas.microsoft.com/office/drawing/2014/main" xmlns="" id="{7081C7F8-D133-16F8-75EF-A9407A286B2F}"/>
              </a:ext>
            </a:extLst>
          </p:cNvPr>
          <p:cNvSpPr>
            <a:spLocks/>
          </p:cNvSpPr>
          <p:nvPr/>
        </p:nvSpPr>
        <p:spPr bwMode="auto">
          <a:xfrm flipH="1" flipV="1">
            <a:off x="4343400" y="4876800"/>
            <a:ext cx="665163" cy="238125"/>
          </a:xfrm>
          <a:custGeom>
            <a:avLst/>
            <a:gdLst>
              <a:gd name="T0" fmla="*/ 0 w 14680"/>
              <a:gd name="T1" fmla="*/ 2147483646 h 21600"/>
              <a:gd name="T2" fmla="*/ 2147483646 w 14680"/>
              <a:gd name="T3" fmla="*/ 2147483646 h 21600"/>
              <a:gd name="T4" fmla="*/ 2147483646 w 14680"/>
              <a:gd name="T5" fmla="*/ 2147483646 h 21600"/>
              <a:gd name="T6" fmla="*/ 0 60000 65536"/>
              <a:gd name="T7" fmla="*/ 0 60000 65536"/>
              <a:gd name="T8" fmla="*/ 0 60000 65536"/>
              <a:gd name="T9" fmla="*/ 0 w 14680"/>
              <a:gd name="T10" fmla="*/ 0 h 21600"/>
              <a:gd name="T11" fmla="*/ 14680 w 1468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680" h="21600" fill="none" extrusionOk="0">
                <a:moveTo>
                  <a:pt x="0" y="35"/>
                </a:moveTo>
                <a:cubicBezTo>
                  <a:pt x="410" y="11"/>
                  <a:pt x="821" y="-1"/>
                  <a:pt x="1232" y="0"/>
                </a:cubicBezTo>
                <a:cubicBezTo>
                  <a:pt x="6116" y="0"/>
                  <a:pt x="10857" y="1655"/>
                  <a:pt x="14679" y="4697"/>
                </a:cubicBezTo>
              </a:path>
              <a:path w="14680" h="21600" stroke="0" extrusionOk="0">
                <a:moveTo>
                  <a:pt x="0" y="35"/>
                </a:moveTo>
                <a:cubicBezTo>
                  <a:pt x="410" y="11"/>
                  <a:pt x="821" y="-1"/>
                  <a:pt x="1232" y="0"/>
                </a:cubicBezTo>
                <a:cubicBezTo>
                  <a:pt x="6116" y="0"/>
                  <a:pt x="10857" y="1655"/>
                  <a:pt x="14679" y="4697"/>
                </a:cubicBezTo>
                <a:lnTo>
                  <a:pt x="1232" y="21600"/>
                </a:lnTo>
                <a:lnTo>
                  <a:pt x="0" y="35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 type="stealth" w="sm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6 Metin kutusu">
            <a:extLst>
              <a:ext uri="{FF2B5EF4-FFF2-40B4-BE49-F238E27FC236}">
                <a16:creationId xmlns:a16="http://schemas.microsoft.com/office/drawing/2014/main" xmlns="" id="{CD01A2CF-FFEA-B776-519E-9553701AB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5300663"/>
            <a:ext cx="6985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1800"/>
              <a:t>Eritrositlerde </a:t>
            </a:r>
            <a:r>
              <a:rPr lang="tr-TR" altLang="tr-TR" sz="1800">
                <a:solidFill>
                  <a:srgbClr val="0070C0"/>
                </a:solidFill>
              </a:rPr>
              <a:t>spektrin </a:t>
            </a:r>
            <a:r>
              <a:rPr lang="tr-TR" altLang="tr-TR" sz="1800">
                <a:solidFill>
                  <a:srgbClr val="000000"/>
                </a:solidFill>
              </a:rPr>
              <a:t>periferal bir proteindir ve zar proteinlerinin yaklaşık %25 ini oluşturur. Eritrosit zarlarına bikonkav şekil ve bütünlük sağlar.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>
            <a:extLst>
              <a:ext uri="{FF2B5EF4-FFF2-40B4-BE49-F238E27FC236}">
                <a16:creationId xmlns:a16="http://schemas.microsoft.com/office/drawing/2014/main" xmlns="" id="{808EFD65-EE9A-C246-DA3C-E86875AEA988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3C50F45-F5CF-4281-8D3A-239FEB7ED95D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38915" name="Slide Number Placeholder 3">
            <a:extLst>
              <a:ext uri="{FF2B5EF4-FFF2-40B4-BE49-F238E27FC236}">
                <a16:creationId xmlns:a16="http://schemas.microsoft.com/office/drawing/2014/main" xmlns="" id="{338A3E22-00BF-37D6-4430-3C466535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DF2BEA-7D80-493A-8FAE-49BCE0BE7820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tr-TR" altLang="en-US" sz="1000"/>
          </a:p>
        </p:txBody>
      </p:sp>
      <p:pic>
        <p:nvPicPr>
          <p:cNvPr id="38916" name="Picture 5" descr="ch2f48">
            <a:extLst>
              <a:ext uri="{FF2B5EF4-FFF2-40B4-BE49-F238E27FC236}">
                <a16:creationId xmlns:a16="http://schemas.microsoft.com/office/drawing/2014/main" xmlns="" id="{3D067DC9-5736-4681-C939-0F0512E29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8" y="819150"/>
            <a:ext cx="6677025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Text Box 6">
            <a:extLst>
              <a:ext uri="{FF2B5EF4-FFF2-40B4-BE49-F238E27FC236}">
                <a16:creationId xmlns:a16="http://schemas.microsoft.com/office/drawing/2014/main" xmlns="" id="{B5533A8A-4441-32FA-E187-61AA851B0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6308725"/>
            <a:ext cx="7416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1800"/>
              <a:t>                                   </a:t>
            </a:r>
            <a:r>
              <a:rPr lang="tr-TR" altLang="tr-TR" sz="2400"/>
              <a:t>Sıvı mozaik zar yapısı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>
            <a:extLst>
              <a:ext uri="{FF2B5EF4-FFF2-40B4-BE49-F238E27FC236}">
                <a16:creationId xmlns:a16="http://schemas.microsoft.com/office/drawing/2014/main" xmlns="" id="{5C7C22C6-ADE1-F58F-6E68-C7522DC9FE7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7A18A78-F01E-4ADE-9198-236365628889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39939" name="Slide Number Placeholder 3">
            <a:extLst>
              <a:ext uri="{FF2B5EF4-FFF2-40B4-BE49-F238E27FC236}">
                <a16:creationId xmlns:a16="http://schemas.microsoft.com/office/drawing/2014/main" xmlns="" id="{6A3DC820-2E64-8BB2-9EBC-BFDAD3C1B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D3B4674-5E87-458A-AB02-51A5E809B806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tr-TR" altLang="en-US" sz="1000"/>
          </a:p>
        </p:txBody>
      </p:sp>
      <p:pic>
        <p:nvPicPr>
          <p:cNvPr id="39940" name="Picture 5" descr="ch10f1">
            <a:extLst>
              <a:ext uri="{FF2B5EF4-FFF2-40B4-BE49-F238E27FC236}">
                <a16:creationId xmlns:a16="http://schemas.microsoft.com/office/drawing/2014/main" xmlns="" id="{50930B21-3C44-791A-F518-47415CBEB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174750"/>
            <a:ext cx="7343775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 Box 6">
            <a:extLst>
              <a:ext uri="{FF2B5EF4-FFF2-40B4-BE49-F238E27FC236}">
                <a16:creationId xmlns:a16="http://schemas.microsoft.com/office/drawing/2014/main" xmlns="" id="{D25140E7-E139-9220-8022-A970F643F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5805488"/>
            <a:ext cx="73453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1800"/>
              <a:t>Hücre zarı; (A) IM görünümü, (B) ve (C) üç boyutlu yapısı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>
            <a:extLst>
              <a:ext uri="{FF2B5EF4-FFF2-40B4-BE49-F238E27FC236}">
                <a16:creationId xmlns:a16="http://schemas.microsoft.com/office/drawing/2014/main" xmlns="" id="{D955A3ED-700A-6F57-C28B-146075CAF284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D223E09-C5E1-4700-BDE6-FA4E230FF498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xmlns="" id="{D27359BA-2CDD-9B80-589F-1D934C2EC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ED572BD-D83E-4EED-BFFD-218E8413E0AE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tr-TR" altLang="en-US" sz="1000"/>
          </a:p>
        </p:txBody>
      </p:sp>
      <p:sp>
        <p:nvSpPr>
          <p:cNvPr id="40964" name="Title 1">
            <a:extLst>
              <a:ext uri="{FF2B5EF4-FFF2-40B4-BE49-F238E27FC236}">
                <a16:creationId xmlns:a16="http://schemas.microsoft.com/office/drawing/2014/main" xmlns="" id="{A499D850-2AE0-DDAB-7A02-540E5E78B8FA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tr-TR" altLang="tr-TR"/>
              <a:t>Zar proteinlerinin görevleri</a:t>
            </a:r>
          </a:p>
        </p:txBody>
      </p:sp>
      <p:sp>
        <p:nvSpPr>
          <p:cNvPr id="40965" name="TextBox 2">
            <a:extLst>
              <a:ext uri="{FF2B5EF4-FFF2-40B4-BE49-F238E27FC236}">
                <a16:creationId xmlns:a16="http://schemas.microsoft.com/office/drawing/2014/main" xmlns="" id="{208E23E0-BEDD-5925-341A-10D36BA5D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714500"/>
            <a:ext cx="8572500" cy="478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800"/>
              <a:t>Maddelerin hücre içi ve dışına taşınması (transport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tr-TR" altLang="tr-TR" sz="2800"/>
              <a:t>   proteinleri)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800"/>
              <a:t>Reseptör görevi vardır; hormonlar ve çevredeki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tr-TR" altLang="tr-TR" sz="2800"/>
              <a:t>   diğer kimyasal maddelerden sinyaller alır ve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tr-TR" altLang="tr-TR" sz="2800"/>
              <a:t>   bunları hücre içine iletir.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800"/>
              <a:t>Zar yapısında bir reseptör protein olan </a:t>
            </a:r>
            <a:r>
              <a:rPr lang="tr-TR" altLang="tr-TR" sz="2800">
                <a:solidFill>
                  <a:srgbClr val="0070C0"/>
                </a:solidFill>
              </a:rPr>
              <a:t>integrin,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tr-TR" altLang="tr-TR" sz="2800"/>
              <a:t>   ekstrasellüler matriks elemanları için tutunma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tr-TR" altLang="tr-TR" sz="2800"/>
              <a:t>   yerleri oluşturur.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800"/>
              <a:t>Hücre iskeleti elemanları için tutunma yerleri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tr-TR" altLang="tr-TR" sz="2800"/>
              <a:t>  oluştururlar.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800"/>
              <a:t>Antijen olarak iş görürler.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>
            <a:extLst>
              <a:ext uri="{FF2B5EF4-FFF2-40B4-BE49-F238E27FC236}">
                <a16:creationId xmlns:a16="http://schemas.microsoft.com/office/drawing/2014/main" xmlns="" id="{2D9D9268-6519-E945-F6BA-325994DE0DFC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7064D4B-DB76-40B8-8A2A-55C552CE8D5A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41987" name="Slide Number Placeholder 3">
            <a:extLst>
              <a:ext uri="{FF2B5EF4-FFF2-40B4-BE49-F238E27FC236}">
                <a16:creationId xmlns:a16="http://schemas.microsoft.com/office/drawing/2014/main" xmlns="" id="{59970145-F919-3687-037F-6D555C466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64B03E3-378A-4E2A-AC65-EDD6E19014F8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tr-TR" altLang="en-US" sz="1000"/>
          </a:p>
        </p:txBody>
      </p:sp>
      <p:sp>
        <p:nvSpPr>
          <p:cNvPr id="41988" name="Title 1">
            <a:extLst>
              <a:ext uri="{FF2B5EF4-FFF2-40B4-BE49-F238E27FC236}">
                <a16:creationId xmlns:a16="http://schemas.microsoft.com/office/drawing/2014/main" xmlns="" id="{51C4D6F2-9BA9-48A8-FF75-A683B35311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122238"/>
            <a:ext cx="7543800" cy="1146175"/>
          </a:xfrm>
        </p:spPr>
        <p:txBody>
          <a:bodyPr anchor="ctr"/>
          <a:lstStyle/>
          <a:p>
            <a:pPr eaLnBrk="1" hangingPunct="1"/>
            <a:r>
              <a:rPr lang="tr-TR" altLang="tr-TR"/>
              <a:t>Membran lipidleri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70FBDE0-A48B-9362-664E-9BABAAC921DC}"/>
              </a:ext>
            </a:extLst>
          </p:cNvPr>
          <p:cNvSpPr txBox="1"/>
          <p:nvPr/>
        </p:nvSpPr>
        <p:spPr>
          <a:xfrm>
            <a:off x="214313" y="1785938"/>
            <a:ext cx="8572500" cy="3908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r-TR" sz="2800" dirty="0">
                <a:latin typeface="Arial" charset="0"/>
              </a:rPr>
              <a:t>Fosfolipidler, kolesterol ve glikolipidlerdir.</a:t>
            </a:r>
          </a:p>
          <a:p>
            <a:pPr eaLnBrk="1" hangingPunct="1">
              <a:defRPr/>
            </a:pPr>
            <a:endParaRPr lang="tr-TR" sz="2800" dirty="0">
              <a:latin typeface="Arial" charset="0"/>
            </a:endParaRPr>
          </a:p>
          <a:p>
            <a:pPr eaLnBrk="1" hangingPunct="1">
              <a:defRPr/>
            </a:pPr>
            <a:r>
              <a:rPr lang="tr-TR" sz="2800" dirty="0">
                <a:solidFill>
                  <a:srgbClr val="0070C0"/>
                </a:solidFill>
                <a:latin typeface="Arial" charset="0"/>
              </a:rPr>
              <a:t>Fosfolipid çeşitleri:</a:t>
            </a:r>
          </a:p>
          <a:p>
            <a:pPr eaLnBrk="1" hangingPunct="1">
              <a:defRPr/>
            </a:pPr>
            <a:r>
              <a:rPr lang="tr-TR" sz="2800" dirty="0">
                <a:solidFill>
                  <a:schemeClr val="accent4"/>
                </a:solidFill>
                <a:latin typeface="Arial" charset="0"/>
              </a:rPr>
              <a:t>Fosfatidilkolin</a:t>
            </a:r>
          </a:p>
          <a:p>
            <a:pPr eaLnBrk="1" hangingPunct="1">
              <a:defRPr/>
            </a:pPr>
            <a:r>
              <a:rPr lang="tr-TR" sz="2800" dirty="0">
                <a:solidFill>
                  <a:schemeClr val="accent4"/>
                </a:solidFill>
                <a:latin typeface="Arial" charset="0"/>
              </a:rPr>
              <a:t>Fosfatidil etanolamin</a:t>
            </a:r>
          </a:p>
          <a:p>
            <a:pPr eaLnBrk="1" hangingPunct="1">
              <a:defRPr/>
            </a:pPr>
            <a:r>
              <a:rPr lang="tr-TR" sz="2800" dirty="0">
                <a:solidFill>
                  <a:schemeClr val="accent4"/>
                </a:solidFill>
                <a:latin typeface="Arial" charset="0"/>
              </a:rPr>
              <a:t>Fosfatidilserin</a:t>
            </a:r>
          </a:p>
          <a:p>
            <a:pPr eaLnBrk="1" hangingPunct="1">
              <a:defRPr/>
            </a:pPr>
            <a:r>
              <a:rPr lang="tr-TR" sz="2800" dirty="0">
                <a:solidFill>
                  <a:schemeClr val="accent4"/>
                </a:solidFill>
                <a:latin typeface="Arial" charset="0"/>
              </a:rPr>
              <a:t>Fosfatidil inositol</a:t>
            </a:r>
          </a:p>
          <a:p>
            <a:pPr eaLnBrk="1" hangingPunct="1">
              <a:defRPr/>
            </a:pPr>
            <a:r>
              <a:rPr lang="tr-TR" sz="2800" dirty="0">
                <a:solidFill>
                  <a:schemeClr val="accent4"/>
                </a:solidFill>
                <a:latin typeface="Arial" charset="0"/>
              </a:rPr>
              <a:t>Sfingomyelin</a:t>
            </a:r>
          </a:p>
          <a:p>
            <a:pPr eaLnBrk="1" hangingPunct="1">
              <a:defRPr/>
            </a:pPr>
            <a:endParaRPr lang="tr-TR" sz="24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>
            <a:extLst>
              <a:ext uri="{FF2B5EF4-FFF2-40B4-BE49-F238E27FC236}">
                <a16:creationId xmlns:a16="http://schemas.microsoft.com/office/drawing/2014/main" xmlns="" id="{A4B0B2D8-611D-A423-9961-1F9D5AB496E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8AF2D25-BB3D-43FD-900B-FFB528C81EE0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43011" name="Slide Number Placeholder 3">
            <a:extLst>
              <a:ext uri="{FF2B5EF4-FFF2-40B4-BE49-F238E27FC236}">
                <a16:creationId xmlns:a16="http://schemas.microsoft.com/office/drawing/2014/main" xmlns="" id="{D1C4F35B-BEF1-B7E1-1675-451951699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D288B3A-02F4-4FD2-AFFE-A5A32F555B0A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tr-TR" altLang="en-US" sz="1000"/>
          </a:p>
        </p:txBody>
      </p:sp>
      <p:pic>
        <p:nvPicPr>
          <p:cNvPr id="43012" name="Picture 2">
            <a:extLst>
              <a:ext uri="{FF2B5EF4-FFF2-40B4-BE49-F238E27FC236}">
                <a16:creationId xmlns:a16="http://schemas.microsoft.com/office/drawing/2014/main" xmlns="" id="{2B4B77FC-6688-8D09-D041-7A4051C8F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357188"/>
            <a:ext cx="7685087" cy="492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TextBox 3">
            <a:extLst>
              <a:ext uri="{FF2B5EF4-FFF2-40B4-BE49-F238E27FC236}">
                <a16:creationId xmlns:a16="http://schemas.microsoft.com/office/drawing/2014/main" xmlns="" id="{43B245FF-2A13-4DB7-CBA5-7213C7C26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5643563"/>
            <a:ext cx="79295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800"/>
              <a:t>Fosfatidilkolinin yapısı; A) Şematik görünüm  B) Kimyasal yapısı  C) Sembolik görünüm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2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tr-TR" sz="1200"/>
              <a:t>© 2002 by Bruce Alberts, Alexander Johnson, Julian Lewis, Martin Raff, Keith Roberts, and Peter Walter.</a:t>
            </a:r>
            <a:endParaRPr lang="tr-TR" altLang="tr-TR" sz="12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5">
            <a:extLst>
              <a:ext uri="{FF2B5EF4-FFF2-40B4-BE49-F238E27FC236}">
                <a16:creationId xmlns:a16="http://schemas.microsoft.com/office/drawing/2014/main" xmlns="" id="{35EAD1E4-1CE4-280A-D304-D143D46FEDD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93C8915-8847-44B7-959B-36E7417B7ABF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44035" name="Slide Number Placeholder 3">
            <a:extLst>
              <a:ext uri="{FF2B5EF4-FFF2-40B4-BE49-F238E27FC236}">
                <a16:creationId xmlns:a16="http://schemas.microsoft.com/office/drawing/2014/main" xmlns="" id="{9C12CF13-F9C1-6E99-BBAA-D0F634A93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421403F-F325-422E-BAF6-4B972238F429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tr-TR" altLang="en-US" sz="1000"/>
          </a:p>
        </p:txBody>
      </p:sp>
      <p:pic>
        <p:nvPicPr>
          <p:cNvPr id="44036" name="Picture 2">
            <a:extLst>
              <a:ext uri="{FF2B5EF4-FFF2-40B4-BE49-F238E27FC236}">
                <a16:creationId xmlns:a16="http://schemas.microsoft.com/office/drawing/2014/main" xmlns="" id="{3CAFCC2E-90F8-4190-BFA9-7E1A816F0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098550"/>
            <a:ext cx="5857875" cy="411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Box 6">
            <a:extLst>
              <a:ext uri="{FF2B5EF4-FFF2-40B4-BE49-F238E27FC236}">
                <a16:creationId xmlns:a16="http://schemas.microsoft.com/office/drawing/2014/main" xmlns="" id="{4BFACB8D-0FF4-AC93-8405-DF0BA2801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5715000"/>
            <a:ext cx="75009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/>
              <a:t>        Hücre zarı; lipit tabakada fosfolipid moleküllerinin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/>
              <a:t>        hareketi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>
            <a:extLst>
              <a:ext uri="{FF2B5EF4-FFF2-40B4-BE49-F238E27FC236}">
                <a16:creationId xmlns:a16="http://schemas.microsoft.com/office/drawing/2014/main" xmlns="" id="{FA2C48BC-81F5-E72E-4052-A9118DC96F1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AD58F5D-68BC-48C5-8BC8-E7CEADE70B41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45059" name="Slide Number Placeholder 3">
            <a:extLst>
              <a:ext uri="{FF2B5EF4-FFF2-40B4-BE49-F238E27FC236}">
                <a16:creationId xmlns:a16="http://schemas.microsoft.com/office/drawing/2014/main" xmlns="" id="{5855BDEA-3947-65A7-C048-E92F526F3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D941FDE-9613-48EF-B012-8FE8F3258BC4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tr-TR" altLang="en-US" sz="1000"/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xmlns="" id="{36CBB95A-67D4-BC30-A5B3-CEC712ED622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tr-TR" altLang="tr-TR"/>
              <a:t>Kolesterol</a:t>
            </a:r>
          </a:p>
        </p:txBody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xmlns="" id="{3583D27C-22D7-7953-FC1F-DA71643879F8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tr-TR" altLang="tr-TR" sz="2200"/>
          </a:p>
          <a:p>
            <a:pPr eaLnBrk="1" hangingPunct="1"/>
            <a:r>
              <a:rPr lang="tr-TR" altLang="tr-TR" sz="2200"/>
              <a:t>Zarın geçirgenliğini azaltır. Seçici geçirgen özellik verir</a:t>
            </a:r>
          </a:p>
          <a:p>
            <a:pPr eaLnBrk="1" hangingPunct="1"/>
            <a:endParaRPr lang="tr-TR" altLang="tr-TR" sz="2200"/>
          </a:p>
          <a:p>
            <a:pPr eaLnBrk="1" hangingPunct="1"/>
            <a:r>
              <a:rPr lang="tr-TR" altLang="tr-TR" sz="2200"/>
              <a:t>Lipid tabakanın daha az akıcı olmasını sağlar</a:t>
            </a:r>
          </a:p>
          <a:p>
            <a:pPr eaLnBrk="1" hangingPunct="1"/>
            <a:endParaRPr lang="tr-TR" altLang="tr-TR" sz="2200"/>
          </a:p>
          <a:p>
            <a:pPr eaLnBrk="1" hangingPunct="1"/>
            <a:r>
              <a:rPr lang="tr-TR" altLang="tr-TR" sz="2200"/>
              <a:t> Zarın dayanıklılık ve esnekliğini arttırır</a:t>
            </a:r>
          </a:p>
          <a:p>
            <a:pPr eaLnBrk="1" hangingPunct="1"/>
            <a:endParaRPr lang="tr-TR" altLang="tr-TR" sz="2200"/>
          </a:p>
        </p:txBody>
      </p:sp>
      <p:graphicFrame>
        <p:nvGraphicFramePr>
          <p:cNvPr id="45062" name="Object 7">
            <a:extLst>
              <a:ext uri="{FF2B5EF4-FFF2-40B4-BE49-F238E27FC236}">
                <a16:creationId xmlns:a16="http://schemas.microsoft.com/office/drawing/2014/main" xmlns="" id="{924E3266-305C-23BA-22BF-FE61F0A7A857}"/>
              </a:ext>
            </a:extLst>
          </p:cNvPr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4649788" y="1885950"/>
          <a:ext cx="3962400" cy="400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Bit Eşlem Resmi" r:id="rId3" imgW="0" imgH="0" progId="Paint.Picture">
                  <p:embed/>
                </p:oleObj>
              </mc:Choice>
              <mc:Fallback>
                <p:oleObj name="Bit Eşlem Resmi" r:id="rId3" imgW="0" imgH="0" progId="Paint.Picture">
                  <p:embed/>
                  <p:pic>
                    <p:nvPicPr>
                      <p:cNvPr id="45062" name="Object 7">
                        <a:extLst>
                          <a:ext uri="{FF2B5EF4-FFF2-40B4-BE49-F238E27FC236}">
                            <a16:creationId xmlns:a16="http://schemas.microsoft.com/office/drawing/2014/main" xmlns="" id="{924E3266-305C-23BA-22BF-FE61F0A7A8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9788" y="1885950"/>
                        <a:ext cx="3962400" cy="400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>
            <a:extLst>
              <a:ext uri="{FF2B5EF4-FFF2-40B4-BE49-F238E27FC236}">
                <a16:creationId xmlns:a16="http://schemas.microsoft.com/office/drawing/2014/main" xmlns="" id="{C00845B8-F70B-E04C-294E-68FD95F6AA8D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79C900E-C482-4C88-B3DA-5212D7D49CB1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46083" name="Slide Number Placeholder 3">
            <a:extLst>
              <a:ext uri="{FF2B5EF4-FFF2-40B4-BE49-F238E27FC236}">
                <a16:creationId xmlns:a16="http://schemas.microsoft.com/office/drawing/2014/main" xmlns="" id="{B22FB81E-CBB4-CBCB-B3A0-144D19F7C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EB8EDB7-1A25-41C0-87C9-105BF7F78FA6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tr-TR" altLang="en-US" sz="1000"/>
          </a:p>
        </p:txBody>
      </p:sp>
      <p:sp>
        <p:nvSpPr>
          <p:cNvPr id="46084" name="Rectangle 2">
            <a:extLst>
              <a:ext uri="{FF2B5EF4-FFF2-40B4-BE49-F238E27FC236}">
                <a16:creationId xmlns:a16="http://schemas.microsoft.com/office/drawing/2014/main" xmlns="" id="{C6E64BC8-6024-A75E-E51A-F460F7025DE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tr-TR" altLang="tr-TR"/>
              <a:t>Zar yapısındaki karbohidratlar</a:t>
            </a:r>
          </a:p>
        </p:txBody>
      </p:sp>
      <p:sp>
        <p:nvSpPr>
          <p:cNvPr id="46085" name="Rectangle 3">
            <a:extLst>
              <a:ext uri="{FF2B5EF4-FFF2-40B4-BE49-F238E27FC236}">
                <a16:creationId xmlns:a16="http://schemas.microsoft.com/office/drawing/2014/main" xmlns="" id="{A21C2F84-CEF0-DE4A-4924-06279E82F8E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tr-TR" altLang="tr-TR" sz="2600">
                <a:solidFill>
                  <a:srgbClr val="0070C0"/>
                </a:solidFill>
              </a:rPr>
              <a:t>Glikokaliks</a:t>
            </a:r>
            <a:r>
              <a:rPr lang="tr-TR" altLang="tr-TR" sz="2600"/>
              <a:t> Hücre zarının ekstrasellüler boşluğa bakan kısmında bulunan küçük polisakkaritlerdir.</a:t>
            </a:r>
          </a:p>
          <a:p>
            <a:pPr eaLnBrk="1" hangingPunct="1"/>
            <a:r>
              <a:rPr lang="tr-TR" altLang="tr-TR" sz="2600"/>
              <a:t>Fosfolipid başlığa ve integral zar proteinlerine kovalent olarak bağlıdırlar. </a:t>
            </a:r>
          </a:p>
          <a:p>
            <a:pPr eaLnBrk="1" hangingPunct="1"/>
            <a:r>
              <a:rPr lang="tr-TR" altLang="tr-TR" sz="2600"/>
              <a:t>İki tipi vardır;</a:t>
            </a:r>
          </a:p>
          <a:p>
            <a:pPr eaLnBrk="1" hangingPunct="1"/>
            <a:r>
              <a:rPr lang="tr-TR" altLang="tr-TR" sz="2600">
                <a:solidFill>
                  <a:srgbClr val="0070C0"/>
                </a:solidFill>
              </a:rPr>
              <a:t>Glikoproteinler:</a:t>
            </a:r>
            <a:r>
              <a:rPr lang="tr-TR" altLang="tr-TR" sz="2600">
                <a:solidFill>
                  <a:schemeClr val="accent2"/>
                </a:solidFill>
              </a:rPr>
              <a:t> </a:t>
            </a:r>
            <a:r>
              <a:rPr lang="tr-TR" altLang="tr-TR" sz="2600"/>
              <a:t>zarın hücre dışına bakan kısmındaki integral proteinlere kovalent olarak bağlı polisakkaritlerdir.</a:t>
            </a:r>
          </a:p>
          <a:p>
            <a:pPr eaLnBrk="1" hangingPunct="1"/>
            <a:r>
              <a:rPr lang="tr-TR" altLang="tr-TR" sz="2600">
                <a:solidFill>
                  <a:srgbClr val="0070C0"/>
                </a:solidFill>
              </a:rPr>
              <a:t>Glikolipidler: </a:t>
            </a:r>
            <a:r>
              <a:rPr lang="tr-TR" altLang="tr-TR" sz="2600"/>
              <a:t>fosfolipid başlığa kovalent olarak bağlı polisakkaridlerdir.</a:t>
            </a:r>
          </a:p>
          <a:p>
            <a:pPr eaLnBrk="1" hangingPunct="1"/>
            <a:endParaRPr lang="tr-TR" altLang="tr-TR" sz="26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>
            <a:extLst>
              <a:ext uri="{FF2B5EF4-FFF2-40B4-BE49-F238E27FC236}">
                <a16:creationId xmlns:a16="http://schemas.microsoft.com/office/drawing/2014/main" xmlns="" id="{25582376-72CD-F7C3-042D-F90673C8DDBB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B413DBA-C864-45A9-A69B-978B11D797BA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47107" name="Slide Number Placeholder 3">
            <a:extLst>
              <a:ext uri="{FF2B5EF4-FFF2-40B4-BE49-F238E27FC236}">
                <a16:creationId xmlns:a16="http://schemas.microsoft.com/office/drawing/2014/main" xmlns="" id="{58A5F7DB-CB77-E882-476C-154495AB1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F5B6D80-2C08-4301-A740-ACAF126B4B0D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tr-TR" altLang="en-US" sz="1000"/>
          </a:p>
        </p:txBody>
      </p:sp>
      <p:sp>
        <p:nvSpPr>
          <p:cNvPr id="47108" name="Title 1">
            <a:extLst>
              <a:ext uri="{FF2B5EF4-FFF2-40B4-BE49-F238E27FC236}">
                <a16:creationId xmlns:a16="http://schemas.microsoft.com/office/drawing/2014/main" xmlns="" id="{401A14AD-3589-BF87-7E7F-C170C5BA8D7B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tr-TR" altLang="tr-TR"/>
              <a:t>Zardaki karbohidratların görevleri</a:t>
            </a:r>
          </a:p>
        </p:txBody>
      </p:sp>
      <p:sp>
        <p:nvSpPr>
          <p:cNvPr id="47109" name="TextBox 3">
            <a:extLst>
              <a:ext uri="{FF2B5EF4-FFF2-40B4-BE49-F238E27FC236}">
                <a16:creationId xmlns:a16="http://schemas.microsoft.com/office/drawing/2014/main" xmlns="" id="{F8FD765B-1ADF-E8D6-6E0D-A4F305D7A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714500"/>
            <a:ext cx="8643938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800"/>
              <a:t>Adhezyon, hücreler arası temasın, doku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800"/>
              <a:t>   bütünlüğünün sağlanması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800"/>
              <a:t>Büyük moleküllerin geçişi için bariyer oluşturma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800"/>
              <a:t>Barsak epitel hücre zarlarını, sindirim enzimleri ve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800"/>
              <a:t>   safra tuzlarının etkisine karşı koruma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800"/>
              <a:t>Hücrelerin birbirini ve hücre matriksini tanıması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800"/>
              <a:t>Reseptör görevleri vardır. Virus ve bakteri için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800"/>
              <a:t>   tutunma bölgeleridir.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tr-TR" altLang="tr-TR" sz="2800"/>
              <a:t>Kan gruplarının belirlenmesinde antijenik özellik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800"/>
              <a:t>   gösterirler.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5">
            <a:extLst>
              <a:ext uri="{FF2B5EF4-FFF2-40B4-BE49-F238E27FC236}">
                <a16:creationId xmlns:a16="http://schemas.microsoft.com/office/drawing/2014/main" xmlns="" id="{DFFEDFE0-A290-998E-630C-058F4D369DD4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0604BCD-A9CF-42B9-8BBE-1616E538BAFA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48131" name="Slide Number Placeholder 3">
            <a:extLst>
              <a:ext uri="{FF2B5EF4-FFF2-40B4-BE49-F238E27FC236}">
                <a16:creationId xmlns:a16="http://schemas.microsoft.com/office/drawing/2014/main" xmlns="" id="{2B147ECD-B30A-3D81-386A-B41D144AD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62B92F4-FF24-446D-B2CF-C6BC8E420405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tr-TR" altLang="en-US" sz="1000"/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xmlns="" id="{C1770E9F-A3CB-5F6C-C85B-7A92A86BCEB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965200"/>
          </a:xfrm>
        </p:spPr>
        <p:txBody>
          <a:bodyPr anchor="ctr"/>
          <a:lstStyle/>
          <a:p>
            <a:pPr eaLnBrk="1" hangingPunct="1"/>
            <a:r>
              <a:rPr lang="tr-TR" altLang="tr-TR"/>
              <a:t>Hücre zarında taşınma</a:t>
            </a:r>
          </a:p>
        </p:txBody>
      </p:sp>
      <p:sp>
        <p:nvSpPr>
          <p:cNvPr id="48133" name="Text Box 5">
            <a:extLst>
              <a:ext uri="{FF2B5EF4-FFF2-40B4-BE49-F238E27FC236}">
                <a16:creationId xmlns:a16="http://schemas.microsoft.com/office/drawing/2014/main" xmlns="" id="{9DD030D5-E8F4-77AA-255E-562579828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484313"/>
            <a:ext cx="8351837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/>
              <a:t>Hücre zarı </a:t>
            </a:r>
            <a:r>
              <a:rPr lang="tr-TR" altLang="tr-TR" sz="2400">
                <a:solidFill>
                  <a:srgbClr val="0070C0"/>
                </a:solidFill>
              </a:rPr>
              <a:t>seçici geçirgen </a:t>
            </a:r>
            <a:r>
              <a:rPr lang="tr-TR" altLang="tr-TR" sz="2400"/>
              <a:t>özelliktedir.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/>
              <a:t>Hücre zarı, hücre dışı sıvı ile hücre içi sıvının iyon dengesini koruyarak </a:t>
            </a:r>
            <a:r>
              <a:rPr lang="tr-TR" altLang="tr-TR" sz="2400">
                <a:solidFill>
                  <a:srgbClr val="0070C0"/>
                </a:solidFill>
              </a:rPr>
              <a:t>homeostazı</a:t>
            </a:r>
            <a:r>
              <a:rPr lang="tr-TR" altLang="tr-TR" sz="2400"/>
              <a:t> sağlar.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/>
              <a:t>Organik moleküller hücre zarını kolayca geçemezler. Polar yada iyonize olmuş moleküller zarı yavaş geçer veya hiç geçemezler.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/>
              <a:t>Genellikle lipidde eriyen bileşikler (eter, alkol) zarı kolay geçerler.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/>
              <a:t>Na, K, Cl iyonları, glukoz ve aminoasitler gibi lipidte erimeyen maddeler de bir takım mekanizmalar ile zardan  geçerler.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1 Veri Yer Tutucusu">
            <a:extLst>
              <a:ext uri="{FF2B5EF4-FFF2-40B4-BE49-F238E27FC236}">
                <a16:creationId xmlns:a16="http://schemas.microsoft.com/office/drawing/2014/main" xmlns="" id="{7968A50F-3A75-9EEB-EE18-D0B7EF41651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D75034B-245D-432B-B3CA-C7E6EF9670BC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49155" name="2 Slayt Numarası Yer Tutucusu">
            <a:extLst>
              <a:ext uri="{FF2B5EF4-FFF2-40B4-BE49-F238E27FC236}">
                <a16:creationId xmlns:a16="http://schemas.microsoft.com/office/drawing/2014/main" xmlns="" id="{24625147-CE10-883D-110C-43EFB72CD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1C0E758-B02D-4821-BEFD-60C192EB8DB5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tr-TR" altLang="en-US" sz="1000"/>
          </a:p>
        </p:txBody>
      </p:sp>
      <p:pic>
        <p:nvPicPr>
          <p:cNvPr id="49156" name="Picture 2">
            <a:extLst>
              <a:ext uri="{FF2B5EF4-FFF2-40B4-BE49-F238E27FC236}">
                <a16:creationId xmlns:a16="http://schemas.microsoft.com/office/drawing/2014/main" xmlns="" id="{B387981D-BF86-AD80-66F9-915F04320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1071563"/>
            <a:ext cx="6781800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4 Metin kutusu">
            <a:extLst>
              <a:ext uri="{FF2B5EF4-FFF2-40B4-BE49-F238E27FC236}">
                <a16:creationId xmlns:a16="http://schemas.microsoft.com/office/drawing/2014/main" xmlns="" id="{C2AE4D8A-DDC1-0C92-0E58-4D8789E88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75" y="6000750"/>
            <a:ext cx="65008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800" b="1"/>
              <a:t>    Fosfolipid tabakanın geçirgenliği                 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900" b="1"/>
              <a:t>        Cooper GM. </a:t>
            </a:r>
            <a:r>
              <a:rPr lang="en-US" altLang="tr-TR" sz="900" b="1"/>
              <a:t>The Cell: A Molecular Approach. </a:t>
            </a:r>
            <a:r>
              <a:rPr lang="tr-TR" altLang="tr-TR" sz="900" b="1"/>
              <a:t>2000, </a:t>
            </a:r>
            <a:r>
              <a:rPr lang="en-US" altLang="tr-TR" sz="900" b="1"/>
              <a:t>2nd edition.</a:t>
            </a:r>
            <a:r>
              <a:rPr lang="tr-TR" altLang="tr-TR" sz="900" b="1"/>
              <a:t> </a:t>
            </a:r>
            <a:endParaRPr lang="en-US" altLang="tr-TR" sz="900" b="1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5">
            <a:extLst>
              <a:ext uri="{FF2B5EF4-FFF2-40B4-BE49-F238E27FC236}">
                <a16:creationId xmlns:a16="http://schemas.microsoft.com/office/drawing/2014/main" xmlns="" id="{E4E91471-BF06-8FE8-F788-CC70435669E4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85C2FEA-C158-4C6A-B001-0AAFFDDABB74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50179" name="Slide Number Placeholder 3">
            <a:extLst>
              <a:ext uri="{FF2B5EF4-FFF2-40B4-BE49-F238E27FC236}">
                <a16:creationId xmlns:a16="http://schemas.microsoft.com/office/drawing/2014/main" xmlns="" id="{543B7346-F3DC-F8E8-39E7-C92755973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8241E52-BC68-4C01-885A-A7DD865E4B66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tr-TR" altLang="en-US" sz="1000"/>
          </a:p>
        </p:txBody>
      </p:sp>
      <p:sp>
        <p:nvSpPr>
          <p:cNvPr id="50180" name="Title 1">
            <a:extLst>
              <a:ext uri="{FF2B5EF4-FFF2-40B4-BE49-F238E27FC236}">
                <a16:creationId xmlns:a16="http://schemas.microsoft.com/office/drawing/2014/main" xmlns="" id="{112E14A2-A374-76EA-6509-0F7F309113A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tr-TR" altLang="tr-TR" sz="2000"/>
              <a:t>Ekstrasellüler osmolarite değişikliklerine eritrositlerin yanıtı</a:t>
            </a:r>
          </a:p>
        </p:txBody>
      </p:sp>
      <p:pic>
        <p:nvPicPr>
          <p:cNvPr id="50181" name="Picture 2">
            <a:extLst>
              <a:ext uri="{FF2B5EF4-FFF2-40B4-BE49-F238E27FC236}">
                <a16:creationId xmlns:a16="http://schemas.microsoft.com/office/drawing/2014/main" xmlns="" id="{3A84A4F8-B1D8-8861-7EC7-41B8D7F5E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1857375"/>
            <a:ext cx="776605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>
            <a:extLst>
              <a:ext uri="{FF2B5EF4-FFF2-40B4-BE49-F238E27FC236}">
                <a16:creationId xmlns:a16="http://schemas.microsoft.com/office/drawing/2014/main" xmlns="" id="{39B4F116-7551-B6A3-6368-D80A2081E49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6F7A515-D404-4BAE-B763-5182C7A9C0FA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51203" name="Slide Number Placeholder 3">
            <a:extLst>
              <a:ext uri="{FF2B5EF4-FFF2-40B4-BE49-F238E27FC236}">
                <a16:creationId xmlns:a16="http://schemas.microsoft.com/office/drawing/2014/main" xmlns="" id="{5978ED9B-3925-4C94-DD7F-A8AC096F4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990E50A-7956-4B87-9EF1-FDC982039EF6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tr-TR" altLang="en-US" sz="1000"/>
          </a:p>
        </p:txBody>
      </p:sp>
      <p:sp>
        <p:nvSpPr>
          <p:cNvPr id="51204" name="Rectangle 4">
            <a:extLst>
              <a:ext uri="{FF2B5EF4-FFF2-40B4-BE49-F238E27FC236}">
                <a16:creationId xmlns:a16="http://schemas.microsoft.com/office/drawing/2014/main" xmlns="" id="{647BCC75-5205-EC79-9A66-95F9E075FAC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tr-TR" altLang="tr-TR" sz="3500"/>
              <a:t>Büyük moleküllerin hücre zarından taşınması</a:t>
            </a:r>
          </a:p>
        </p:txBody>
      </p:sp>
      <p:sp>
        <p:nvSpPr>
          <p:cNvPr id="51205" name="Text Box 5">
            <a:extLst>
              <a:ext uri="{FF2B5EF4-FFF2-40B4-BE49-F238E27FC236}">
                <a16:creationId xmlns:a16="http://schemas.microsoft.com/office/drawing/2014/main" xmlns="" id="{4343406C-7D19-40EF-C1D5-2492BBABB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700213"/>
            <a:ext cx="8496300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AutoNum type="alphaUcPeriod"/>
            </a:pPr>
            <a:r>
              <a:rPr lang="tr-TR" altLang="tr-TR" sz="2800" b="1">
                <a:solidFill>
                  <a:srgbClr val="002060"/>
                </a:solidFill>
              </a:rPr>
              <a:t>Endositoz:</a:t>
            </a:r>
            <a:r>
              <a:rPr lang="tr-TR" altLang="tr-TR" sz="2800">
                <a:solidFill>
                  <a:srgbClr val="002060"/>
                </a:solidFill>
              </a:rPr>
              <a:t> </a:t>
            </a:r>
            <a:r>
              <a:rPr lang="tr-TR" altLang="tr-TR" sz="2400"/>
              <a:t>Hücre dışındaki maddelerin, hücre zarında oluşan bir uzantı veya vezikül ile hücre içine alınmasıdır.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>
                <a:solidFill>
                  <a:srgbClr val="002060"/>
                </a:solidFill>
              </a:rPr>
              <a:t>     Endositoz tipleri: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tr-TR" altLang="tr-TR" sz="2400">
                <a:solidFill>
                  <a:srgbClr val="002060"/>
                </a:solidFill>
              </a:rPr>
              <a:t>Fagositoz: </a:t>
            </a:r>
            <a:r>
              <a:rPr lang="tr-TR" altLang="tr-TR" sz="2400"/>
              <a:t>0.1 mikrondan büyük partiküllerin hücre içine alınmasıdır.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tr-TR" altLang="tr-TR" sz="2400">
                <a:solidFill>
                  <a:srgbClr val="002060"/>
                </a:solidFill>
              </a:rPr>
              <a:t>Pinositoz: </a:t>
            </a:r>
            <a:r>
              <a:rPr lang="tr-TR" altLang="tr-TR" sz="2400"/>
              <a:t>0.1 mikrondan küçük taneciklerin hücre içine alınmasıdır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rabicPeriod"/>
            </a:pPr>
            <a:r>
              <a:rPr lang="tr-TR" altLang="tr-TR" sz="2400">
                <a:solidFill>
                  <a:srgbClr val="002060"/>
                </a:solidFill>
              </a:rPr>
              <a:t>Reseptör bağımlı endositoz</a:t>
            </a:r>
            <a:r>
              <a:rPr lang="tr-TR" altLang="tr-TR" sz="2400">
                <a:solidFill>
                  <a:schemeClr val="accent2"/>
                </a:solidFill>
              </a:rPr>
              <a:t>: </a:t>
            </a:r>
            <a:r>
              <a:rPr lang="tr-TR" altLang="tr-TR" sz="2400"/>
              <a:t>Pinositoza benzer ancak madde alımında hücre zarındaki reseptörler sorumludur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>
                <a:solidFill>
                  <a:schemeClr val="accent2"/>
                </a:solidFill>
              </a:rPr>
              <a:t>B. </a:t>
            </a:r>
            <a:r>
              <a:rPr lang="tr-TR" altLang="tr-TR" sz="2800" b="1">
                <a:solidFill>
                  <a:srgbClr val="002060"/>
                </a:solidFill>
              </a:rPr>
              <a:t>Ekzositoz: </a:t>
            </a:r>
            <a:r>
              <a:rPr lang="tr-TR" altLang="tr-TR" sz="2400"/>
              <a:t>Hücre içindeki makromoleküllerin hücre dışına verilmesidir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>
                <a:solidFill>
                  <a:schemeClr val="accent2"/>
                </a:solidFill>
              </a:rPr>
              <a:t>     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5">
            <a:extLst>
              <a:ext uri="{FF2B5EF4-FFF2-40B4-BE49-F238E27FC236}">
                <a16:creationId xmlns:a16="http://schemas.microsoft.com/office/drawing/2014/main" xmlns="" id="{3AA7DFB9-D723-9324-0F9C-EF2BBC196833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3936ECF-807A-4083-A12A-2BB3DF9D8CDC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pic>
        <p:nvPicPr>
          <p:cNvPr id="52227" name="Picture 4">
            <a:extLst>
              <a:ext uri="{FF2B5EF4-FFF2-40B4-BE49-F238E27FC236}">
                <a16:creationId xmlns:a16="http://schemas.microsoft.com/office/drawing/2014/main" xmlns="" id="{7B044F1A-0767-B402-DD4E-79DA6A82F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357188"/>
            <a:ext cx="7961312" cy="614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ext Box 5">
            <a:extLst>
              <a:ext uri="{FF2B5EF4-FFF2-40B4-BE49-F238E27FC236}">
                <a16:creationId xmlns:a16="http://schemas.microsoft.com/office/drawing/2014/main" xmlns="" id="{CEEF3B56-9298-274E-D780-2839BBAF3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6092825"/>
            <a:ext cx="3529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/>
              <a:t>PİNOSİTOZ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5">
            <a:extLst>
              <a:ext uri="{FF2B5EF4-FFF2-40B4-BE49-F238E27FC236}">
                <a16:creationId xmlns:a16="http://schemas.microsoft.com/office/drawing/2014/main" xmlns="" id="{6F7A204C-B03B-3830-0B09-17CD82AD97D6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C3E85C0-EE06-489E-AC58-C9DA2196DE1C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pic>
        <p:nvPicPr>
          <p:cNvPr id="53251" name="Picture 4">
            <a:extLst>
              <a:ext uri="{FF2B5EF4-FFF2-40B4-BE49-F238E27FC236}">
                <a16:creationId xmlns:a16="http://schemas.microsoft.com/office/drawing/2014/main" xmlns="" id="{BB0AD93B-24EE-A047-9599-782F1A2B4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4813"/>
            <a:ext cx="6831012" cy="581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Text Box 5">
            <a:extLst>
              <a:ext uri="{FF2B5EF4-FFF2-40B4-BE49-F238E27FC236}">
                <a16:creationId xmlns:a16="http://schemas.microsoft.com/office/drawing/2014/main" xmlns="" id="{2EC1127F-B94C-B721-BBE5-AF9D3DC91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6165850"/>
            <a:ext cx="3816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000"/>
              <a:t>FAGOSİTOZ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5">
            <a:extLst>
              <a:ext uri="{FF2B5EF4-FFF2-40B4-BE49-F238E27FC236}">
                <a16:creationId xmlns:a16="http://schemas.microsoft.com/office/drawing/2014/main" xmlns="" id="{23785A11-D46A-80DD-A80F-E200EBF69068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4C14406-89E5-42AA-AD3C-8987A3A7627B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pic>
        <p:nvPicPr>
          <p:cNvPr id="54275" name="Picture 4">
            <a:extLst>
              <a:ext uri="{FF2B5EF4-FFF2-40B4-BE49-F238E27FC236}">
                <a16:creationId xmlns:a16="http://schemas.microsoft.com/office/drawing/2014/main" xmlns="" id="{B59FD049-B5E5-1938-1943-4B8A29378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360363"/>
            <a:ext cx="7961312" cy="616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Metin kutusu 1">
            <a:extLst>
              <a:ext uri="{FF2B5EF4-FFF2-40B4-BE49-F238E27FC236}">
                <a16:creationId xmlns:a16="http://schemas.microsoft.com/office/drawing/2014/main" xmlns="" id="{B6B0B5E9-68E0-1D68-5FD6-4CC773385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024563"/>
            <a:ext cx="5184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800"/>
              <a:t>Şekil: Reseptör aracılı endositoz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5">
            <a:extLst>
              <a:ext uri="{FF2B5EF4-FFF2-40B4-BE49-F238E27FC236}">
                <a16:creationId xmlns:a16="http://schemas.microsoft.com/office/drawing/2014/main" xmlns="" id="{A67F5319-1AA9-FB26-859E-8DA99ED7CA75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9167A3F-2670-4836-8C75-8EB8A15DFC40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xmlns="" id="{B8470433-F32F-2B5B-5BC8-1FC5F99072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0"/>
              <a:t>Reseptör aracılıklı endositoz;</a:t>
            </a:r>
          </a:p>
        </p:txBody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xmlns="" id="{4EF1CC4C-3EBD-4C3B-599B-E2B7072B0F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 sz="2100"/>
              <a:t>    Hücre dışındaki makromolekülü tanıyıp ona bağlanan özel reseptörler aracılığıyla oluşur.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tr-TR" altLang="tr-TR" sz="21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 sz="2100"/>
              <a:t>    Reseptöre bağlanan madde ligand olarak isimlendirlir.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tr-TR" altLang="tr-TR" sz="21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 sz="2100"/>
              <a:t>    Reseptör-ligand kompleksini ihtiva eden hücre zarı bölgesi endositoza uğrar. Hücre zarında reseptörün bulunduğu bölgenin sitoplazmik yüzü </a:t>
            </a:r>
            <a:r>
              <a:rPr lang="tr-TR" altLang="tr-TR" sz="2100" b="1"/>
              <a:t>klathrin</a:t>
            </a:r>
            <a:r>
              <a:rPr lang="tr-TR" altLang="tr-TR" sz="2100"/>
              <a:t> adlı protein molekülleri ile kaplanmıştır.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tr-TR" altLang="tr-TR" sz="21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 sz="2100"/>
              <a:t>    Bu yolla taşımanın özgün bir örneği LDL nin (düsük molekül ağırlıklı lipoprotein) hücre içine alınmasıdır.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 sz="2100"/>
              <a:t>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5">
            <a:extLst>
              <a:ext uri="{FF2B5EF4-FFF2-40B4-BE49-F238E27FC236}">
                <a16:creationId xmlns:a16="http://schemas.microsoft.com/office/drawing/2014/main" xmlns="" id="{3AB9BD1F-A126-BD6B-0B91-6BE57F4A2FE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C9D8770-C2D4-4FA5-B6AB-B135780B8917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56323" name="Slide Number Placeholder 3">
            <a:extLst>
              <a:ext uri="{FF2B5EF4-FFF2-40B4-BE49-F238E27FC236}">
                <a16:creationId xmlns:a16="http://schemas.microsoft.com/office/drawing/2014/main" xmlns="" id="{63919CF5-19AA-1366-6DF3-2C6327962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29603B2-EAB7-4845-BBFB-37D9B3EBB1CE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tr-TR" altLang="en-US" sz="1000"/>
          </a:p>
        </p:txBody>
      </p:sp>
      <p:sp>
        <p:nvSpPr>
          <p:cNvPr id="56324" name="Rectangle 2">
            <a:extLst>
              <a:ext uri="{FF2B5EF4-FFF2-40B4-BE49-F238E27FC236}">
                <a16:creationId xmlns:a16="http://schemas.microsoft.com/office/drawing/2014/main" xmlns="" id="{42662302-6DE1-661A-5934-807402E7A13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tr-TR" altLang="tr-TR" sz="3500"/>
              <a:t>Küçük moleküllerin ve iyonların hücre zarından taşınması</a:t>
            </a:r>
          </a:p>
        </p:txBody>
      </p:sp>
      <p:sp>
        <p:nvSpPr>
          <p:cNvPr id="56325" name="Rectangle 3">
            <a:extLst>
              <a:ext uri="{FF2B5EF4-FFF2-40B4-BE49-F238E27FC236}">
                <a16:creationId xmlns:a16="http://schemas.microsoft.com/office/drawing/2014/main" xmlns="" id="{A472D3A5-EF22-4B51-857A-C9EF7CA194B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54188"/>
            <a:ext cx="8229600" cy="44116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/>
              <a:t>   Zarda madde ileten proteinler; taşıyıcı proteinler ve kanal proteinleridir.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>
                <a:solidFill>
                  <a:schemeClr val="accent2"/>
                </a:solidFill>
              </a:rPr>
              <a:t>Taşıyıcı proteinler;</a:t>
            </a:r>
            <a:r>
              <a:rPr lang="tr-TR" altLang="tr-TR"/>
              <a:t> Na, Ca, glukoz gibi iyon ve moleküllerin simport, antiport ve uniport olarak hücre içine ve dışına taşınmasında görev alırlar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>
                <a:solidFill>
                  <a:schemeClr val="accent2"/>
                </a:solidFill>
              </a:rPr>
              <a:t>Kanal proteinleri; </a:t>
            </a:r>
            <a:r>
              <a:rPr lang="tr-TR" altLang="tr-TR"/>
              <a:t>zardaki lipid tabakayı boydan boya kateden içi su dolu yüksüz porları veya duvarları yüklü iyon kanallarını oluşturarak madde geçişini sağlarlar.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Veri Yer Tutucusu">
            <a:extLst>
              <a:ext uri="{FF2B5EF4-FFF2-40B4-BE49-F238E27FC236}">
                <a16:creationId xmlns:a16="http://schemas.microsoft.com/office/drawing/2014/main" xmlns="" id="{AD7DD77A-D8D3-8C5E-133A-6E72891CB0E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33D2083-E9F3-4FCB-8B8A-E216A68B62CE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57347" name="2 Slayt Numarası Yer Tutucusu">
            <a:extLst>
              <a:ext uri="{FF2B5EF4-FFF2-40B4-BE49-F238E27FC236}">
                <a16:creationId xmlns:a16="http://schemas.microsoft.com/office/drawing/2014/main" xmlns="" id="{7F9F2C78-8C4B-AE7B-D11F-F221001DB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E2CC5A0-731B-42D7-92C1-E93C138DBAD1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tr-TR" altLang="en-US" sz="1000"/>
          </a:p>
        </p:txBody>
      </p:sp>
      <p:pic>
        <p:nvPicPr>
          <p:cNvPr id="57348" name="Picture 2">
            <a:extLst>
              <a:ext uri="{FF2B5EF4-FFF2-40B4-BE49-F238E27FC236}">
                <a16:creationId xmlns:a16="http://schemas.microsoft.com/office/drawing/2014/main" xmlns="" id="{0E8D01F8-9883-BA52-F580-033334CEF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738" y="1500188"/>
            <a:ext cx="5902325" cy="365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4 Metin kutusu">
            <a:extLst>
              <a:ext uri="{FF2B5EF4-FFF2-40B4-BE49-F238E27FC236}">
                <a16:creationId xmlns:a16="http://schemas.microsoft.com/office/drawing/2014/main" xmlns="" id="{3E5C5C62-1318-6BA6-EC8B-224E9E4F3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88" y="5500688"/>
            <a:ext cx="60007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600" b="1"/>
              <a:t>Hücre zarında glukoz taşıma proteini:  </a:t>
            </a:r>
            <a:r>
              <a:rPr lang="tr-TR" altLang="tr-TR" sz="1600"/>
              <a:t>Zar içinde  fosfolipid tabaka içinde yer alan ve12 kez geçiş yapan alfa helix yapıdaki taşıma proteini.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5">
            <a:extLst>
              <a:ext uri="{FF2B5EF4-FFF2-40B4-BE49-F238E27FC236}">
                <a16:creationId xmlns:a16="http://schemas.microsoft.com/office/drawing/2014/main" xmlns="" id="{58A7E01C-6F15-05F0-305E-F03783536E0C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E2109B1-0FA0-4611-BFF9-EC8542C9E63A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58371" name="Slide Number Placeholder 3">
            <a:extLst>
              <a:ext uri="{FF2B5EF4-FFF2-40B4-BE49-F238E27FC236}">
                <a16:creationId xmlns:a16="http://schemas.microsoft.com/office/drawing/2014/main" xmlns="" id="{79487C7B-70F3-03CA-D45C-33EEFB216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4D65346-DE5D-4E81-A102-67B50903DEBD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tr-TR" altLang="en-US" sz="1000"/>
          </a:p>
        </p:txBody>
      </p:sp>
      <p:sp>
        <p:nvSpPr>
          <p:cNvPr id="58372" name="Title 5">
            <a:extLst>
              <a:ext uri="{FF2B5EF4-FFF2-40B4-BE49-F238E27FC236}">
                <a16:creationId xmlns:a16="http://schemas.microsoft.com/office/drawing/2014/main" xmlns="" id="{49A75A30-9BE8-A215-B751-D05EC80DFB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73050"/>
            <a:ext cx="3008313" cy="1162050"/>
          </a:xfrm>
        </p:spPr>
        <p:txBody>
          <a:bodyPr/>
          <a:lstStyle/>
          <a:p>
            <a:pPr eaLnBrk="1" hangingPunct="1"/>
            <a:endParaRPr lang="tr-TR" altLang="tr-TR" sz="1700" b="0"/>
          </a:p>
        </p:txBody>
      </p:sp>
      <p:sp>
        <p:nvSpPr>
          <p:cNvPr id="58373" name="Text Placeholder 7">
            <a:extLst>
              <a:ext uri="{FF2B5EF4-FFF2-40B4-BE49-F238E27FC236}">
                <a16:creationId xmlns:a16="http://schemas.microsoft.com/office/drawing/2014/main" xmlns="" id="{BCEA0A85-B535-A148-B390-58F89AD956AD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57200" y="428625"/>
            <a:ext cx="3008313" cy="6000750"/>
          </a:xfrm>
        </p:spPr>
        <p:txBody>
          <a:bodyPr/>
          <a:lstStyle/>
          <a:p>
            <a:pPr marL="0" indent="0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tr-TR" altLang="tr-TR" sz="2000">
              <a:solidFill>
                <a:schemeClr val="accent2"/>
              </a:solidFill>
            </a:endParaRPr>
          </a:p>
          <a:p>
            <a:pPr marL="0" indent="0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tr-TR" altLang="tr-TR" sz="2000">
              <a:solidFill>
                <a:schemeClr val="accent2"/>
              </a:solidFill>
            </a:endParaRPr>
          </a:p>
          <a:p>
            <a:pPr marL="0" indent="0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tr-TR" altLang="tr-TR" sz="2200" b="1"/>
              <a:t>Taşıyıcı sistemler; </a:t>
            </a:r>
            <a:endParaRPr lang="tr-TR" altLang="tr-TR" sz="2200" b="1">
              <a:solidFill>
                <a:schemeClr val="accent2"/>
              </a:solidFill>
            </a:endParaRPr>
          </a:p>
          <a:p>
            <a:pPr marL="0" indent="0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tr-TR" altLang="tr-TR" sz="2000">
                <a:solidFill>
                  <a:srgbClr val="0070C0"/>
                </a:solidFill>
              </a:rPr>
              <a:t>Uniport:</a:t>
            </a:r>
            <a:r>
              <a:rPr lang="tr-TR" altLang="tr-TR" sz="2000">
                <a:solidFill>
                  <a:schemeClr val="accent2"/>
                </a:solidFill>
              </a:rPr>
              <a:t> </a:t>
            </a:r>
            <a:r>
              <a:rPr lang="tr-TR" altLang="tr-TR" sz="2000"/>
              <a:t>Taşıyıcı bir proteinin, aynı maddenin hücre zarının bir yüzünden diğer yüzüne iki yönde geçmesini sağlamasıdır.</a:t>
            </a:r>
          </a:p>
          <a:p>
            <a:pPr marL="0" indent="0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tr-TR" altLang="tr-TR" sz="2000">
                <a:solidFill>
                  <a:srgbClr val="0070C0"/>
                </a:solidFill>
              </a:rPr>
              <a:t>Simport: </a:t>
            </a:r>
            <a:r>
              <a:rPr lang="tr-TR" altLang="tr-TR" sz="2000">
                <a:solidFill>
                  <a:srgbClr val="000000"/>
                </a:solidFill>
              </a:rPr>
              <a:t>İki farklı madde aynı yönde taşınıyorsa simport taşıma olarak tanımlanır</a:t>
            </a:r>
          </a:p>
          <a:p>
            <a:pPr marL="0" indent="0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tr-TR" altLang="tr-TR" sz="2000">
                <a:solidFill>
                  <a:srgbClr val="0070C0"/>
                </a:solidFill>
              </a:rPr>
              <a:t>Antiport:</a:t>
            </a:r>
            <a:r>
              <a:rPr lang="tr-TR" altLang="tr-TR" sz="2000">
                <a:solidFill>
                  <a:srgbClr val="000000"/>
                </a:solidFill>
              </a:rPr>
              <a:t> İki farklı maddenin birbirine zıt yönde taşınmasına denir.</a:t>
            </a:r>
            <a:endParaRPr lang="tr-TR" altLang="tr-TR" sz="2000">
              <a:solidFill>
                <a:srgbClr val="0070C0"/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tr-TR" altLang="tr-TR" sz="1300"/>
          </a:p>
        </p:txBody>
      </p:sp>
      <p:pic>
        <p:nvPicPr>
          <p:cNvPr id="58374" name="Picture 3">
            <a:extLst>
              <a:ext uri="{FF2B5EF4-FFF2-40B4-BE49-F238E27FC236}">
                <a16:creationId xmlns:a16="http://schemas.microsoft.com/office/drawing/2014/main" xmlns="" id="{BB07BB3A-A3C1-3D57-3E7E-9DD342D6852F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8038" y="1865313"/>
            <a:ext cx="5084762" cy="3376612"/>
          </a:xfr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5">
            <a:extLst>
              <a:ext uri="{FF2B5EF4-FFF2-40B4-BE49-F238E27FC236}">
                <a16:creationId xmlns:a16="http://schemas.microsoft.com/office/drawing/2014/main" xmlns="" id="{749B1BC7-88EB-438F-8B68-679B6ED6F13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F05F552-97C4-42A6-AF4E-4FA496265778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59395" name="Slide Number Placeholder 3">
            <a:extLst>
              <a:ext uri="{FF2B5EF4-FFF2-40B4-BE49-F238E27FC236}">
                <a16:creationId xmlns:a16="http://schemas.microsoft.com/office/drawing/2014/main" xmlns="" id="{3E19073B-55A2-DCDC-5E3C-C94A0CE05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397A806-B5F8-4A1C-AB5E-DB2223AE4CFD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tr-TR" altLang="en-US" sz="1000"/>
          </a:p>
        </p:txBody>
      </p:sp>
      <p:sp>
        <p:nvSpPr>
          <p:cNvPr id="59396" name="Text Box 4">
            <a:extLst>
              <a:ext uri="{FF2B5EF4-FFF2-40B4-BE49-F238E27FC236}">
                <a16:creationId xmlns:a16="http://schemas.microsoft.com/office/drawing/2014/main" xmlns="" id="{E460926C-54F4-407D-1429-8C97B96B2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49275"/>
            <a:ext cx="864235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800">
                <a:solidFill>
                  <a:srgbClr val="0070C0"/>
                </a:solidFill>
              </a:rPr>
              <a:t>Maddelerin zardan geçişleri dört gruba ayrılarak incelenebilir;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tr-TR" altLang="tr-TR" sz="2400" b="1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 b="1"/>
              <a:t>1.Basit Difüzyon:</a:t>
            </a:r>
            <a:r>
              <a:rPr lang="tr-TR" altLang="tr-TR" sz="2400"/>
              <a:t> hücre zarında lipid tabakada erimek süretiyle yapılan geçiştir. Bu geçişte, taşıyıcı proteinlere ihtiyaç yoktur. O</a:t>
            </a:r>
            <a:r>
              <a:rPr lang="tr-TR" altLang="tr-TR" sz="2400" baseline="-25000"/>
              <a:t>2</a:t>
            </a:r>
            <a:r>
              <a:rPr lang="tr-TR" altLang="tr-TR" sz="2400"/>
              <a:t>, CO</a:t>
            </a:r>
            <a:r>
              <a:rPr lang="tr-TR" altLang="tr-TR" sz="2400" baseline="-25000"/>
              <a:t>2</a:t>
            </a:r>
            <a:r>
              <a:rPr lang="tr-TR" altLang="tr-TR" sz="2400"/>
              <a:t>, eter, alkol, yağ asitleri gibi küçük moleküller yağda eriyerek zarı geçerler.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/>
              <a:t>Su molekülleri de çok küçük ve yüksüz olmaları nedeniyle basit diffüzyonla geçerler.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tr-TR" altLang="tr-TR" sz="2400">
              <a:solidFill>
                <a:schemeClr val="accent2"/>
              </a:solidFill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tr-TR" altLang="tr-TR" sz="24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5">
            <a:extLst>
              <a:ext uri="{FF2B5EF4-FFF2-40B4-BE49-F238E27FC236}">
                <a16:creationId xmlns:a16="http://schemas.microsoft.com/office/drawing/2014/main" xmlns="" id="{E265B34D-B020-706F-E60B-5F41DF58DD6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94CAE00-54C7-4B05-BC20-747BC4FE085D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60419" name="Slide Number Placeholder 3">
            <a:extLst>
              <a:ext uri="{FF2B5EF4-FFF2-40B4-BE49-F238E27FC236}">
                <a16:creationId xmlns:a16="http://schemas.microsoft.com/office/drawing/2014/main" xmlns="" id="{3DFC08F9-EB1A-CE9F-3301-3823BEDEE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9963AD-AA3B-4511-A9A9-936CA1FC206A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tr-TR" altLang="en-US" sz="1000"/>
          </a:p>
        </p:txBody>
      </p:sp>
      <p:pic>
        <p:nvPicPr>
          <p:cNvPr id="60420" name="Picture 2">
            <a:extLst>
              <a:ext uri="{FF2B5EF4-FFF2-40B4-BE49-F238E27FC236}">
                <a16:creationId xmlns:a16="http://schemas.microsoft.com/office/drawing/2014/main" xmlns="" id="{070DFB39-C946-5626-C7DC-CE8361741F49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7313" y="1714500"/>
            <a:ext cx="5929312" cy="4486275"/>
          </a:xfrm>
          <a:noFill/>
        </p:spPr>
      </p:pic>
      <p:sp>
        <p:nvSpPr>
          <p:cNvPr id="60421" name="TextBox 7">
            <a:extLst>
              <a:ext uri="{FF2B5EF4-FFF2-40B4-BE49-F238E27FC236}">
                <a16:creationId xmlns:a16="http://schemas.microsoft.com/office/drawing/2014/main" xmlns="" id="{0F2D3D25-93FF-B750-7D2E-78FB65C17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571500"/>
            <a:ext cx="82153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 b="1"/>
              <a:t>2.</a:t>
            </a:r>
            <a:r>
              <a:rPr lang="tr-TR" altLang="tr-TR" sz="2400"/>
              <a:t> </a:t>
            </a:r>
            <a:r>
              <a:rPr lang="tr-TR" altLang="tr-TR" sz="2400" b="1"/>
              <a:t>Kolaylaştırılmış difüzyon (pasif transport):</a:t>
            </a:r>
            <a:r>
              <a:rPr lang="tr-TR" altLang="tr-TR" sz="2400"/>
              <a:t> Permeaz adı verilen proteinlerle gerçekleştirilen taşınma işlemidir.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5">
            <a:extLst>
              <a:ext uri="{FF2B5EF4-FFF2-40B4-BE49-F238E27FC236}">
                <a16:creationId xmlns:a16="http://schemas.microsoft.com/office/drawing/2014/main" xmlns="" id="{300C1DE7-B1B1-2FE8-6BF9-D22E8515F7E8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8A7E22D-3B79-49B5-9528-C8C3433C216C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xmlns="" id="{E9A59B92-D799-1323-9582-AF066FAE22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xmlns="" id="{E4D667C6-D72F-090C-DC94-56CB3CB98B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b="1"/>
              <a:t>3. İyon kanallarından geçiş:</a:t>
            </a:r>
            <a:r>
              <a:rPr lang="tr-TR" altLang="tr-TR">
                <a:solidFill>
                  <a:schemeClr val="accent2"/>
                </a:solidFill>
              </a:rPr>
              <a:t> </a:t>
            </a:r>
            <a:r>
              <a:rPr lang="tr-TR" altLang="tr-TR"/>
              <a:t>Hücre zar proteinlerince oluşturulan kanallardır. Bu kanallar her türden küçük molekül veya iyon çeşidine özgün proteinlerden oluşurlar.</a:t>
            </a:r>
          </a:p>
          <a:p>
            <a:r>
              <a:rPr lang="tr-TR" altLang="tr-TR"/>
              <a:t>Çeşitli anyon ve katyonlar; </a:t>
            </a:r>
            <a:r>
              <a:rPr lang="tr-TR" altLang="tr-TR">
                <a:solidFill>
                  <a:srgbClr val="0070C0"/>
                </a:solidFill>
              </a:rPr>
              <a:t>gap junction</a:t>
            </a:r>
            <a:r>
              <a:rPr lang="tr-TR" altLang="tr-TR"/>
              <a:t>, </a:t>
            </a:r>
            <a:r>
              <a:rPr lang="tr-TR" altLang="tr-TR">
                <a:solidFill>
                  <a:srgbClr val="0070C0"/>
                </a:solidFill>
              </a:rPr>
              <a:t>ligand kapılı</a:t>
            </a:r>
            <a:r>
              <a:rPr lang="tr-TR" altLang="tr-TR"/>
              <a:t>, </a:t>
            </a:r>
            <a:r>
              <a:rPr lang="tr-TR" altLang="tr-TR">
                <a:solidFill>
                  <a:srgbClr val="0070C0"/>
                </a:solidFill>
              </a:rPr>
              <a:t>voltaj kapılı </a:t>
            </a:r>
            <a:r>
              <a:rPr lang="tr-TR" altLang="tr-TR">
                <a:solidFill>
                  <a:srgbClr val="000000"/>
                </a:solidFill>
              </a:rPr>
              <a:t>ve</a:t>
            </a:r>
            <a:r>
              <a:rPr lang="tr-TR" altLang="tr-TR">
                <a:solidFill>
                  <a:srgbClr val="0070C0"/>
                </a:solidFill>
              </a:rPr>
              <a:t> ikinci mesajcı kapılı iyon kanalı</a:t>
            </a:r>
            <a:r>
              <a:rPr lang="tr-TR" altLang="tr-TR"/>
              <a:t> olmak üzere 4 tip iyon kanalı ile taşınmaktadır.</a:t>
            </a:r>
          </a:p>
          <a:p>
            <a:endParaRPr lang="tr-TR" altLang="tr-TR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5">
            <a:extLst>
              <a:ext uri="{FF2B5EF4-FFF2-40B4-BE49-F238E27FC236}">
                <a16:creationId xmlns:a16="http://schemas.microsoft.com/office/drawing/2014/main" xmlns="" id="{505DCAB5-7DA0-F72E-BD55-02CA9690FABE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41CFCDF-6F68-4A84-AC26-1F110240AB6B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62467" name="Text Box 5">
            <a:extLst>
              <a:ext uri="{FF2B5EF4-FFF2-40B4-BE49-F238E27FC236}">
                <a16:creationId xmlns:a16="http://schemas.microsoft.com/office/drawing/2014/main" xmlns="" id="{D1E1A18B-67C8-EC89-42E7-8066BC163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76250"/>
            <a:ext cx="8424862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tr-TR" altLang="tr-TR" sz="2400" b="1"/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 b="1"/>
              <a:t>4. Aktif taşınma:</a:t>
            </a:r>
            <a:r>
              <a:rPr lang="tr-TR" altLang="tr-TR" sz="2400">
                <a:solidFill>
                  <a:schemeClr val="accent2"/>
                </a:solidFill>
              </a:rPr>
              <a:t>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/>
              <a:t>Enerji gerektiren bir taşınma işlemidir. Maddelerin geçişi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/>
              <a:t>diffüzyonun aksine düşük konsantrasyondan yüksek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/>
              <a:t> konsantrasyona doğrudur.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/>
              <a:t>Aktif taşıma ile taşınan maddeler; Na, Ca, Fe, iyod, ürat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/>
              <a:t>iyonları, çeşitli şekerler ve amino asitlerdir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 b="1"/>
              <a:t>İki tip aktif taşınma vardır;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AutoNum type="alphaLcParenR"/>
            </a:pPr>
            <a:r>
              <a:rPr lang="tr-TR" altLang="tr-TR" sz="2400"/>
              <a:t>ATP bağımlı aktif taşınma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/>
              <a:t>b)</a:t>
            </a:r>
            <a:r>
              <a:rPr lang="tr-TR" altLang="tr-TR" sz="2400" b="1"/>
              <a:t>  </a:t>
            </a:r>
            <a:r>
              <a:rPr lang="tr-TR" altLang="tr-TR" sz="2400"/>
              <a:t>İyon gradientine bağlı taşınma</a:t>
            </a:r>
          </a:p>
        </p:txBody>
      </p:sp>
      <p:sp>
        <p:nvSpPr>
          <p:cNvPr id="62468" name="Slide Number Placeholder 3">
            <a:extLst>
              <a:ext uri="{FF2B5EF4-FFF2-40B4-BE49-F238E27FC236}">
                <a16:creationId xmlns:a16="http://schemas.microsoft.com/office/drawing/2014/main" xmlns="" id="{6E3EE92B-5E70-58A7-A52B-6585DB7924DA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76D7A847-7E87-4DFC-A017-73BDBDD92875}" type="slidenum">
              <a:rPr lang="tr-TR" altLang="tr-TR" sz="1400"/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51</a:t>
            </a:fld>
            <a:endParaRPr lang="tr-TR" altLang="tr-TR" sz="14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5">
            <a:extLst>
              <a:ext uri="{FF2B5EF4-FFF2-40B4-BE49-F238E27FC236}">
                <a16:creationId xmlns:a16="http://schemas.microsoft.com/office/drawing/2014/main" xmlns="" id="{EA4E8EB7-3D77-F265-5D58-D7EC3DD2EDFB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8D3464D-2D34-4B5C-9853-175B6F0532A0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63491" name="Slide Number Placeholder 3">
            <a:extLst>
              <a:ext uri="{FF2B5EF4-FFF2-40B4-BE49-F238E27FC236}">
                <a16:creationId xmlns:a16="http://schemas.microsoft.com/office/drawing/2014/main" xmlns="" id="{3E18E0F1-067D-8A4E-1D59-FD95CE906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D92EE08-FF6F-4FAE-901C-EDBD1ED8BC29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52</a:t>
            </a:fld>
            <a:endParaRPr lang="tr-TR" altLang="en-US" sz="1000"/>
          </a:p>
        </p:txBody>
      </p:sp>
      <p:sp>
        <p:nvSpPr>
          <p:cNvPr id="63492" name="Rectangle 2">
            <a:extLst>
              <a:ext uri="{FF2B5EF4-FFF2-40B4-BE49-F238E27FC236}">
                <a16:creationId xmlns:a16="http://schemas.microsoft.com/office/drawing/2014/main" xmlns="" id="{243D65E0-A2D7-6ADD-2775-90222862E9E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tr-TR" altLang="tr-TR"/>
              <a:t>ATP bağımlı aktif taşınma</a:t>
            </a:r>
          </a:p>
        </p:txBody>
      </p:sp>
      <p:sp>
        <p:nvSpPr>
          <p:cNvPr id="63493" name="Rectangle 3">
            <a:extLst>
              <a:ext uri="{FF2B5EF4-FFF2-40B4-BE49-F238E27FC236}">
                <a16:creationId xmlns:a16="http://schemas.microsoft.com/office/drawing/2014/main" xmlns="" id="{223902B2-2DF9-F642-FD02-D0D25196810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tr-TR" altLang="tr-TR" sz="2600" b="1">
                <a:solidFill>
                  <a:srgbClr val="002060"/>
                </a:solidFill>
              </a:rPr>
              <a:t>Sodyum potasyum pompası</a:t>
            </a:r>
            <a:r>
              <a:rPr lang="tr-TR" altLang="tr-TR" sz="2600">
                <a:solidFill>
                  <a:schemeClr val="accent2"/>
                </a:solidFill>
              </a:rPr>
              <a:t>:</a:t>
            </a:r>
            <a:r>
              <a:rPr lang="tr-TR" altLang="tr-TR" sz="2600"/>
              <a:t> pek çok hücrede özellikle de </a:t>
            </a:r>
            <a:r>
              <a:rPr lang="tr-TR" altLang="tr-TR" sz="2600" b="1"/>
              <a:t>sinir</a:t>
            </a:r>
            <a:r>
              <a:rPr lang="tr-TR" altLang="tr-TR" sz="2600"/>
              <a:t> ve </a:t>
            </a:r>
            <a:r>
              <a:rPr lang="tr-TR" altLang="tr-TR" sz="2600" b="1"/>
              <a:t>kas</a:t>
            </a:r>
            <a:r>
              <a:rPr lang="tr-TR" altLang="tr-TR" sz="2600"/>
              <a:t> hücrelerinde yaygın bir sekilde bulunmaktadır. </a:t>
            </a:r>
            <a:r>
              <a:rPr lang="tr-TR" altLang="tr-TR" sz="2600" b="1"/>
              <a:t>Na</a:t>
            </a:r>
            <a:r>
              <a:rPr lang="tr-TR" altLang="tr-TR" sz="2600" b="1" baseline="30000"/>
              <a:t>+</a:t>
            </a:r>
            <a:r>
              <a:rPr lang="tr-TR" altLang="tr-TR" sz="2600" b="1"/>
              <a:t>- K</a:t>
            </a:r>
            <a:r>
              <a:rPr lang="tr-TR" altLang="tr-TR" sz="2600" b="1" baseline="30000"/>
              <a:t>+</a:t>
            </a:r>
            <a:r>
              <a:rPr lang="tr-TR" altLang="tr-TR" sz="2600" b="1"/>
              <a:t> ATPaz</a:t>
            </a:r>
            <a:r>
              <a:rPr lang="tr-TR" altLang="tr-TR" sz="2600"/>
              <a:t> ile Na</a:t>
            </a:r>
            <a:r>
              <a:rPr lang="tr-TR" altLang="tr-TR" sz="2600" baseline="30000"/>
              <a:t>+</a:t>
            </a:r>
            <a:r>
              <a:rPr lang="tr-TR" altLang="tr-TR" sz="2600"/>
              <a:t> hücre dışına, K hücre içine sürüklenir.</a:t>
            </a:r>
          </a:p>
          <a:p>
            <a:r>
              <a:rPr lang="tr-TR" altLang="tr-TR" sz="2600" b="1">
                <a:solidFill>
                  <a:srgbClr val="002060"/>
                </a:solidFill>
              </a:rPr>
              <a:t>Kalsiyum pompası:</a:t>
            </a:r>
            <a:r>
              <a:rPr lang="tr-TR" altLang="tr-TR" sz="2600">
                <a:solidFill>
                  <a:schemeClr val="accent2"/>
                </a:solidFill>
              </a:rPr>
              <a:t> </a:t>
            </a:r>
            <a:r>
              <a:rPr lang="tr-TR" altLang="tr-TR" sz="2600"/>
              <a:t>kas kasılmasında çok önemli görevi olan bir pompadır. </a:t>
            </a:r>
            <a:r>
              <a:rPr lang="tr-TR" altLang="tr-TR" sz="2600" b="1"/>
              <a:t>Ca+ ATPaz</a:t>
            </a:r>
            <a:r>
              <a:rPr lang="tr-TR" altLang="tr-TR" sz="2600"/>
              <a:t> ile Ca+ kas hücrelerinde sitoplazmadan sarkoplazmik retikuluma taşınır.</a:t>
            </a:r>
          </a:p>
          <a:p>
            <a:r>
              <a:rPr lang="tr-TR" altLang="tr-TR" sz="2600" b="1">
                <a:solidFill>
                  <a:srgbClr val="002060"/>
                </a:solidFill>
              </a:rPr>
              <a:t>ATP bağımlı proton pompası: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tr-TR" altLang="tr-TR" sz="2600">
                <a:solidFill>
                  <a:schemeClr val="accent2"/>
                </a:solidFill>
              </a:rPr>
              <a:t>     </a:t>
            </a:r>
            <a:r>
              <a:rPr lang="tr-TR" altLang="tr-TR" sz="2600"/>
              <a:t>Lizozomlarda ve midede H</a:t>
            </a:r>
            <a:r>
              <a:rPr lang="tr-TR" altLang="tr-TR" sz="2600" baseline="30000"/>
              <a:t>+</a:t>
            </a:r>
            <a:r>
              <a:rPr lang="tr-TR" altLang="tr-TR" sz="2600"/>
              <a:t> taşır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5">
            <a:extLst>
              <a:ext uri="{FF2B5EF4-FFF2-40B4-BE49-F238E27FC236}">
                <a16:creationId xmlns:a16="http://schemas.microsoft.com/office/drawing/2014/main" xmlns="" id="{94022B3E-3AF1-005B-EB34-DEF7DB83DD80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DE19D5C-7C79-455B-A073-72EA3AFD9FD7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64515" name="Slide Number Placeholder 3">
            <a:extLst>
              <a:ext uri="{FF2B5EF4-FFF2-40B4-BE49-F238E27FC236}">
                <a16:creationId xmlns:a16="http://schemas.microsoft.com/office/drawing/2014/main" xmlns="" id="{C6FFD5DA-4A85-AA36-A97D-F8AB46BA1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1914B2F-B97A-4A48-9B82-59A30CA752B1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53</a:t>
            </a:fld>
            <a:endParaRPr lang="tr-TR" altLang="en-US" sz="1000"/>
          </a:p>
        </p:txBody>
      </p:sp>
      <p:sp>
        <p:nvSpPr>
          <p:cNvPr id="64516" name="Title 1">
            <a:extLst>
              <a:ext uri="{FF2B5EF4-FFF2-40B4-BE49-F238E27FC236}">
                <a16:creationId xmlns:a16="http://schemas.microsoft.com/office/drawing/2014/main" xmlns="" id="{322EF3D8-74E3-F592-AC0E-F273214325AD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tr-TR" altLang="tr-TR"/>
              <a:t>Na-K Pompası</a:t>
            </a:r>
          </a:p>
        </p:txBody>
      </p:sp>
      <p:pic>
        <p:nvPicPr>
          <p:cNvPr id="64517" name="Picture 2">
            <a:extLst>
              <a:ext uri="{FF2B5EF4-FFF2-40B4-BE49-F238E27FC236}">
                <a16:creationId xmlns:a16="http://schemas.microsoft.com/office/drawing/2014/main" xmlns="" id="{1E883526-45A2-854F-CDC7-B123CC1E24CC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1571625"/>
            <a:ext cx="8178800" cy="4564063"/>
          </a:xfrm>
          <a:noFill/>
        </p:spPr>
      </p:pic>
      <p:sp>
        <p:nvSpPr>
          <p:cNvPr id="64518" name="TextBox 4">
            <a:extLst>
              <a:ext uri="{FF2B5EF4-FFF2-40B4-BE49-F238E27FC236}">
                <a16:creationId xmlns:a16="http://schemas.microsoft.com/office/drawing/2014/main" xmlns="" id="{959B66F2-0A6D-92DE-467E-427A5D238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6215063"/>
            <a:ext cx="84296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2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0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000"/>
              <a:t>                   </a:t>
            </a:r>
            <a:r>
              <a:rPr lang="en-US" altLang="tr-TR" sz="1000"/>
              <a:t>© 2002 by Bruce Alberts, Alexander Johnson, Julian Lewis, Martin Raff, Keith Roberts, and Peter Walter.</a:t>
            </a:r>
            <a:endParaRPr lang="tr-TR" altLang="tr-TR" sz="10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5">
            <a:extLst>
              <a:ext uri="{FF2B5EF4-FFF2-40B4-BE49-F238E27FC236}">
                <a16:creationId xmlns:a16="http://schemas.microsoft.com/office/drawing/2014/main" xmlns="" id="{279B2000-64DA-7ED4-B5FC-5D5F3339808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38CCC2C-11C8-48A7-A61D-4B412270FC97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xmlns="" id="{5925FAD4-4DF0-BDC9-0BC4-CA335EB9E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8E6F8FF-C5E0-4581-8DEE-A335DCDF3248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54</a:t>
            </a:fld>
            <a:endParaRPr lang="tr-TR" altLang="en-US" sz="1000"/>
          </a:p>
        </p:txBody>
      </p:sp>
      <p:sp>
        <p:nvSpPr>
          <p:cNvPr id="65540" name="Rectangle 2">
            <a:extLst>
              <a:ext uri="{FF2B5EF4-FFF2-40B4-BE49-F238E27FC236}">
                <a16:creationId xmlns:a16="http://schemas.microsoft.com/office/drawing/2014/main" xmlns="" id="{31276DF6-8005-AEEB-20D4-98FBADB6A60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tr-TR" altLang="tr-TR" sz="3500"/>
              <a:t>İyon gradienti sayesinde aktif taşınma (ikincil aktif taşınma)</a:t>
            </a:r>
          </a:p>
        </p:txBody>
      </p:sp>
      <p:sp>
        <p:nvSpPr>
          <p:cNvPr id="65541" name="Rectangle 3">
            <a:extLst>
              <a:ext uri="{FF2B5EF4-FFF2-40B4-BE49-F238E27FC236}">
                <a16:creationId xmlns:a16="http://schemas.microsoft.com/office/drawing/2014/main" xmlns="" id="{70127EFC-989E-44E2-C2DE-FB819C7EE4B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tr-TR" altLang="tr-TR" sz="2600"/>
              <a:t>ATP kullanılmadan bazı maddelerin az yoğundan çok yoğuna taşınması, bir başka maddeye ait moleküllerin iyon gradienti (yoğunluğu) sayesinde gerçekleşir. Genellikle bu geçişler simport ve antiport olarak gerçekleşir.</a:t>
            </a:r>
          </a:p>
          <a:p>
            <a:pPr eaLnBrk="1" hangingPunct="1"/>
            <a:r>
              <a:rPr lang="tr-TR" altLang="tr-TR" sz="2600" b="1"/>
              <a:t>I. Na</a:t>
            </a:r>
            <a:r>
              <a:rPr lang="tr-TR" altLang="tr-TR" sz="2600" b="1" baseline="30000"/>
              <a:t>+</a:t>
            </a:r>
            <a:r>
              <a:rPr lang="tr-TR" altLang="tr-TR" sz="2600" b="1"/>
              <a:t>-Glukoz simportu:</a:t>
            </a:r>
            <a:r>
              <a:rPr lang="tr-TR" altLang="tr-TR" sz="2600">
                <a:solidFill>
                  <a:schemeClr val="accent2"/>
                </a:solidFill>
              </a:rPr>
              <a:t> </a:t>
            </a:r>
            <a:r>
              <a:rPr lang="tr-TR" altLang="tr-TR" sz="2600"/>
              <a:t>Na</a:t>
            </a:r>
            <a:r>
              <a:rPr lang="tr-TR" altLang="tr-TR" sz="2600" baseline="30000"/>
              <a:t>+</a:t>
            </a:r>
            <a:r>
              <a:rPr lang="tr-TR" altLang="tr-TR" sz="2600"/>
              <a:t> iyonunun elektron gradientine bağlı olarak, glukoz molekülleri enerji kullanmadan fakat zorlayarak az yoğun bulundukları barsak lümeninden, çok yoğun bulundukları barsak epitel hücrelerine Na ile birlikte (simport) geçerler.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Veri Yer Tutucusu">
            <a:extLst>
              <a:ext uri="{FF2B5EF4-FFF2-40B4-BE49-F238E27FC236}">
                <a16:creationId xmlns:a16="http://schemas.microsoft.com/office/drawing/2014/main" xmlns="" id="{2F045C5D-F3B2-9EC9-C312-5EB48BBCB08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EADC1C4-6340-4062-8727-DFEE2E698410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66563" name="2 Slayt Numarası Yer Tutucusu">
            <a:extLst>
              <a:ext uri="{FF2B5EF4-FFF2-40B4-BE49-F238E27FC236}">
                <a16:creationId xmlns:a16="http://schemas.microsoft.com/office/drawing/2014/main" xmlns="" id="{C0D04DA2-0BB9-565E-D8D5-538199E5E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9C3DE4F-6EF9-41C6-8E27-E172FB3A32E3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55</a:t>
            </a:fld>
            <a:endParaRPr lang="tr-TR" altLang="en-US" sz="1000"/>
          </a:p>
        </p:txBody>
      </p:sp>
      <p:pic>
        <p:nvPicPr>
          <p:cNvPr id="66564" name="Picture 2">
            <a:extLst>
              <a:ext uri="{FF2B5EF4-FFF2-40B4-BE49-F238E27FC236}">
                <a16:creationId xmlns:a16="http://schemas.microsoft.com/office/drawing/2014/main" xmlns="" id="{02D6AC82-CB0E-510D-0E5F-3683463EC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714375"/>
            <a:ext cx="6099175" cy="464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5" name="4 Metin kutusu">
            <a:extLst>
              <a:ext uri="{FF2B5EF4-FFF2-40B4-BE49-F238E27FC236}">
                <a16:creationId xmlns:a16="http://schemas.microsoft.com/office/drawing/2014/main" xmlns="" id="{E85CBE59-681A-3BD8-8952-ABF582BE3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313" y="5715000"/>
            <a:ext cx="59293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800"/>
              <a:t>Sodyum-Glikoz simportu ile ikincil aktif taşınma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5">
            <a:extLst>
              <a:ext uri="{FF2B5EF4-FFF2-40B4-BE49-F238E27FC236}">
                <a16:creationId xmlns:a16="http://schemas.microsoft.com/office/drawing/2014/main" xmlns="" id="{A8E206CD-B0B6-C2D8-3E3D-85F97A676BE8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263711E-396C-46ED-A9CE-51AB684C8E02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67587" name="Slide Number Placeholder 3">
            <a:extLst>
              <a:ext uri="{FF2B5EF4-FFF2-40B4-BE49-F238E27FC236}">
                <a16:creationId xmlns:a16="http://schemas.microsoft.com/office/drawing/2014/main" xmlns="" id="{D9B54E88-76DA-C4F8-583A-3B3FA1DA6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210690F-86BA-4FB0-9776-2F9E149B17A4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56</a:t>
            </a:fld>
            <a:endParaRPr lang="tr-TR" altLang="en-US" sz="1000"/>
          </a:p>
        </p:txBody>
      </p:sp>
      <p:sp>
        <p:nvSpPr>
          <p:cNvPr id="67588" name="Rectangle 2">
            <a:extLst>
              <a:ext uri="{FF2B5EF4-FFF2-40B4-BE49-F238E27FC236}">
                <a16:creationId xmlns:a16="http://schemas.microsoft.com/office/drawing/2014/main" xmlns="" id="{C844D97E-90C2-8ABC-5E84-9430AA67994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1003300"/>
          </a:xfrm>
        </p:spPr>
        <p:txBody>
          <a:bodyPr anchor="ctr"/>
          <a:lstStyle/>
          <a:p>
            <a:pPr eaLnBrk="1" hangingPunct="1"/>
            <a:r>
              <a:rPr lang="tr-TR" altLang="tr-TR" sz="3500"/>
              <a:t>İyon gradienti sayesinde aktif taşınma II</a:t>
            </a:r>
          </a:p>
        </p:txBody>
      </p:sp>
      <p:sp>
        <p:nvSpPr>
          <p:cNvPr id="67589" name="Rectangle 3">
            <a:extLst>
              <a:ext uri="{FF2B5EF4-FFF2-40B4-BE49-F238E27FC236}">
                <a16:creationId xmlns:a16="http://schemas.microsoft.com/office/drawing/2014/main" xmlns="" id="{6EA182D7-E5D2-E2F9-9292-120B2CB0F9F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2875"/>
            <a:ext cx="8229600" cy="47180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000" b="1">
                <a:solidFill>
                  <a:srgbClr val="002060"/>
                </a:solidFill>
              </a:rPr>
              <a:t>II. Na</a:t>
            </a:r>
            <a:r>
              <a:rPr lang="tr-TR" altLang="tr-TR" sz="2000" b="1" baseline="30000">
                <a:solidFill>
                  <a:srgbClr val="002060"/>
                </a:solidFill>
              </a:rPr>
              <a:t>+</a:t>
            </a:r>
            <a:r>
              <a:rPr lang="tr-TR" altLang="tr-TR" sz="2000" b="1">
                <a:solidFill>
                  <a:srgbClr val="002060"/>
                </a:solidFill>
              </a:rPr>
              <a:t>-Ca</a:t>
            </a:r>
            <a:r>
              <a:rPr lang="tr-TR" altLang="tr-TR" sz="2000" b="1" baseline="30000">
                <a:solidFill>
                  <a:srgbClr val="002060"/>
                </a:solidFill>
              </a:rPr>
              <a:t>+</a:t>
            </a:r>
            <a:r>
              <a:rPr lang="tr-TR" altLang="tr-TR" sz="2000" b="1">
                <a:solidFill>
                  <a:srgbClr val="002060"/>
                </a:solidFill>
              </a:rPr>
              <a:t> Antiportu: </a:t>
            </a:r>
            <a:r>
              <a:rPr lang="tr-TR" altLang="tr-TR" sz="2000">
                <a:solidFill>
                  <a:srgbClr val="000000"/>
                </a:solidFill>
              </a:rPr>
              <a:t>Ca iyonlarının kalp kas hücrelerinden uzaklaştırılması sodyum-kalsiyum antiportu sayesinde olmaktadır. Zardaki Na</a:t>
            </a:r>
            <a:r>
              <a:rPr lang="tr-TR" altLang="tr-TR" sz="2000" baseline="30000">
                <a:solidFill>
                  <a:srgbClr val="000000"/>
                </a:solidFill>
              </a:rPr>
              <a:t>+</a:t>
            </a:r>
            <a:r>
              <a:rPr lang="tr-TR" altLang="tr-TR" sz="2000">
                <a:solidFill>
                  <a:srgbClr val="000000"/>
                </a:solidFill>
              </a:rPr>
              <a:t>-K</a:t>
            </a:r>
            <a:r>
              <a:rPr lang="tr-TR" altLang="tr-TR" sz="2000" baseline="30000">
                <a:solidFill>
                  <a:srgbClr val="000000"/>
                </a:solidFill>
              </a:rPr>
              <a:t>+ </a:t>
            </a:r>
            <a:r>
              <a:rPr lang="tr-TR" altLang="tr-TR" sz="2000">
                <a:solidFill>
                  <a:srgbClr val="000000"/>
                </a:solidFill>
              </a:rPr>
              <a:t>ATPaz pompası ile  Na hücre dışına K hücre içine alınır. Na</a:t>
            </a:r>
            <a:r>
              <a:rPr lang="tr-TR" altLang="tr-TR" sz="2000" baseline="30000">
                <a:solidFill>
                  <a:srgbClr val="000000"/>
                </a:solidFill>
              </a:rPr>
              <a:t>+</a:t>
            </a:r>
            <a:r>
              <a:rPr lang="tr-TR" altLang="tr-TR" sz="2000">
                <a:solidFill>
                  <a:srgbClr val="000000"/>
                </a:solidFill>
              </a:rPr>
              <a:t>’un hücre dışına çıkması ile hücre içinde Na</a:t>
            </a:r>
            <a:r>
              <a:rPr lang="tr-TR" altLang="tr-TR" sz="2000" baseline="30000">
                <a:solidFill>
                  <a:srgbClr val="000000"/>
                </a:solidFill>
              </a:rPr>
              <a:t>+</a:t>
            </a:r>
            <a:r>
              <a:rPr lang="tr-TR" altLang="tr-TR" sz="2000">
                <a:solidFill>
                  <a:srgbClr val="000000"/>
                </a:solidFill>
              </a:rPr>
              <a:t> gradienti azalır. Hücre dışında artan Na</a:t>
            </a:r>
            <a:r>
              <a:rPr lang="tr-TR" altLang="tr-TR" sz="2000" baseline="30000">
                <a:solidFill>
                  <a:srgbClr val="000000"/>
                </a:solidFill>
              </a:rPr>
              <a:t>+</a:t>
            </a:r>
            <a:r>
              <a:rPr lang="tr-TR" altLang="tr-TR" sz="2000">
                <a:solidFill>
                  <a:srgbClr val="000000"/>
                </a:solidFill>
              </a:rPr>
              <a:t> gradienti nedeni ile Na</a:t>
            </a:r>
            <a:r>
              <a:rPr lang="tr-TR" altLang="tr-TR" sz="2000" baseline="30000">
                <a:solidFill>
                  <a:srgbClr val="000000"/>
                </a:solidFill>
              </a:rPr>
              <a:t>+</a:t>
            </a:r>
            <a:r>
              <a:rPr lang="tr-TR" altLang="tr-TR" sz="2000">
                <a:solidFill>
                  <a:srgbClr val="000000"/>
                </a:solidFill>
              </a:rPr>
              <a:t>- Ca</a:t>
            </a:r>
            <a:r>
              <a:rPr lang="tr-TR" altLang="tr-TR" sz="2000" baseline="30000">
                <a:solidFill>
                  <a:srgbClr val="000000"/>
                </a:solidFill>
              </a:rPr>
              <a:t>+2</a:t>
            </a:r>
            <a:r>
              <a:rPr lang="tr-TR" altLang="tr-TR" sz="2000">
                <a:solidFill>
                  <a:srgbClr val="000000"/>
                </a:solidFill>
              </a:rPr>
              <a:t> antiport sistemi çalışmaya başlayarak 1 Na</a:t>
            </a:r>
            <a:r>
              <a:rPr lang="tr-TR" altLang="tr-TR" sz="2000" baseline="30000">
                <a:solidFill>
                  <a:srgbClr val="000000"/>
                </a:solidFill>
              </a:rPr>
              <a:t>+</a:t>
            </a:r>
            <a:r>
              <a:rPr lang="tr-TR" altLang="tr-TR" sz="2000">
                <a:solidFill>
                  <a:srgbClr val="000000"/>
                </a:solidFill>
              </a:rPr>
              <a:t> içeri 2 Ca</a:t>
            </a:r>
            <a:r>
              <a:rPr lang="tr-TR" altLang="tr-TR" sz="2000" baseline="30000">
                <a:solidFill>
                  <a:srgbClr val="000000"/>
                </a:solidFill>
              </a:rPr>
              <a:t>+2</a:t>
            </a:r>
            <a:r>
              <a:rPr lang="tr-TR" altLang="tr-TR" sz="2000">
                <a:solidFill>
                  <a:srgbClr val="000000"/>
                </a:solidFill>
              </a:rPr>
              <a:t> iyonu dışarı atılır.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00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000" b="1">
                <a:solidFill>
                  <a:srgbClr val="002060"/>
                </a:solidFill>
              </a:rPr>
              <a:t>III. Na</a:t>
            </a:r>
            <a:r>
              <a:rPr lang="tr-TR" altLang="tr-TR" sz="2000" b="1" baseline="30000">
                <a:solidFill>
                  <a:srgbClr val="002060"/>
                </a:solidFill>
              </a:rPr>
              <a:t>+</a:t>
            </a:r>
            <a:r>
              <a:rPr lang="tr-TR" altLang="tr-TR" sz="2000" b="1">
                <a:solidFill>
                  <a:srgbClr val="002060"/>
                </a:solidFill>
              </a:rPr>
              <a:t>- H</a:t>
            </a:r>
            <a:r>
              <a:rPr lang="tr-TR" altLang="tr-TR" sz="2000" b="1" baseline="30000">
                <a:solidFill>
                  <a:srgbClr val="002060"/>
                </a:solidFill>
              </a:rPr>
              <a:t>+</a:t>
            </a:r>
            <a:r>
              <a:rPr lang="tr-TR" altLang="tr-TR" sz="2000" b="1">
                <a:solidFill>
                  <a:srgbClr val="002060"/>
                </a:solidFill>
              </a:rPr>
              <a:t> antiportu: </a:t>
            </a:r>
            <a:r>
              <a:rPr lang="tr-TR" altLang="tr-TR" sz="2000"/>
              <a:t>Hücrelerden H</a:t>
            </a:r>
            <a:r>
              <a:rPr lang="tr-TR" altLang="tr-TR" sz="2000" baseline="30000"/>
              <a:t>+</a:t>
            </a:r>
            <a:r>
              <a:rPr lang="tr-TR" altLang="tr-TR" sz="2000"/>
              <a:t> uzaklaştırılması işlemidir. Hücreye Na girişi, H</a:t>
            </a:r>
            <a:r>
              <a:rPr lang="tr-TR" altLang="tr-TR" sz="2000" baseline="30000"/>
              <a:t>+</a:t>
            </a:r>
            <a:r>
              <a:rPr lang="tr-TR" altLang="tr-TR" sz="2000"/>
              <a:t>’nin hücreden çıkışını sağlar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00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000" b="1">
                <a:solidFill>
                  <a:srgbClr val="002060"/>
                </a:solidFill>
              </a:rPr>
              <a:t>IV. CI</a:t>
            </a:r>
            <a:r>
              <a:rPr lang="tr-TR" altLang="tr-TR" sz="2000" b="1" baseline="30000">
                <a:solidFill>
                  <a:srgbClr val="002060"/>
                </a:solidFill>
              </a:rPr>
              <a:t>-</a:t>
            </a:r>
            <a:r>
              <a:rPr lang="tr-TR" altLang="tr-TR" sz="2000" b="1">
                <a:solidFill>
                  <a:srgbClr val="002060"/>
                </a:solidFill>
              </a:rPr>
              <a:t> - HCO</a:t>
            </a:r>
            <a:r>
              <a:rPr lang="tr-TR" altLang="tr-TR" sz="2000" b="1" baseline="30000">
                <a:solidFill>
                  <a:srgbClr val="002060"/>
                </a:solidFill>
              </a:rPr>
              <a:t>3-</a:t>
            </a:r>
            <a:r>
              <a:rPr lang="tr-TR" altLang="tr-TR" sz="2000" b="1">
                <a:solidFill>
                  <a:srgbClr val="002060"/>
                </a:solidFill>
              </a:rPr>
              <a:t> antiportu</a:t>
            </a:r>
            <a:r>
              <a:rPr lang="tr-TR" altLang="tr-TR" sz="2000" b="1">
                <a:solidFill>
                  <a:schemeClr val="accent2"/>
                </a:solidFill>
              </a:rPr>
              <a:t>:</a:t>
            </a:r>
            <a:r>
              <a:rPr lang="tr-TR" altLang="tr-TR" sz="2000">
                <a:solidFill>
                  <a:schemeClr val="accent2"/>
                </a:solidFill>
              </a:rPr>
              <a:t> </a:t>
            </a:r>
            <a:r>
              <a:rPr lang="tr-TR" altLang="tr-TR" sz="2000"/>
              <a:t>Eritrositlerde gözlenir. HCO</a:t>
            </a:r>
            <a:r>
              <a:rPr lang="tr-TR" altLang="tr-TR" sz="2000" baseline="-25000"/>
              <a:t>3</a:t>
            </a:r>
            <a:r>
              <a:rPr lang="tr-TR" altLang="tr-TR" sz="2000" baseline="30000"/>
              <a:t>- </a:t>
            </a:r>
            <a:r>
              <a:rPr lang="tr-TR" altLang="tr-TR" sz="2000"/>
              <a:t>anyonu eritrosit zarında yer alan </a:t>
            </a:r>
            <a:r>
              <a:rPr lang="tr-TR" altLang="tr-TR" sz="2000" b="1"/>
              <a:t>Band 3 </a:t>
            </a:r>
            <a:r>
              <a:rPr lang="tr-TR" altLang="tr-TR" sz="2000"/>
              <a:t>proteini (permeaz) tarafından kana verilirken Cl</a:t>
            </a:r>
            <a:r>
              <a:rPr lang="tr-TR" altLang="tr-TR" sz="2000" baseline="30000"/>
              <a:t>-</a:t>
            </a:r>
            <a:r>
              <a:rPr lang="tr-TR" altLang="tr-TR" sz="2000"/>
              <a:t> iyonu da eritrosit içine girer.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000"/>
              <a:t>     Band 3 integral protein yapısında olup, negatif iyon değişiminden sorumlu bir eritrosit zar proteinidir.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Veri Yer Tutucusu">
            <a:extLst>
              <a:ext uri="{FF2B5EF4-FFF2-40B4-BE49-F238E27FC236}">
                <a16:creationId xmlns:a16="http://schemas.microsoft.com/office/drawing/2014/main" xmlns="" id="{5D731E5F-6778-0E4B-D3E5-BDC53AFE4BD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489E0BD-CC8E-428A-B21A-CBC5337DD822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68611" name="2 Slayt Numarası Yer Tutucusu">
            <a:extLst>
              <a:ext uri="{FF2B5EF4-FFF2-40B4-BE49-F238E27FC236}">
                <a16:creationId xmlns:a16="http://schemas.microsoft.com/office/drawing/2014/main" xmlns="" id="{7EABA70A-465D-E88B-75FB-2B51AAF0B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D5A5E55-334B-40BC-BB10-922F5D6DE67E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57</a:t>
            </a:fld>
            <a:endParaRPr lang="tr-TR" altLang="en-US" sz="1000"/>
          </a:p>
        </p:txBody>
      </p:sp>
      <p:pic>
        <p:nvPicPr>
          <p:cNvPr id="68612" name="Picture 2">
            <a:extLst>
              <a:ext uri="{FF2B5EF4-FFF2-40B4-BE49-F238E27FC236}">
                <a16:creationId xmlns:a16="http://schemas.microsoft.com/office/drawing/2014/main" xmlns="" id="{D8A8B375-08D1-39F1-2B93-BB8C2E675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285750"/>
            <a:ext cx="3857625" cy="507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3" name="4 Metin kutusu">
            <a:extLst>
              <a:ext uri="{FF2B5EF4-FFF2-40B4-BE49-F238E27FC236}">
                <a16:creationId xmlns:a16="http://schemas.microsoft.com/office/drawing/2014/main" xmlns="" id="{2AA8B904-B049-48B0-EC74-590181692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8813" y="5643563"/>
            <a:ext cx="5715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1800"/>
              <a:t>Sodyum-kalsiyum ve sodyum –hidrojen antiportu ile ikincil aktif taşınma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5">
            <a:extLst>
              <a:ext uri="{FF2B5EF4-FFF2-40B4-BE49-F238E27FC236}">
                <a16:creationId xmlns:a16="http://schemas.microsoft.com/office/drawing/2014/main" xmlns="" id="{402C7928-49DC-6B30-EC43-A772E442E116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A6EC7DA-7BC6-4B20-8639-210B703C41E6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69635" name="Slide Number Placeholder 3">
            <a:extLst>
              <a:ext uri="{FF2B5EF4-FFF2-40B4-BE49-F238E27FC236}">
                <a16:creationId xmlns:a16="http://schemas.microsoft.com/office/drawing/2014/main" xmlns="" id="{17397721-9013-A0F0-058A-8369D352E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8ABEECA-DFCF-4C08-8C24-E5CBCA469769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58</a:t>
            </a:fld>
            <a:endParaRPr lang="tr-TR" altLang="en-US" sz="1000"/>
          </a:p>
        </p:txBody>
      </p:sp>
      <p:sp>
        <p:nvSpPr>
          <p:cNvPr id="69636" name="Title 1">
            <a:extLst>
              <a:ext uri="{FF2B5EF4-FFF2-40B4-BE49-F238E27FC236}">
                <a16:creationId xmlns:a16="http://schemas.microsoft.com/office/drawing/2014/main" xmlns="" id="{AD686B39-FAB6-0E52-0324-0F1A3DA6F68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tr-TR" altLang="tr-TR"/>
              <a:t>Hücre içindeki depo ürünleri ve inklüzyolar</a:t>
            </a:r>
          </a:p>
        </p:txBody>
      </p:sp>
      <p:sp>
        <p:nvSpPr>
          <p:cNvPr id="69637" name="TextBox 2">
            <a:extLst>
              <a:ext uri="{FF2B5EF4-FFF2-40B4-BE49-F238E27FC236}">
                <a16:creationId xmlns:a16="http://schemas.microsoft.com/office/drawing/2014/main" xmlns="" id="{19DDCF04-D99D-83D0-F08C-FC75F3DE0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714500"/>
            <a:ext cx="850106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/>
              <a:t>Hücrenin sitoplazmasında, membrana bağlı olmayan serbest inklüzyon cisimcikleri ve granüller bulunur.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/>
              <a:t>Örnekleri;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tr-TR" altLang="tr-TR" sz="2400"/>
              <a:t> Kas hücreleri ve hepatosit hücrelerinin sitoplazmalarında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/>
              <a:t>  </a:t>
            </a:r>
            <a:r>
              <a:rPr lang="tr-TR" altLang="tr-TR" sz="2400" b="1">
                <a:solidFill>
                  <a:srgbClr val="002060"/>
                </a:solidFill>
              </a:rPr>
              <a:t>glikojen granülleri,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tr-TR" altLang="tr-TR" sz="2400"/>
              <a:t> Adipoz (yağ) dokusu hücrelerinin sitoplazmalarında büyük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/>
              <a:t>  </a:t>
            </a:r>
            <a:r>
              <a:rPr lang="tr-TR" altLang="tr-TR" sz="2400" b="1">
                <a:solidFill>
                  <a:srgbClr val="002060"/>
                </a:solidFill>
              </a:rPr>
              <a:t>yağ damlacıkları (trigliseroller),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tr-TR" altLang="tr-TR" sz="2400"/>
              <a:t> Hücresel metabolizmanın gerçekleştiği sitoplazmada çok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/>
              <a:t>  sayıdaki farklı </a:t>
            </a:r>
            <a:r>
              <a:rPr lang="tr-TR" altLang="tr-TR" sz="2400" b="1">
                <a:solidFill>
                  <a:srgbClr val="002060"/>
                </a:solidFill>
              </a:rPr>
              <a:t>enzimler,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tr-TR" altLang="tr-TR" sz="2400"/>
              <a:t> Sitoplazmanın yaklaşık % 20-30’u </a:t>
            </a:r>
            <a:r>
              <a:rPr lang="tr-TR" altLang="tr-TR" sz="2400" b="1">
                <a:solidFill>
                  <a:srgbClr val="002060"/>
                </a:solidFill>
              </a:rPr>
              <a:t>proteindir </a:t>
            </a:r>
            <a:r>
              <a:rPr lang="tr-TR" altLang="tr-TR" sz="2400"/>
              <a:t>ve hücredeki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r-TR" altLang="tr-TR" sz="2400"/>
              <a:t>   toplam proteinin ¼’ü sitoplazma içinde yer alır.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tr-TR" altLang="tr-TR" sz="2400"/>
              <a:t> </a:t>
            </a:r>
            <a:r>
              <a:rPr lang="tr-TR" altLang="tr-TR" sz="2400" b="1">
                <a:solidFill>
                  <a:srgbClr val="002060"/>
                </a:solidFill>
              </a:rPr>
              <a:t>Pigment</a:t>
            </a:r>
            <a:r>
              <a:rPr lang="tr-TR" altLang="tr-TR" sz="2400"/>
              <a:t> maddeleri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5">
            <a:extLst>
              <a:ext uri="{FF2B5EF4-FFF2-40B4-BE49-F238E27FC236}">
                <a16:creationId xmlns:a16="http://schemas.microsoft.com/office/drawing/2014/main" xmlns="" id="{5580439E-4BB1-D493-3580-26408456275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022A3EC-B9EB-4B1C-AF23-39654B33FD3F}" type="datetime1">
              <a:rPr lang="tr-TR" altLang="tr-TR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24.10.2022</a:t>
            </a:fld>
            <a:endParaRPr lang="tr-TR" altLang="en-US" sz="1000"/>
          </a:p>
        </p:txBody>
      </p:sp>
      <p:sp>
        <p:nvSpPr>
          <p:cNvPr id="70659" name="Slide Number Placeholder 5">
            <a:extLst>
              <a:ext uri="{FF2B5EF4-FFF2-40B4-BE49-F238E27FC236}">
                <a16:creationId xmlns:a16="http://schemas.microsoft.com/office/drawing/2014/main" xmlns="" id="{C6EE7500-ABBC-A60F-7C4F-C5945CD37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C20F824-3B01-4EFB-A5A3-04C7EED4CA70}" type="slidenum">
              <a:rPr lang="tr-TR" altLang="en-US" sz="1000"/>
              <a:pPr>
                <a:spcBef>
                  <a:spcPct val="0"/>
                </a:spcBef>
                <a:buClrTx/>
                <a:buSzTx/>
                <a:buFontTx/>
                <a:buNone/>
              </a:pPr>
              <a:t>59</a:t>
            </a:fld>
            <a:endParaRPr lang="tr-TR" altLang="en-US" sz="1000"/>
          </a:p>
        </p:txBody>
      </p:sp>
      <p:sp>
        <p:nvSpPr>
          <p:cNvPr id="70660" name="Rectangle 5">
            <a:extLst>
              <a:ext uri="{FF2B5EF4-FFF2-40B4-BE49-F238E27FC236}">
                <a16:creationId xmlns:a16="http://schemas.microsoft.com/office/drawing/2014/main" xmlns="" id="{562B23B8-50C4-EB10-8804-D7F436B754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/>
              <a:t>Kaynaklar</a:t>
            </a:r>
          </a:p>
        </p:txBody>
      </p:sp>
      <p:sp>
        <p:nvSpPr>
          <p:cNvPr id="70661" name="Rectangle 6">
            <a:extLst>
              <a:ext uri="{FF2B5EF4-FFF2-40B4-BE49-F238E27FC236}">
                <a16:creationId xmlns:a16="http://schemas.microsoft.com/office/drawing/2014/main" xmlns="" id="{69FD29B6-CFAE-80D3-32F0-70177EFB99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z="2400"/>
              <a:t>Cooper GM, Hausman RE., Hücre, Moleküler Yaklaşım, 3. Baskı, Çeviri Editörleri: Sakızlı M, Atabey N. 2006, İzmir Tıp Kitapevi.</a:t>
            </a:r>
          </a:p>
          <a:p>
            <a:r>
              <a:rPr lang="en-US" altLang="tr-TR" sz="2400"/>
              <a:t>Alberts B, Johnson A, Lewis J, et al. Molecular Biology of the Cell. 4th edition.</a:t>
            </a:r>
            <a:r>
              <a:rPr lang="tr-TR" altLang="tr-TR" sz="2400"/>
              <a:t> N</a:t>
            </a:r>
            <a:r>
              <a:rPr lang="en-US" altLang="tr-TR" sz="2400"/>
              <a:t>ew York: Garland Science; 2002.</a:t>
            </a:r>
            <a:endParaRPr lang="tr-TR" altLang="tr-TR" sz="2400"/>
          </a:p>
          <a:p>
            <a:pPr eaLnBrk="1" hangingPunct="1"/>
            <a:r>
              <a:rPr lang="tr-TR" altLang="tr-TR" sz="2400"/>
              <a:t>Güneş HV., Moleküler Hücre Biyolojisi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tr-TR" altLang="tr-TR" sz="2400"/>
              <a:t>     2. Baskı, 2006. Kaan Kitapevi. </a:t>
            </a:r>
          </a:p>
          <a:p>
            <a:pPr eaLnBrk="1" hangingPunct="1"/>
            <a:r>
              <a:rPr lang="tr-TR" altLang="tr-TR" sz="2400"/>
              <a:t>Başaran A., Tıbbi Biyoloji Ders Kitabı, 5. Baskı, 1999, Nobel&amp;Güneş Kitapevi.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4040</TotalTime>
  <Words>2351</Words>
  <Application>Microsoft Office PowerPoint</Application>
  <PresentationFormat>Ekran Gösterisi (4:3)</PresentationFormat>
  <Paragraphs>391</Paragraphs>
  <Slides>59</Slides>
  <Notes>7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59</vt:i4>
      </vt:variant>
    </vt:vector>
  </HeadingPairs>
  <TitlesOfParts>
    <vt:vector size="65" baseType="lpstr">
      <vt:lpstr>Arial</vt:lpstr>
      <vt:lpstr>Symbol</vt:lpstr>
      <vt:lpstr>Times</vt:lpstr>
      <vt:lpstr>Wingdings</vt:lpstr>
      <vt:lpstr>Network</vt:lpstr>
      <vt:lpstr>Bit Eşlem Resmi</vt:lpstr>
      <vt:lpstr>HÜCRE ve TAŞINMA</vt:lpstr>
      <vt:lpstr>HÜCRE </vt:lpstr>
      <vt:lpstr>PowerPoint Sunusu</vt:lpstr>
      <vt:lpstr>Ökaryotik hücreler</vt:lpstr>
      <vt:lpstr>PowerPoint Sunusu</vt:lpstr>
      <vt:lpstr>Genom boyu organizmanın kompleksliği ile ilişkilidir</vt:lpstr>
      <vt:lpstr>PowerPoint Sunusu</vt:lpstr>
      <vt:lpstr>İnsan vucudu;</vt:lpstr>
      <vt:lpstr>Hücrelerin, şekli, çeşitliliği</vt:lpstr>
      <vt:lpstr>PowerPoint Sunusu</vt:lpstr>
      <vt:lpstr>Hücrenin büyüklüğü</vt:lpstr>
      <vt:lpstr>Hücre sayısı, rengi, kıvamı</vt:lpstr>
      <vt:lpstr>PowerPoint Sunusu</vt:lpstr>
      <vt:lpstr>Hücre İskeleti ve Görevleri</vt:lpstr>
      <vt:lpstr>PowerPoint Sunusu</vt:lpstr>
      <vt:lpstr>PowerPoint Sunusu</vt:lpstr>
      <vt:lpstr>PowerPoint Sunusu</vt:lpstr>
      <vt:lpstr>PowerPoint Sunusu</vt:lpstr>
      <vt:lpstr>PowerPoint Sunusu</vt:lpstr>
      <vt:lpstr>Ekstrasellüler matriks</vt:lpstr>
      <vt:lpstr>Ekstrasellüler matriks makromolekülleri</vt:lpstr>
      <vt:lpstr>Hücre zarının yapısı</vt:lpstr>
      <vt:lpstr>PowerPoint Sunusu</vt:lpstr>
      <vt:lpstr> Hücre zarının görevleri</vt:lpstr>
      <vt:lpstr>PowerPoint Sunusu</vt:lpstr>
      <vt:lpstr>Integral Zar Proteinleri</vt:lpstr>
      <vt:lpstr>Periferal membran proteinleri</vt:lpstr>
      <vt:lpstr>PowerPoint Sunusu</vt:lpstr>
      <vt:lpstr>PowerPoint Sunusu</vt:lpstr>
      <vt:lpstr>Zar proteinlerinin görevleri</vt:lpstr>
      <vt:lpstr>Membran lipidleri</vt:lpstr>
      <vt:lpstr>PowerPoint Sunusu</vt:lpstr>
      <vt:lpstr>PowerPoint Sunusu</vt:lpstr>
      <vt:lpstr>Kolesterol</vt:lpstr>
      <vt:lpstr>Zar yapısındaki karbohidratlar</vt:lpstr>
      <vt:lpstr>Zardaki karbohidratların görevleri</vt:lpstr>
      <vt:lpstr>Hücre zarında taşınma</vt:lpstr>
      <vt:lpstr>PowerPoint Sunusu</vt:lpstr>
      <vt:lpstr>Ekstrasellüler osmolarite değişikliklerine eritrositlerin yanıtı</vt:lpstr>
      <vt:lpstr>Büyük moleküllerin hücre zarından taşınması</vt:lpstr>
      <vt:lpstr>PowerPoint Sunusu</vt:lpstr>
      <vt:lpstr>PowerPoint Sunusu</vt:lpstr>
      <vt:lpstr>PowerPoint Sunusu</vt:lpstr>
      <vt:lpstr>Reseptör aracılıklı endositoz;</vt:lpstr>
      <vt:lpstr>Küçük moleküllerin ve iyonların hücre zarından taşınması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ATP bağımlı aktif taşınma</vt:lpstr>
      <vt:lpstr>Na-K Pompası</vt:lpstr>
      <vt:lpstr>İyon gradienti sayesinde aktif taşınma (ikincil aktif taşınma)</vt:lpstr>
      <vt:lpstr>PowerPoint Sunusu</vt:lpstr>
      <vt:lpstr>İyon gradienti sayesinde aktif taşınma II</vt:lpstr>
      <vt:lpstr>PowerPoint Sunusu</vt:lpstr>
      <vt:lpstr>Hücre içindeki depo ürünleri ve inklüzyolar</vt:lpstr>
      <vt:lpstr>Kaynaklar</vt:lpstr>
    </vt:vector>
  </TitlesOfParts>
  <Company>Caner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Tekin Kara</dc:creator>
  <cp:lastModifiedBy>user</cp:lastModifiedBy>
  <cp:revision>339</cp:revision>
  <dcterms:created xsi:type="dcterms:W3CDTF">2008-06-29T14:07:10Z</dcterms:created>
  <dcterms:modified xsi:type="dcterms:W3CDTF">2022-10-24T12:34:07Z</dcterms:modified>
</cp:coreProperties>
</file>