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81"/>
  </p:notesMasterIdLst>
  <p:sldIdLst>
    <p:sldId id="257" r:id="rId2"/>
    <p:sldId id="259" r:id="rId3"/>
    <p:sldId id="258" r:id="rId4"/>
    <p:sldId id="260" r:id="rId5"/>
    <p:sldId id="319" r:id="rId6"/>
    <p:sldId id="320" r:id="rId7"/>
    <p:sldId id="261" r:id="rId8"/>
    <p:sldId id="262" r:id="rId9"/>
    <p:sldId id="263" r:id="rId10"/>
    <p:sldId id="308" r:id="rId11"/>
    <p:sldId id="305" r:id="rId12"/>
    <p:sldId id="315" r:id="rId13"/>
    <p:sldId id="316" r:id="rId14"/>
    <p:sldId id="309" r:id="rId15"/>
    <p:sldId id="264" r:id="rId16"/>
    <p:sldId id="265" r:id="rId17"/>
    <p:sldId id="330" r:id="rId18"/>
    <p:sldId id="269" r:id="rId19"/>
    <p:sldId id="268" r:id="rId20"/>
    <p:sldId id="270" r:id="rId21"/>
    <p:sldId id="346" r:id="rId22"/>
    <p:sldId id="331" r:id="rId23"/>
    <p:sldId id="314" r:id="rId24"/>
    <p:sldId id="271" r:id="rId25"/>
    <p:sldId id="272" r:id="rId26"/>
    <p:sldId id="273" r:id="rId27"/>
    <p:sldId id="312" r:id="rId28"/>
    <p:sldId id="287" r:id="rId29"/>
    <p:sldId id="344" r:id="rId30"/>
    <p:sldId id="345" r:id="rId31"/>
    <p:sldId id="289" r:id="rId32"/>
    <p:sldId id="290" r:id="rId33"/>
    <p:sldId id="291" r:id="rId34"/>
    <p:sldId id="351" r:id="rId35"/>
    <p:sldId id="292" r:id="rId36"/>
    <p:sldId id="332" r:id="rId37"/>
    <p:sldId id="310" r:id="rId38"/>
    <p:sldId id="321" r:id="rId39"/>
    <p:sldId id="322" r:id="rId40"/>
    <p:sldId id="323" r:id="rId41"/>
    <p:sldId id="324" r:id="rId42"/>
    <p:sldId id="325" r:id="rId43"/>
    <p:sldId id="343" r:id="rId44"/>
    <p:sldId id="326" r:id="rId45"/>
    <p:sldId id="349" r:id="rId46"/>
    <p:sldId id="347" r:id="rId47"/>
    <p:sldId id="327" r:id="rId48"/>
    <p:sldId id="348" r:id="rId49"/>
    <p:sldId id="350" r:id="rId50"/>
    <p:sldId id="328" r:id="rId51"/>
    <p:sldId id="329" r:id="rId52"/>
    <p:sldId id="311" r:id="rId53"/>
    <p:sldId id="282" r:id="rId54"/>
    <p:sldId id="283" r:id="rId55"/>
    <p:sldId id="284" r:id="rId56"/>
    <p:sldId id="285" r:id="rId57"/>
    <p:sldId id="318" r:id="rId58"/>
    <p:sldId id="286" r:id="rId59"/>
    <p:sldId id="352" r:id="rId60"/>
    <p:sldId id="353" r:id="rId61"/>
    <p:sldId id="313" r:id="rId62"/>
    <p:sldId id="293" r:id="rId63"/>
    <p:sldId id="295" r:id="rId64"/>
    <p:sldId id="296" r:id="rId65"/>
    <p:sldId id="333" r:id="rId66"/>
    <p:sldId id="298" r:id="rId67"/>
    <p:sldId id="299" r:id="rId68"/>
    <p:sldId id="334" r:id="rId69"/>
    <p:sldId id="300" r:id="rId70"/>
    <p:sldId id="335" r:id="rId71"/>
    <p:sldId id="336" r:id="rId72"/>
    <p:sldId id="304" r:id="rId73"/>
    <p:sldId id="338" r:id="rId74"/>
    <p:sldId id="339" r:id="rId75"/>
    <p:sldId id="303" r:id="rId76"/>
    <p:sldId id="340" r:id="rId77"/>
    <p:sldId id="341" r:id="rId78"/>
    <p:sldId id="342" r:id="rId79"/>
    <p:sldId id="294" r:id="rId80"/>
  </p:sldIdLst>
  <p:sldSz cx="12192000" cy="6858000"/>
  <p:notesSz cx="6858000" cy="9144000"/>
  <p:defaultTextStyle>
    <a:defPPr>
      <a:defRPr lang="tr-T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91"/>
    <p:restoredTop sz="89577"/>
  </p:normalViewPr>
  <p:slideViewPr>
    <p:cSldViewPr snapToGrid="0" snapToObjects="1">
      <p:cViewPr varScale="1">
        <p:scale>
          <a:sx n="104" d="100"/>
          <a:sy n="104" d="100"/>
        </p:scale>
        <p:origin x="1230" y="108"/>
      </p:cViewPr>
      <p:guideLst/>
    </p:cSldViewPr>
  </p:slideViewPr>
  <p:outlineViewPr>
    <p:cViewPr>
      <p:scale>
        <a:sx n="33" d="100"/>
        <a:sy n="33" d="100"/>
      </p:scale>
      <p:origin x="0" y="-593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380FB9-BCA6-A84F-A514-597B885D480C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80527C7-71D0-304B-9030-0F1847D7BC57}">
      <dgm:prSet phldrT="[Metin]" custT="1"/>
      <dgm:spPr/>
      <dgm:t>
        <a:bodyPr/>
        <a:lstStyle/>
        <a:p>
          <a:r>
            <a:rPr lang="tr-TR" sz="1800" b="1" dirty="0"/>
            <a:t>Büyük sert gayta kitlesi</a:t>
          </a:r>
        </a:p>
      </dgm:t>
    </dgm:pt>
    <dgm:pt modelId="{FC7A89FD-4E4F-BB45-8D85-0FD52A1EA60B}" type="parTrans" cxnId="{D54D0F6B-91D7-2142-AA05-B027C30D765B}">
      <dgm:prSet/>
      <dgm:spPr/>
      <dgm:t>
        <a:bodyPr/>
        <a:lstStyle/>
        <a:p>
          <a:endParaRPr lang="tr-TR"/>
        </a:p>
      </dgm:t>
    </dgm:pt>
    <dgm:pt modelId="{494D95AE-0BEF-A340-A867-233F21983320}" type="sibTrans" cxnId="{D54D0F6B-91D7-2142-AA05-B027C30D765B}">
      <dgm:prSet/>
      <dgm:spPr/>
      <dgm:t>
        <a:bodyPr/>
        <a:lstStyle/>
        <a:p>
          <a:endParaRPr lang="tr-TR" sz="2000"/>
        </a:p>
      </dgm:t>
    </dgm:pt>
    <dgm:pt modelId="{9AD52DEF-F409-2F47-8EC6-B242E56E862E}">
      <dgm:prSet phldrT="[Metin]" custT="1"/>
      <dgm:spPr/>
      <dgm:t>
        <a:bodyPr/>
        <a:lstStyle/>
        <a:p>
          <a:r>
            <a:rPr lang="tr-TR" altLang="tr-TR" sz="1800" b="1" dirty="0"/>
            <a:t>Anal sınırda </a:t>
          </a:r>
          <a:r>
            <a:rPr lang="tr-TR" altLang="tr-TR" sz="1800" b="1" dirty="0" err="1"/>
            <a:t>laserasyon</a:t>
          </a:r>
          <a:r>
            <a:rPr lang="tr-TR" altLang="tr-TR" sz="1800" b="1" dirty="0"/>
            <a:t> oluşturur</a:t>
          </a:r>
          <a:endParaRPr lang="tr-TR" sz="1800" b="1" dirty="0"/>
        </a:p>
      </dgm:t>
    </dgm:pt>
    <dgm:pt modelId="{88FDA7F6-48B7-4747-AD99-AFA8CDAD4D1D}" type="parTrans" cxnId="{92989A97-E03C-FB48-B376-7EC324BCA35E}">
      <dgm:prSet/>
      <dgm:spPr/>
      <dgm:t>
        <a:bodyPr/>
        <a:lstStyle/>
        <a:p>
          <a:endParaRPr lang="tr-TR"/>
        </a:p>
      </dgm:t>
    </dgm:pt>
    <dgm:pt modelId="{A55B9BC3-261D-144F-B4B5-61DCDC0E4D60}" type="sibTrans" cxnId="{92989A97-E03C-FB48-B376-7EC324BCA35E}">
      <dgm:prSet/>
      <dgm:spPr/>
      <dgm:t>
        <a:bodyPr/>
        <a:lstStyle/>
        <a:p>
          <a:endParaRPr lang="tr-TR" sz="2000"/>
        </a:p>
      </dgm:t>
    </dgm:pt>
    <dgm:pt modelId="{FE41CA35-8245-FD45-815B-494392C5DA03}">
      <dgm:prSet phldrT="[Metin]" custT="1"/>
      <dgm:spPr/>
      <dgm:t>
        <a:bodyPr/>
        <a:lstStyle/>
        <a:p>
          <a:r>
            <a:rPr lang="tr-TR" altLang="tr-TR" sz="1800" b="1" dirty="0" err="1"/>
            <a:t>Laserasyon</a:t>
          </a:r>
          <a:r>
            <a:rPr lang="tr-TR" altLang="tr-TR" sz="1800" b="1" dirty="0"/>
            <a:t> iyileşmeye başlar</a:t>
          </a:r>
          <a:endParaRPr lang="tr-TR" sz="1800" b="1" dirty="0"/>
        </a:p>
      </dgm:t>
    </dgm:pt>
    <dgm:pt modelId="{82401D60-9BF0-E240-A878-1085A6F8A05A}" type="parTrans" cxnId="{9E6F096D-1015-864B-B4C8-057FB0196BD4}">
      <dgm:prSet/>
      <dgm:spPr/>
      <dgm:t>
        <a:bodyPr/>
        <a:lstStyle/>
        <a:p>
          <a:endParaRPr lang="tr-TR"/>
        </a:p>
      </dgm:t>
    </dgm:pt>
    <dgm:pt modelId="{D74959BA-C333-BD47-B5E2-4770B0F7547F}" type="sibTrans" cxnId="{9E6F096D-1015-864B-B4C8-057FB0196BD4}">
      <dgm:prSet/>
      <dgm:spPr/>
      <dgm:t>
        <a:bodyPr/>
        <a:lstStyle/>
        <a:p>
          <a:endParaRPr lang="tr-TR" sz="2000"/>
        </a:p>
      </dgm:t>
    </dgm:pt>
    <dgm:pt modelId="{BE204ACF-BED9-6242-9F48-B9B07DAF8405}">
      <dgm:prSet phldrT="[Metin]" custT="1"/>
      <dgm:spPr/>
      <dgm:t>
        <a:bodyPr/>
        <a:lstStyle/>
        <a:p>
          <a:r>
            <a:rPr lang="tr-TR" altLang="tr-TR" sz="1800" b="1" dirty="0"/>
            <a:t>Başka bir büyük gayta kitlesi geçer</a:t>
          </a:r>
          <a:endParaRPr lang="tr-TR" sz="1800" b="1" dirty="0"/>
        </a:p>
      </dgm:t>
    </dgm:pt>
    <dgm:pt modelId="{3D90506C-768E-6345-ABCB-836E1C900FC6}" type="parTrans" cxnId="{2E8453CE-CAEA-1F42-A61B-2DEA5BBA98B4}">
      <dgm:prSet/>
      <dgm:spPr/>
      <dgm:t>
        <a:bodyPr/>
        <a:lstStyle/>
        <a:p>
          <a:endParaRPr lang="tr-TR"/>
        </a:p>
      </dgm:t>
    </dgm:pt>
    <dgm:pt modelId="{93A7CBA0-0AA2-AE49-931D-8899C8443F75}" type="sibTrans" cxnId="{2E8453CE-CAEA-1F42-A61B-2DEA5BBA98B4}">
      <dgm:prSet/>
      <dgm:spPr/>
      <dgm:t>
        <a:bodyPr/>
        <a:lstStyle/>
        <a:p>
          <a:endParaRPr lang="tr-TR" sz="2000"/>
        </a:p>
      </dgm:t>
    </dgm:pt>
    <dgm:pt modelId="{E180EE35-EA1B-E444-AD42-E09D6C8303DE}">
      <dgm:prSet phldrT="[Metin]" custT="1"/>
      <dgm:spPr/>
      <dgm:t>
        <a:bodyPr/>
        <a:lstStyle/>
        <a:p>
          <a:r>
            <a:rPr lang="tr-TR" sz="1800" b="1" dirty="0"/>
            <a:t>Ağrı</a:t>
          </a:r>
          <a:r>
            <a:rPr lang="tr-TR" sz="1800" b="1" baseline="0" dirty="0"/>
            <a:t> olmasın diye  </a:t>
          </a:r>
          <a:r>
            <a:rPr lang="tr-TR" sz="1800" b="1" baseline="0" dirty="0" err="1"/>
            <a:t>gaytayı</a:t>
          </a:r>
          <a:r>
            <a:rPr lang="tr-TR" sz="1800" b="1" baseline="0" dirty="0"/>
            <a:t> tutar</a:t>
          </a:r>
          <a:endParaRPr lang="tr-TR" sz="1800" b="1" dirty="0"/>
        </a:p>
      </dgm:t>
    </dgm:pt>
    <dgm:pt modelId="{45CFF6BD-E64E-E745-8691-D1B4B5A69CA9}" type="parTrans" cxnId="{CAD28850-AC34-E348-95EB-C73F9DD8F850}">
      <dgm:prSet/>
      <dgm:spPr/>
      <dgm:t>
        <a:bodyPr/>
        <a:lstStyle/>
        <a:p>
          <a:endParaRPr lang="tr-TR"/>
        </a:p>
      </dgm:t>
    </dgm:pt>
    <dgm:pt modelId="{CFEFF64D-7A54-8945-81CE-D7B985FD5D81}" type="sibTrans" cxnId="{CAD28850-AC34-E348-95EB-C73F9DD8F850}">
      <dgm:prSet/>
      <dgm:spPr/>
      <dgm:t>
        <a:bodyPr/>
        <a:lstStyle/>
        <a:p>
          <a:endParaRPr lang="tr-TR" sz="2000"/>
        </a:p>
      </dgm:t>
    </dgm:pt>
    <dgm:pt modelId="{5B6767CF-DC59-4241-95E4-1F369FF0BC83}">
      <dgm:prSet custT="1"/>
      <dgm:spPr/>
      <dgm:t>
        <a:bodyPr/>
        <a:lstStyle/>
        <a:p>
          <a:r>
            <a:rPr lang="tr-TR" altLang="tr-TR" sz="1800" b="1" dirty="0"/>
            <a:t>Yarayı tekrar oluşturur</a:t>
          </a:r>
        </a:p>
      </dgm:t>
    </dgm:pt>
    <dgm:pt modelId="{9FCF0B89-2D79-7F4C-BBF6-F8AA807D68FB}" type="parTrans" cxnId="{41B01A1C-53DD-1F4E-BEA6-09CD9DC05D2B}">
      <dgm:prSet/>
      <dgm:spPr/>
      <dgm:t>
        <a:bodyPr/>
        <a:lstStyle/>
        <a:p>
          <a:endParaRPr lang="tr-TR"/>
        </a:p>
      </dgm:t>
    </dgm:pt>
    <dgm:pt modelId="{127735B2-91EA-9745-A422-04FEEBCE636D}" type="sibTrans" cxnId="{41B01A1C-53DD-1F4E-BEA6-09CD9DC05D2B}">
      <dgm:prSet/>
      <dgm:spPr/>
      <dgm:t>
        <a:bodyPr/>
        <a:lstStyle/>
        <a:p>
          <a:endParaRPr lang="tr-TR" sz="2000"/>
        </a:p>
      </dgm:t>
    </dgm:pt>
    <dgm:pt modelId="{B8DE9D72-4CE5-A94A-8D87-ACD1B8D5408B}" type="pres">
      <dgm:prSet presAssocID="{9D380FB9-BCA6-A84F-A514-597B885D480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86310D-754B-AC4A-9C67-4759DD1E4624}" type="pres">
      <dgm:prSet presAssocID="{380527C7-71D0-304B-9030-0F1847D7BC57}" presName="dummy" presStyleCnt="0"/>
      <dgm:spPr/>
    </dgm:pt>
    <dgm:pt modelId="{AB24BBAF-9589-D846-AAB2-3C2D8F3DA563}" type="pres">
      <dgm:prSet presAssocID="{380527C7-71D0-304B-9030-0F1847D7BC57}" presName="node" presStyleLbl="revTx" presStyleIdx="0" presStyleCnt="6" custScaleX="177481" custScaleY="727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E2FB96-8AC1-4D44-97D8-F360E235ACCE}" type="pres">
      <dgm:prSet presAssocID="{494D95AE-0BEF-A340-A867-233F21983320}" presName="sibTrans" presStyleLbl="node1" presStyleIdx="0" presStyleCnt="6"/>
      <dgm:spPr/>
      <dgm:t>
        <a:bodyPr/>
        <a:lstStyle/>
        <a:p>
          <a:endParaRPr lang="en-US"/>
        </a:p>
      </dgm:t>
    </dgm:pt>
    <dgm:pt modelId="{62123515-41EA-744B-B00C-93CB39C7537D}" type="pres">
      <dgm:prSet presAssocID="{9AD52DEF-F409-2F47-8EC6-B242E56E862E}" presName="dummy" presStyleCnt="0"/>
      <dgm:spPr/>
    </dgm:pt>
    <dgm:pt modelId="{6E70FB52-9901-7E43-9318-01165E2D2656}" type="pres">
      <dgm:prSet presAssocID="{9AD52DEF-F409-2F47-8EC6-B242E56E862E}" presName="node" presStyleLbl="revTx" presStyleIdx="1" presStyleCnt="6" custScaleX="2425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C24DC9-B412-3445-A9AC-06BBFB85D6DC}" type="pres">
      <dgm:prSet presAssocID="{A55B9BC3-261D-144F-B4B5-61DCDC0E4D60}" presName="sibTrans" presStyleLbl="node1" presStyleIdx="1" presStyleCnt="6"/>
      <dgm:spPr/>
      <dgm:t>
        <a:bodyPr/>
        <a:lstStyle/>
        <a:p>
          <a:endParaRPr lang="en-US"/>
        </a:p>
      </dgm:t>
    </dgm:pt>
    <dgm:pt modelId="{A79EC66F-901B-F74C-84B4-DFFB389CD231}" type="pres">
      <dgm:prSet presAssocID="{FE41CA35-8245-FD45-815B-494392C5DA03}" presName="dummy" presStyleCnt="0"/>
      <dgm:spPr/>
    </dgm:pt>
    <dgm:pt modelId="{A483099C-3CE0-D940-ACFA-41C574BACFC6}" type="pres">
      <dgm:prSet presAssocID="{FE41CA35-8245-FD45-815B-494392C5DA03}" presName="node" presStyleLbl="revTx" presStyleIdx="2" presStyleCnt="6" custScaleX="1974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F8FB78-0A97-FA4D-A26A-AA36E0AC3BE3}" type="pres">
      <dgm:prSet presAssocID="{D74959BA-C333-BD47-B5E2-4770B0F7547F}" presName="sibTrans" presStyleLbl="node1" presStyleIdx="2" presStyleCnt="6"/>
      <dgm:spPr/>
      <dgm:t>
        <a:bodyPr/>
        <a:lstStyle/>
        <a:p>
          <a:endParaRPr lang="en-US"/>
        </a:p>
      </dgm:t>
    </dgm:pt>
    <dgm:pt modelId="{FA21487F-6046-FB4E-B0DD-5587C30255EF}" type="pres">
      <dgm:prSet presAssocID="{BE204ACF-BED9-6242-9F48-B9B07DAF8405}" presName="dummy" presStyleCnt="0"/>
      <dgm:spPr/>
    </dgm:pt>
    <dgm:pt modelId="{FB02D100-ABAE-3D4A-A6EF-9B594F48E9A6}" type="pres">
      <dgm:prSet presAssocID="{BE204ACF-BED9-6242-9F48-B9B07DAF8405}" presName="node" presStyleLbl="revTx" presStyleIdx="3" presStyleCnt="6" custScaleX="167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9F3D13-D6F7-3247-8309-C4DECCA81303}" type="pres">
      <dgm:prSet presAssocID="{93A7CBA0-0AA2-AE49-931D-8899C8443F75}" presName="sibTrans" presStyleLbl="node1" presStyleIdx="3" presStyleCnt="6"/>
      <dgm:spPr/>
      <dgm:t>
        <a:bodyPr/>
        <a:lstStyle/>
        <a:p>
          <a:endParaRPr lang="en-US"/>
        </a:p>
      </dgm:t>
    </dgm:pt>
    <dgm:pt modelId="{B18999C7-548D-494D-B482-C0178A4FD57B}" type="pres">
      <dgm:prSet presAssocID="{5B6767CF-DC59-4241-95E4-1F369FF0BC83}" presName="dummy" presStyleCnt="0"/>
      <dgm:spPr/>
    </dgm:pt>
    <dgm:pt modelId="{ED6E369F-889C-DC4A-B61F-ACC732A86BC0}" type="pres">
      <dgm:prSet presAssocID="{5B6767CF-DC59-4241-95E4-1F369FF0BC83}" presName="node" presStyleLbl="revTx" presStyleIdx="4" presStyleCnt="6" custScaleX="2001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549FE-4F6B-584D-9DC5-D5538F649FB1}" type="pres">
      <dgm:prSet presAssocID="{127735B2-91EA-9745-A422-04FEEBCE636D}" presName="sibTrans" presStyleLbl="node1" presStyleIdx="4" presStyleCnt="6"/>
      <dgm:spPr/>
      <dgm:t>
        <a:bodyPr/>
        <a:lstStyle/>
        <a:p>
          <a:endParaRPr lang="en-US"/>
        </a:p>
      </dgm:t>
    </dgm:pt>
    <dgm:pt modelId="{09799BDD-D012-8E46-9860-6CF18885F258}" type="pres">
      <dgm:prSet presAssocID="{E180EE35-EA1B-E444-AD42-E09D6C8303DE}" presName="dummy" presStyleCnt="0"/>
      <dgm:spPr/>
    </dgm:pt>
    <dgm:pt modelId="{A76D1987-06DA-1848-8E60-89E5B4447364}" type="pres">
      <dgm:prSet presAssocID="{E180EE35-EA1B-E444-AD42-E09D6C8303DE}" presName="node" presStyleLbl="revTx" presStyleIdx="5" presStyleCnt="6" custScaleX="159916" custScaleY="76909" custRadScaleRad="104093" custRadScaleInc="-213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27DB15-BDE7-DF49-9921-AAD0B38FB1BD}" type="pres">
      <dgm:prSet presAssocID="{CFEFF64D-7A54-8945-81CE-D7B985FD5D81}" presName="sibTrans" presStyleLbl="node1" presStyleIdx="5" presStyleCnt="6" custLinFactNeighborX="-1310" custLinFactNeighborY="-1769"/>
      <dgm:spPr/>
      <dgm:t>
        <a:bodyPr/>
        <a:lstStyle/>
        <a:p>
          <a:endParaRPr lang="en-US"/>
        </a:p>
      </dgm:t>
    </dgm:pt>
  </dgm:ptLst>
  <dgm:cxnLst>
    <dgm:cxn modelId="{9E6F096D-1015-864B-B4C8-057FB0196BD4}" srcId="{9D380FB9-BCA6-A84F-A514-597B885D480C}" destId="{FE41CA35-8245-FD45-815B-494392C5DA03}" srcOrd="2" destOrd="0" parTransId="{82401D60-9BF0-E240-A878-1085A6F8A05A}" sibTransId="{D74959BA-C333-BD47-B5E2-4770B0F7547F}"/>
    <dgm:cxn modelId="{251D35F6-74F6-0442-8EC7-1A2A9D4694DC}" type="presOf" srcId="{93A7CBA0-0AA2-AE49-931D-8899C8443F75}" destId="{EB9F3D13-D6F7-3247-8309-C4DECCA81303}" srcOrd="0" destOrd="0" presId="urn:microsoft.com/office/officeart/2005/8/layout/cycle1"/>
    <dgm:cxn modelId="{4BD6FA77-C4A2-3045-9BD8-9389B5F26D30}" type="presOf" srcId="{127735B2-91EA-9745-A422-04FEEBCE636D}" destId="{58B549FE-4F6B-584D-9DC5-D5538F649FB1}" srcOrd="0" destOrd="0" presId="urn:microsoft.com/office/officeart/2005/8/layout/cycle1"/>
    <dgm:cxn modelId="{351450A6-87D3-084B-8D4B-B6786963846C}" type="presOf" srcId="{FE41CA35-8245-FD45-815B-494392C5DA03}" destId="{A483099C-3CE0-D940-ACFA-41C574BACFC6}" srcOrd="0" destOrd="0" presId="urn:microsoft.com/office/officeart/2005/8/layout/cycle1"/>
    <dgm:cxn modelId="{B10CEE87-72F1-0649-9D40-6620B790F3A6}" type="presOf" srcId="{E180EE35-EA1B-E444-AD42-E09D6C8303DE}" destId="{A76D1987-06DA-1848-8E60-89E5B4447364}" srcOrd="0" destOrd="0" presId="urn:microsoft.com/office/officeart/2005/8/layout/cycle1"/>
    <dgm:cxn modelId="{326460A0-FA3D-8148-9AB5-F0C32C10D78E}" type="presOf" srcId="{494D95AE-0BEF-A340-A867-233F21983320}" destId="{50E2FB96-8AC1-4D44-97D8-F360E235ACCE}" srcOrd="0" destOrd="0" presId="urn:microsoft.com/office/officeart/2005/8/layout/cycle1"/>
    <dgm:cxn modelId="{9D4B737B-18E9-DB44-B14E-14DD93646989}" type="presOf" srcId="{9D380FB9-BCA6-A84F-A514-597B885D480C}" destId="{B8DE9D72-4CE5-A94A-8D87-ACD1B8D5408B}" srcOrd="0" destOrd="0" presId="urn:microsoft.com/office/officeart/2005/8/layout/cycle1"/>
    <dgm:cxn modelId="{D54D0F6B-91D7-2142-AA05-B027C30D765B}" srcId="{9D380FB9-BCA6-A84F-A514-597B885D480C}" destId="{380527C7-71D0-304B-9030-0F1847D7BC57}" srcOrd="0" destOrd="0" parTransId="{FC7A89FD-4E4F-BB45-8D85-0FD52A1EA60B}" sibTransId="{494D95AE-0BEF-A340-A867-233F21983320}"/>
    <dgm:cxn modelId="{92989A97-E03C-FB48-B376-7EC324BCA35E}" srcId="{9D380FB9-BCA6-A84F-A514-597B885D480C}" destId="{9AD52DEF-F409-2F47-8EC6-B242E56E862E}" srcOrd="1" destOrd="0" parTransId="{88FDA7F6-48B7-4747-AD99-AFA8CDAD4D1D}" sibTransId="{A55B9BC3-261D-144F-B4B5-61DCDC0E4D60}"/>
    <dgm:cxn modelId="{76245B8C-AE98-454E-8867-3E4C7810543A}" type="presOf" srcId="{CFEFF64D-7A54-8945-81CE-D7B985FD5D81}" destId="{B527DB15-BDE7-DF49-9921-AAD0B38FB1BD}" srcOrd="0" destOrd="0" presId="urn:microsoft.com/office/officeart/2005/8/layout/cycle1"/>
    <dgm:cxn modelId="{7A6E9047-4619-CC41-8F25-D8812FAE4F6A}" type="presOf" srcId="{BE204ACF-BED9-6242-9F48-B9B07DAF8405}" destId="{FB02D100-ABAE-3D4A-A6EF-9B594F48E9A6}" srcOrd="0" destOrd="0" presId="urn:microsoft.com/office/officeart/2005/8/layout/cycle1"/>
    <dgm:cxn modelId="{CAD28850-AC34-E348-95EB-C73F9DD8F850}" srcId="{9D380FB9-BCA6-A84F-A514-597B885D480C}" destId="{E180EE35-EA1B-E444-AD42-E09D6C8303DE}" srcOrd="5" destOrd="0" parTransId="{45CFF6BD-E64E-E745-8691-D1B4B5A69CA9}" sibTransId="{CFEFF64D-7A54-8945-81CE-D7B985FD5D81}"/>
    <dgm:cxn modelId="{340972CE-C83B-154B-B276-832FDA178EF4}" type="presOf" srcId="{5B6767CF-DC59-4241-95E4-1F369FF0BC83}" destId="{ED6E369F-889C-DC4A-B61F-ACC732A86BC0}" srcOrd="0" destOrd="0" presId="urn:microsoft.com/office/officeart/2005/8/layout/cycle1"/>
    <dgm:cxn modelId="{115E5C0F-5620-144B-87CF-076B56BDB11D}" type="presOf" srcId="{D74959BA-C333-BD47-B5E2-4770B0F7547F}" destId="{84F8FB78-0A97-FA4D-A26A-AA36E0AC3BE3}" srcOrd="0" destOrd="0" presId="urn:microsoft.com/office/officeart/2005/8/layout/cycle1"/>
    <dgm:cxn modelId="{2E8453CE-CAEA-1F42-A61B-2DEA5BBA98B4}" srcId="{9D380FB9-BCA6-A84F-A514-597B885D480C}" destId="{BE204ACF-BED9-6242-9F48-B9B07DAF8405}" srcOrd="3" destOrd="0" parTransId="{3D90506C-768E-6345-ABCB-836E1C900FC6}" sibTransId="{93A7CBA0-0AA2-AE49-931D-8899C8443F75}"/>
    <dgm:cxn modelId="{41B01A1C-53DD-1F4E-BEA6-09CD9DC05D2B}" srcId="{9D380FB9-BCA6-A84F-A514-597B885D480C}" destId="{5B6767CF-DC59-4241-95E4-1F369FF0BC83}" srcOrd="4" destOrd="0" parTransId="{9FCF0B89-2D79-7F4C-BBF6-F8AA807D68FB}" sibTransId="{127735B2-91EA-9745-A422-04FEEBCE636D}"/>
    <dgm:cxn modelId="{97751AE0-E73B-5A4A-916E-00BEBFBBF4C6}" type="presOf" srcId="{A55B9BC3-261D-144F-B4B5-61DCDC0E4D60}" destId="{02C24DC9-B412-3445-A9AC-06BBFB85D6DC}" srcOrd="0" destOrd="0" presId="urn:microsoft.com/office/officeart/2005/8/layout/cycle1"/>
    <dgm:cxn modelId="{CD44F909-2431-5744-9EF8-24134BB46A93}" type="presOf" srcId="{9AD52DEF-F409-2F47-8EC6-B242E56E862E}" destId="{6E70FB52-9901-7E43-9318-01165E2D2656}" srcOrd="0" destOrd="0" presId="urn:microsoft.com/office/officeart/2005/8/layout/cycle1"/>
    <dgm:cxn modelId="{2117D06E-B552-F34E-913C-961CF27D04C6}" type="presOf" srcId="{380527C7-71D0-304B-9030-0F1847D7BC57}" destId="{AB24BBAF-9589-D846-AAB2-3C2D8F3DA563}" srcOrd="0" destOrd="0" presId="urn:microsoft.com/office/officeart/2005/8/layout/cycle1"/>
    <dgm:cxn modelId="{74F7E15C-E666-3A40-B118-08386E85770C}" type="presParOf" srcId="{B8DE9D72-4CE5-A94A-8D87-ACD1B8D5408B}" destId="{A186310D-754B-AC4A-9C67-4759DD1E4624}" srcOrd="0" destOrd="0" presId="urn:microsoft.com/office/officeart/2005/8/layout/cycle1"/>
    <dgm:cxn modelId="{BFC87100-2E98-5440-9960-0320204EA883}" type="presParOf" srcId="{B8DE9D72-4CE5-A94A-8D87-ACD1B8D5408B}" destId="{AB24BBAF-9589-D846-AAB2-3C2D8F3DA563}" srcOrd="1" destOrd="0" presId="urn:microsoft.com/office/officeart/2005/8/layout/cycle1"/>
    <dgm:cxn modelId="{5AFA62EC-10B8-9446-83E8-0C0B9E9CA269}" type="presParOf" srcId="{B8DE9D72-4CE5-A94A-8D87-ACD1B8D5408B}" destId="{50E2FB96-8AC1-4D44-97D8-F360E235ACCE}" srcOrd="2" destOrd="0" presId="urn:microsoft.com/office/officeart/2005/8/layout/cycle1"/>
    <dgm:cxn modelId="{BD7362BE-0C06-6643-A20C-E661DBD70204}" type="presParOf" srcId="{B8DE9D72-4CE5-A94A-8D87-ACD1B8D5408B}" destId="{62123515-41EA-744B-B00C-93CB39C7537D}" srcOrd="3" destOrd="0" presId="urn:microsoft.com/office/officeart/2005/8/layout/cycle1"/>
    <dgm:cxn modelId="{AB1E5160-A416-7A45-9652-85366ED4F25B}" type="presParOf" srcId="{B8DE9D72-4CE5-A94A-8D87-ACD1B8D5408B}" destId="{6E70FB52-9901-7E43-9318-01165E2D2656}" srcOrd="4" destOrd="0" presId="urn:microsoft.com/office/officeart/2005/8/layout/cycle1"/>
    <dgm:cxn modelId="{6B63F67A-88A7-E944-97CA-209271AB7ECE}" type="presParOf" srcId="{B8DE9D72-4CE5-A94A-8D87-ACD1B8D5408B}" destId="{02C24DC9-B412-3445-A9AC-06BBFB85D6DC}" srcOrd="5" destOrd="0" presId="urn:microsoft.com/office/officeart/2005/8/layout/cycle1"/>
    <dgm:cxn modelId="{66729766-6EFE-D649-B98A-669CCDD423AE}" type="presParOf" srcId="{B8DE9D72-4CE5-A94A-8D87-ACD1B8D5408B}" destId="{A79EC66F-901B-F74C-84B4-DFFB389CD231}" srcOrd="6" destOrd="0" presId="urn:microsoft.com/office/officeart/2005/8/layout/cycle1"/>
    <dgm:cxn modelId="{93DC5C60-BD70-3E46-A9DF-38AB81DD2F16}" type="presParOf" srcId="{B8DE9D72-4CE5-A94A-8D87-ACD1B8D5408B}" destId="{A483099C-3CE0-D940-ACFA-41C574BACFC6}" srcOrd="7" destOrd="0" presId="urn:microsoft.com/office/officeart/2005/8/layout/cycle1"/>
    <dgm:cxn modelId="{0E719383-B06C-1D4A-95A4-0BA8E9B0B10F}" type="presParOf" srcId="{B8DE9D72-4CE5-A94A-8D87-ACD1B8D5408B}" destId="{84F8FB78-0A97-FA4D-A26A-AA36E0AC3BE3}" srcOrd="8" destOrd="0" presId="urn:microsoft.com/office/officeart/2005/8/layout/cycle1"/>
    <dgm:cxn modelId="{822EF86E-E5F1-D74D-8B6B-1F1F2E72BD36}" type="presParOf" srcId="{B8DE9D72-4CE5-A94A-8D87-ACD1B8D5408B}" destId="{FA21487F-6046-FB4E-B0DD-5587C30255EF}" srcOrd="9" destOrd="0" presId="urn:microsoft.com/office/officeart/2005/8/layout/cycle1"/>
    <dgm:cxn modelId="{DB197A62-DEED-C24F-A9E9-EA2D4442564D}" type="presParOf" srcId="{B8DE9D72-4CE5-A94A-8D87-ACD1B8D5408B}" destId="{FB02D100-ABAE-3D4A-A6EF-9B594F48E9A6}" srcOrd="10" destOrd="0" presId="urn:microsoft.com/office/officeart/2005/8/layout/cycle1"/>
    <dgm:cxn modelId="{7B2EE327-6F99-8347-A1C4-A7B25CFFFF8E}" type="presParOf" srcId="{B8DE9D72-4CE5-A94A-8D87-ACD1B8D5408B}" destId="{EB9F3D13-D6F7-3247-8309-C4DECCA81303}" srcOrd="11" destOrd="0" presId="urn:microsoft.com/office/officeart/2005/8/layout/cycle1"/>
    <dgm:cxn modelId="{A1899C9C-7F9E-1045-91AA-F3210841838A}" type="presParOf" srcId="{B8DE9D72-4CE5-A94A-8D87-ACD1B8D5408B}" destId="{B18999C7-548D-494D-B482-C0178A4FD57B}" srcOrd="12" destOrd="0" presId="urn:microsoft.com/office/officeart/2005/8/layout/cycle1"/>
    <dgm:cxn modelId="{A3B19283-F4A6-A04C-91D3-72DF9F4B7BD9}" type="presParOf" srcId="{B8DE9D72-4CE5-A94A-8D87-ACD1B8D5408B}" destId="{ED6E369F-889C-DC4A-B61F-ACC732A86BC0}" srcOrd="13" destOrd="0" presId="urn:microsoft.com/office/officeart/2005/8/layout/cycle1"/>
    <dgm:cxn modelId="{CE98013B-BA11-6847-9AC8-01826D944C64}" type="presParOf" srcId="{B8DE9D72-4CE5-A94A-8D87-ACD1B8D5408B}" destId="{58B549FE-4F6B-584D-9DC5-D5538F649FB1}" srcOrd="14" destOrd="0" presId="urn:microsoft.com/office/officeart/2005/8/layout/cycle1"/>
    <dgm:cxn modelId="{1489053F-F2F2-684F-9064-BD03466ED6C5}" type="presParOf" srcId="{B8DE9D72-4CE5-A94A-8D87-ACD1B8D5408B}" destId="{09799BDD-D012-8E46-9860-6CF18885F258}" srcOrd="15" destOrd="0" presId="urn:microsoft.com/office/officeart/2005/8/layout/cycle1"/>
    <dgm:cxn modelId="{0F3B0727-D652-104F-8F15-DE08EDBFE453}" type="presParOf" srcId="{B8DE9D72-4CE5-A94A-8D87-ACD1B8D5408B}" destId="{A76D1987-06DA-1848-8E60-89E5B4447364}" srcOrd="16" destOrd="0" presId="urn:microsoft.com/office/officeart/2005/8/layout/cycle1"/>
    <dgm:cxn modelId="{0B4D2077-C4EF-6B4E-A0C3-788EA222A910}" type="presParOf" srcId="{B8DE9D72-4CE5-A94A-8D87-ACD1B8D5408B}" destId="{B527DB15-BDE7-DF49-9921-AAD0B38FB1BD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831C3-C04C-CB4C-A50C-A01D5D92A620}" type="datetimeFigureOut">
              <a:rPr lang="tr-TR" smtClean="0"/>
              <a:t>11/04/2022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13FE7-DCAA-1B44-A5B4-45732CA4B8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355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25DDE-4D85-4179-AA72-EE9109AD3173}" type="slidenum">
              <a:rPr lang="tr-TR" smtClean="0">
                <a:solidFill>
                  <a:srgbClr val="000000"/>
                </a:solidFill>
              </a:rPr>
              <a:pPr/>
              <a:t>1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1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091807-65C7-4296-A180-87C3C21108E2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9268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guaiac test </a:t>
            </a:r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current recommended qualitative method for confirming the presence of gross or occult blood in emesis or stool.</a:t>
            </a:r>
          </a:p>
          <a:p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guaiac test relies on peroxidase activity.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6810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9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APT test</a:t>
            </a:r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mixes the blood containing emesis with 1% sodium hydroxide, differentiates blood according to the reduction capabilities of hemoglobin. </a:t>
            </a:r>
          </a:p>
          <a:p>
            <a:r>
              <a:rPr lang="en-US" sz="9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Fetal hemoglobin</a:t>
            </a:r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resistant to reduction, remains a pink or bright red color, confirming the diagnosis of hematemesis. </a:t>
            </a:r>
          </a:p>
          <a:p>
            <a:r>
              <a:rPr lang="en-US" sz="9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Maternal hemoglobin </a:t>
            </a:r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reduced during this test, turning the blood a brown or rusty color.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714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4265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Relative</a:t>
            </a:r>
            <a:r>
              <a:rPr lang="tr-TR" dirty="0"/>
              <a:t> </a:t>
            </a:r>
            <a:r>
              <a:rPr lang="tr-TR" dirty="0" err="1"/>
              <a:t>indications</a:t>
            </a:r>
            <a:r>
              <a:rPr lang="tr-TR" dirty="0"/>
              <a:t>: tartışmalı </a:t>
            </a:r>
            <a:r>
              <a:rPr lang="tr-TR" dirty="0" err="1"/>
              <a:t>endikasyonlar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6111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pentagastrin</a:t>
            </a:r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(which increases gastric mucosal uptake and is a potent stimulator of gastric acid secretion and increased gastric motility)</a:t>
            </a:r>
          </a:p>
          <a:p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H2 blockers: (which inhibit the excretion of the isotope into the bowel lumen and increase the cellular concentration)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252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pentagastrin</a:t>
            </a:r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(which increases gastric mucosal uptake and is a potent stimulator of gastric acid secretion and increased gastric motility)</a:t>
            </a:r>
          </a:p>
          <a:p>
            <a:r>
              <a:rPr lang="en-US" sz="9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H2 blockers: (which inhibit the excretion of the isotope into the bowel lumen and increase the cellular concentration)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7562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3076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1279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8030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477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8907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noProof="0" dirty="0"/>
              <a:t>Munchausen syndrome: </a:t>
            </a:r>
            <a:r>
              <a:rPr lang="en-US" sz="9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hospital addiction syndrome</a:t>
            </a:r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Mallory-Weiss tear: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gastro-esophageal laceration syndrome</a:t>
            </a:r>
            <a:endParaRPr lang="en-US" b="0" dirty="0"/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8831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noProof="0" dirty="0"/>
              <a:t>Munchausen syndrome: </a:t>
            </a:r>
            <a:r>
              <a:rPr lang="en-US" sz="9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hospital addiction syndrome</a:t>
            </a:r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Mallory-Weiss tear: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gastro-esophageal laceration syndrome</a:t>
            </a:r>
            <a:endParaRPr lang="en-US" b="0" dirty="0"/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94847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noProof="0" dirty="0"/>
              <a:t>Munchausen syndrome: </a:t>
            </a:r>
            <a:r>
              <a:rPr lang="en-US" sz="9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hospital addiction syndrome</a:t>
            </a:r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Mallory-Weiss tear: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gastro-esophageal laceration syndrome</a:t>
            </a:r>
            <a:endParaRPr lang="en-US" b="0" dirty="0"/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745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622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/>
              <a:t>Juvenil</a:t>
            </a:r>
            <a:r>
              <a:rPr lang="tr-TR"/>
              <a:t> polipler (&gt;%80)</a:t>
            </a:r>
          </a:p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7398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Adenomatous polyposis syndromes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72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74432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Adenomatous polyposis syndromes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73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8634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Hamartomatous polyposis syndromes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74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392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Hamartomatous polyposis syndromes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13FE7-DCAA-1B44-A5B4-45732CA4B8E1}" type="slidenum">
              <a:rPr lang="tr-TR" smtClean="0"/>
              <a:t>78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054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625600" y="5124451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72676602-5702-4634-9225-0CD5BDB1B8B8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21" name="20 Dikdörtgen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3" name="32 Dikdörtgen"/>
          <p:cNvSpPr/>
          <p:nvPr/>
        </p:nvSpPr>
        <p:spPr>
          <a:xfrm>
            <a:off x="1219200" y="5048251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21 Dikdörtgen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2" name="31 Dikdörtgen"/>
          <p:cNvSpPr/>
          <p:nvPr/>
        </p:nvSpPr>
        <p:spPr>
          <a:xfrm>
            <a:off x="1219200" y="5048251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6147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6299177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endParaRPr lang="tr-TR">
              <a:solidFill>
                <a:srgbClr val="DDE9EC"/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tr-TR">
              <a:solidFill>
                <a:srgbClr val="DDE9EC"/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8BA0B55E-43D5-4961-BD96-B0E9BC82ADE2}" type="slidenum">
              <a:rPr lang="tr-TR" smtClean="0">
                <a:solidFill>
                  <a:srgbClr val="DDE9EC"/>
                </a:solidFill>
              </a:rPr>
              <a:pPr/>
              <a:t>‹#›</a:t>
            </a:fld>
            <a:endParaRPr lang="tr-TR">
              <a:solidFill>
                <a:srgbClr val="DDE9EC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48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78CB-6625-4EE9-896C-17B36D0966F5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971062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6197606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620982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2BB4-ADD7-488E-89AD-37B697C556FB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5 İkizkenar Üçgen"/>
          <p:cNvSpPr>
            <a:spLocks noChangeAspect="1"/>
          </p:cNvSpPr>
          <p:nvPr/>
        </p:nvSpPr>
        <p:spPr>
          <a:xfrm rot="5400000">
            <a:off x="590614" y="6447426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3361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5" name="4 Düz Bağlayıcı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5 İkizkenar Üçgen"/>
          <p:cNvSpPr>
            <a:spLocks noChangeAspect="1"/>
          </p:cNvSpPr>
          <p:nvPr/>
        </p:nvSpPr>
        <p:spPr>
          <a:xfrm rot="5400000">
            <a:off x="590614" y="6447426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609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8432800" y="1219204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F930-EB0A-4792-BFAF-A1C42F8BA455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8 İkizkenar Üçgen"/>
          <p:cNvSpPr>
            <a:spLocks noChangeAspect="1"/>
          </p:cNvSpPr>
          <p:nvPr/>
        </p:nvSpPr>
        <p:spPr>
          <a:xfrm rot="5400000">
            <a:off x="590614" y="6447426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11 İçerik Yer Tutucusu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4627750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DDE9EC"/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DDE9EC"/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9D033-B818-4AEA-995B-BFE31663DE66}" type="slidenum">
              <a:rPr lang="tr-TR" smtClean="0">
                <a:solidFill>
                  <a:srgbClr val="DDE9EC"/>
                </a:solidFill>
              </a:rPr>
              <a:pPr/>
              <a:t>‹#›</a:t>
            </a:fld>
            <a:endParaRPr lang="tr-TR">
              <a:solidFill>
                <a:srgbClr val="DDE9EC"/>
              </a:solidFill>
            </a:endParaRP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" name="8 İkizkenar Üçgen"/>
          <p:cNvSpPr>
            <a:spLocks noChangeAspect="1"/>
          </p:cNvSpPr>
          <p:nvPr/>
        </p:nvSpPr>
        <p:spPr>
          <a:xfrm rot="5400000">
            <a:off x="590614" y="6447426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30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E93E-93B2-4CA1-8031-3653DFFC52F7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9215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A115-DBCB-4565-81CC-0F48E6EC9DAF}" type="slidenum">
              <a:rPr lang="tr-TR" smtClean="0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7 İkizkenar Üçgen"/>
          <p:cNvSpPr>
            <a:spLocks noChangeAspect="1"/>
          </p:cNvSpPr>
          <p:nvPr/>
        </p:nvSpPr>
        <p:spPr>
          <a:xfrm rot="5400000">
            <a:off x="590614" y="6447426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02325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Başlık,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3072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197600" y="1600206"/>
            <a:ext cx="5384800" cy="453072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09600" y="6243639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737600" y="6243639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70BF1A38-E871-48FC-A37A-DF512A9D9EE0}" type="slidenum">
              <a:rPr lang="tr-TR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739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609600" y="6243639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tr-TR">
              <a:solidFill>
                <a:srgbClr val="464653"/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737600" y="6243639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4034C3F3-ED98-4D01-A16F-164A9DD98359}" type="slidenum">
              <a:rPr lang="tr-TR">
                <a:solidFill>
                  <a:srgbClr val="464653"/>
                </a:solidFill>
              </a:rPr>
              <a:pPr/>
              <a:t>‹#›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78716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8534400" y="6356351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864864" y="6356351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6864" y="6356351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E039FF-7061-4912-8805-1C4A057A3D75}" type="slidenum">
              <a:rPr lang="tr-TR" smtClean="0">
                <a:solidFill>
                  <a:srgbClr val="464653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8" name="27 Düz Bağlayıcı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28 Düz Bağlayıcı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9 İkizkenar Üçgen"/>
          <p:cNvSpPr>
            <a:spLocks noChangeAspect="1"/>
          </p:cNvSpPr>
          <p:nvPr/>
        </p:nvSpPr>
        <p:spPr>
          <a:xfrm rot="5400000">
            <a:off x="590614" y="6447426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41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13" indent="-274313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indent="-274313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39" indent="-228594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53" indent="-228594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-228594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3684104"/>
            <a:ext cx="8882742" cy="1192696"/>
          </a:xfrm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tr-TR" altLang="tr-TR" sz="2700" b="1" dirty="0">
                <a:latin typeface="Times New Roman" charset="-94"/>
                <a:cs typeface="Times New Roman" charset="-94"/>
              </a:rPr>
              <a:t>ÇOCUKLUK ÇAĞI GASTROİNTESTİNAL SİSTEM  KANAMALARI</a:t>
            </a:r>
            <a:r>
              <a:rPr lang="tr-TR" altLang="tr-TR" sz="3600" b="1" dirty="0">
                <a:latin typeface="Times New Roman" charset="-94"/>
                <a:cs typeface="Times New Roman" charset="-94"/>
              </a:rPr>
              <a:t/>
            </a:r>
            <a:br>
              <a:rPr lang="tr-TR" altLang="tr-TR" sz="3600" b="1" dirty="0">
                <a:latin typeface="Times New Roman" charset="-94"/>
                <a:cs typeface="Times New Roman" charset="-94"/>
              </a:rPr>
            </a:br>
            <a:endParaRPr lang="tr-TR" sz="36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199" y="5124451"/>
            <a:ext cx="7968343" cy="603249"/>
          </a:xfrm>
        </p:spPr>
        <p:txBody>
          <a:bodyPr>
            <a:noAutofit/>
          </a:bodyPr>
          <a:lstStyle/>
          <a:p>
            <a:r>
              <a:rPr lang="tr-TR" sz="1600" dirty="0"/>
              <a:t>Prof. Dr. Y. </a:t>
            </a:r>
            <a:r>
              <a:rPr lang="tr-TR" sz="1600"/>
              <a:t>Hakan </a:t>
            </a:r>
            <a:r>
              <a:rPr lang="tr-TR" sz="1600" smtClean="0"/>
              <a:t>Çavuşoğlu</a:t>
            </a:r>
            <a:endParaRPr lang="tr-TR" sz="1600" dirty="0"/>
          </a:p>
        </p:txBody>
      </p:sp>
      <p:pic>
        <p:nvPicPr>
          <p:cNvPr id="1026" name="Picture 2" descr="F:\GÜ Stajyer Dersleri\Gaz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055" y="443853"/>
            <a:ext cx="1296144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943122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Öğrenim hedefleri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F975A-8A6B-40C8-A272-34A492263AD6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084217" y="1600201"/>
            <a:ext cx="10097589" cy="4525963"/>
          </a:xfrm>
        </p:spPr>
        <p:txBody>
          <a:bodyPr>
            <a:normAutofit lnSpcReduction="10000"/>
          </a:bodyPr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Çocuklarda yaş grubuna ve seviyesine göre en sık GİS kanaması </a:t>
            </a:r>
            <a:r>
              <a:rPr lang="tr-TR" u="sng" dirty="0">
                <a:latin typeface="Times New Roman" pitchFamily="18" charset="0"/>
                <a:cs typeface="Times New Roman" pitchFamily="18" charset="0"/>
              </a:rPr>
              <a:t>sebeplerini sayabilmek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Anal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fissür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NEK,</a:t>
            </a: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Meckel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divertikülü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tr-TR" dirty="0" err="1">
                <a:latin typeface="Times New Roman" pitchFamily="18" charset="0"/>
                <a:cs typeface="Times New Roman" pitchFamily="18" charset="0"/>
              </a:rPr>
              <a:t>İnvajinasyon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Bağırsak 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duplikasyonu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Bağırsak poliplerinin</a:t>
            </a:r>
          </a:p>
          <a:p>
            <a:pPr lvl="1"/>
            <a:r>
              <a:rPr lang="tr-TR" dirty="0">
                <a:latin typeface="Times New Roman" pitchFamily="18" charset="0"/>
                <a:cs typeface="Times New Roman" pitchFamily="18" charset="0"/>
              </a:rPr>
              <a:t>Ayrıcı tanısını yapabilme</a:t>
            </a:r>
          </a:p>
          <a:p>
            <a:pPr lvl="1"/>
            <a:r>
              <a:rPr lang="tr-TR" dirty="0">
                <a:latin typeface="Times New Roman" pitchFamily="18" charset="0"/>
                <a:cs typeface="Times New Roman" pitchFamily="18" charset="0"/>
              </a:rPr>
              <a:t>Tedavi yöntemleri hakkında bilgi sahibi olmak</a:t>
            </a:r>
          </a:p>
        </p:txBody>
      </p:sp>
    </p:spTree>
    <p:extLst>
      <p:ext uri="{BB962C8B-B14F-4D97-AF65-F5344CB8AC3E}">
        <p14:creationId xmlns:p14="http://schemas.microsoft.com/office/powerpoint/2010/main" val="58514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Çocukluk Çağı GİS Kanamalarının Genel Özellikleri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3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Erişkinlerde GİS kanamalarının altında daha çok </a:t>
            </a:r>
            <a:r>
              <a:rPr lang="tr-TR" dirty="0" err="1"/>
              <a:t>malign</a:t>
            </a:r>
            <a:r>
              <a:rPr lang="tr-TR" dirty="0"/>
              <a:t> nedenler varken, çocuklarda sebep </a:t>
            </a:r>
            <a:r>
              <a:rPr lang="tr-TR" dirty="0" err="1"/>
              <a:t>benign</a:t>
            </a:r>
            <a:r>
              <a:rPr lang="tr-TR" dirty="0"/>
              <a:t> hastalıklardır,</a:t>
            </a:r>
          </a:p>
          <a:p>
            <a:r>
              <a:rPr lang="tr-TR" dirty="0"/>
              <a:t>Çocuklarda GİS kanamaları genellikle kendi kendini sınırlar.</a:t>
            </a:r>
          </a:p>
          <a:p>
            <a:r>
              <a:rPr lang="tr-TR" dirty="0"/>
              <a:t>Çocuklarda yaş grubuna ve lokalizasyonuna göre sınıflandırılmaktadır.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76499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Resüsitasyon ve Değerlendirme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4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Çocuklarda taşikardi kritik kan kaybının ilk bulgusudur,</a:t>
            </a:r>
          </a:p>
          <a:p>
            <a:pPr marL="0" indent="0">
              <a:buNone/>
            </a:pPr>
            <a:r>
              <a:rPr lang="tr-TR" dirty="0"/>
              <a:t>buna bağlı olarak,</a:t>
            </a:r>
          </a:p>
          <a:p>
            <a:r>
              <a:rPr lang="tr-TR" dirty="0"/>
              <a:t>Kalp hızının azalması yeterli sıvı </a:t>
            </a:r>
            <a:r>
              <a:rPr lang="tr-TR" dirty="0" err="1"/>
              <a:t>resüsitasyonu</a:t>
            </a:r>
            <a:r>
              <a:rPr lang="tr-TR" dirty="0"/>
              <a:t> yapılmakta olduğunun göstergesidir.</a:t>
            </a:r>
          </a:p>
          <a:p>
            <a:endParaRPr lang="tr-TR" dirty="0"/>
          </a:p>
          <a:p>
            <a:r>
              <a:rPr lang="tr-TR" dirty="0"/>
              <a:t>İlk sıvı </a:t>
            </a:r>
            <a:r>
              <a:rPr lang="tr-TR" dirty="0" err="1"/>
              <a:t>resüsitasyonuna</a:t>
            </a:r>
            <a:r>
              <a:rPr lang="tr-TR" dirty="0"/>
              <a:t> 20 </a:t>
            </a:r>
            <a:r>
              <a:rPr lang="tr-TR" dirty="0" err="1"/>
              <a:t>mL</a:t>
            </a:r>
            <a:r>
              <a:rPr lang="tr-TR" dirty="0"/>
              <a:t>/kg </a:t>
            </a:r>
            <a:r>
              <a:rPr lang="tr-TR" dirty="0" err="1"/>
              <a:t>bolus</a:t>
            </a:r>
            <a:r>
              <a:rPr lang="tr-TR" dirty="0"/>
              <a:t> SF veya RL ile başlanır,</a:t>
            </a:r>
          </a:p>
          <a:p>
            <a:r>
              <a:rPr lang="tr-TR" dirty="0" err="1"/>
              <a:t>Vital</a:t>
            </a:r>
            <a:r>
              <a:rPr lang="tr-TR" dirty="0"/>
              <a:t> bulgularda veya </a:t>
            </a:r>
            <a:r>
              <a:rPr lang="tr-TR" dirty="0" err="1"/>
              <a:t>perfüzyonda</a:t>
            </a:r>
            <a:r>
              <a:rPr lang="tr-TR" dirty="0"/>
              <a:t> iyileşme yoksa ikinci kez </a:t>
            </a:r>
            <a:r>
              <a:rPr lang="tr-TR" dirty="0" err="1"/>
              <a:t>bolus</a:t>
            </a:r>
            <a:r>
              <a:rPr lang="tr-TR" dirty="0"/>
              <a:t> </a:t>
            </a:r>
            <a:r>
              <a:rPr lang="tr-TR" dirty="0" err="1"/>
              <a:t>kristaloid</a:t>
            </a:r>
            <a:r>
              <a:rPr lang="tr-TR" dirty="0"/>
              <a:t> verilir, </a:t>
            </a:r>
          </a:p>
          <a:p>
            <a:r>
              <a:rPr lang="tr-TR" dirty="0"/>
              <a:t>Kanama devam ediyor ve/veya </a:t>
            </a:r>
            <a:r>
              <a:rPr lang="tr-TR" dirty="0" err="1"/>
              <a:t>hematokrit</a:t>
            </a:r>
            <a:r>
              <a:rPr lang="tr-TR" dirty="0"/>
              <a:t> %20’nin altındaysa transfüzyon yapılır.</a:t>
            </a:r>
          </a:p>
        </p:txBody>
      </p:sp>
    </p:spTree>
    <p:extLst>
      <p:ext uri="{BB962C8B-B14F-4D97-AF65-F5344CB8AC3E}">
        <p14:creationId xmlns:p14="http://schemas.microsoft.com/office/powerpoint/2010/main" val="40761503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tr-TR" sz="2800" dirty="0"/>
              <a:t> Kanamanın üst veya alt </a:t>
            </a:r>
            <a:r>
              <a:rPr lang="tr-TR" sz="2800" dirty="0" err="1"/>
              <a:t>GİS’den</a:t>
            </a:r>
            <a:r>
              <a:rPr lang="tr-TR" sz="2800" dirty="0"/>
              <a:t> kaynaklı olup olmadığını tespit etmek için NG tüp takılıp </a:t>
            </a:r>
            <a:r>
              <a:rPr lang="tr-TR" sz="2800" dirty="0" err="1"/>
              <a:t>gastrik</a:t>
            </a:r>
            <a:r>
              <a:rPr lang="tr-TR" sz="2800" dirty="0"/>
              <a:t> lavaj yapılabilir,</a:t>
            </a:r>
          </a:p>
          <a:p>
            <a:r>
              <a:rPr lang="tr-TR" sz="2800" dirty="0"/>
              <a:t> </a:t>
            </a:r>
            <a:r>
              <a:rPr lang="tr-TR" sz="2800" dirty="0" err="1"/>
              <a:t>NG’den</a:t>
            </a:r>
            <a:r>
              <a:rPr lang="tr-TR" sz="2800" dirty="0"/>
              <a:t> kahverengi materyal veya taze kırmızı kan gelmesi Treitz </a:t>
            </a:r>
            <a:r>
              <a:rPr lang="tr-TR" sz="2800" dirty="0" err="1"/>
              <a:t>ligamentinin</a:t>
            </a:r>
            <a:r>
              <a:rPr lang="tr-TR" sz="2800" dirty="0"/>
              <a:t> </a:t>
            </a:r>
            <a:r>
              <a:rPr lang="tr-TR" sz="2800" dirty="0" err="1"/>
              <a:t>proksimalinden</a:t>
            </a:r>
            <a:r>
              <a:rPr lang="tr-TR" sz="2800" dirty="0"/>
              <a:t> üst GİS kanamasının iyi bir bulgusudur.</a:t>
            </a:r>
          </a:p>
          <a:p>
            <a:r>
              <a:rPr lang="tr-TR" sz="2800" dirty="0"/>
              <a:t> </a:t>
            </a:r>
            <a:r>
              <a:rPr lang="tr-TR" sz="2800" dirty="0" err="1"/>
              <a:t>NG’den</a:t>
            </a:r>
            <a:r>
              <a:rPr lang="tr-TR" sz="2800" dirty="0"/>
              <a:t> temiz içerik gelmesi üst GİS kanamasını tamamen ekarte etmese de  genellikle kanamanın daha </a:t>
            </a:r>
            <a:r>
              <a:rPr lang="tr-TR" sz="2800" dirty="0" err="1"/>
              <a:t>distalden</a:t>
            </a:r>
            <a:r>
              <a:rPr lang="tr-TR" sz="2800" dirty="0"/>
              <a:t> alt </a:t>
            </a:r>
            <a:r>
              <a:rPr lang="tr-TR" sz="2800" dirty="0" err="1"/>
              <a:t>GİS’den</a:t>
            </a:r>
            <a:r>
              <a:rPr lang="tr-TR" sz="2800" dirty="0"/>
              <a:t> olduğuna işaret eder.</a:t>
            </a:r>
          </a:p>
        </p:txBody>
      </p:sp>
    </p:spTree>
    <p:extLst>
      <p:ext uri="{BB962C8B-B14F-4D97-AF65-F5344CB8AC3E}">
        <p14:creationId xmlns:p14="http://schemas.microsoft.com/office/powerpoint/2010/main" val="184198892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Süt çocuğunun bezinde klasik </a:t>
            </a:r>
            <a:r>
              <a:rPr lang="tr-TR" sz="2800" u="sng" dirty="0"/>
              <a:t>çilek jölesi </a:t>
            </a:r>
            <a:r>
              <a:rPr lang="tr-TR" sz="2800" dirty="0"/>
              <a:t>şeklinde gayta </a:t>
            </a:r>
            <a:r>
              <a:rPr lang="tr-TR" sz="2800" dirty="0" err="1"/>
              <a:t>invaginasyonu</a:t>
            </a:r>
            <a:r>
              <a:rPr lang="tr-TR" sz="2800" dirty="0"/>
              <a:t>, </a:t>
            </a:r>
            <a:r>
              <a:rPr lang="tr-TR" sz="2800" u="sng" dirty="0"/>
              <a:t>vişne çürüğü </a:t>
            </a:r>
            <a:r>
              <a:rPr lang="tr-TR" sz="2800" dirty="0"/>
              <a:t>renginde gayta Meckel </a:t>
            </a:r>
            <a:r>
              <a:rPr lang="tr-TR" sz="2800" dirty="0" err="1"/>
              <a:t>divertikülünü</a:t>
            </a:r>
            <a:r>
              <a:rPr lang="tr-TR" sz="2800" dirty="0"/>
              <a:t> ortaya koysa da, </a:t>
            </a:r>
          </a:p>
          <a:p>
            <a:r>
              <a:rPr lang="tr-TR" sz="2800" dirty="0" err="1"/>
              <a:t>Rektal</a:t>
            </a:r>
            <a:r>
              <a:rPr lang="tr-TR" sz="2800" dirty="0"/>
              <a:t> kanamanın varlığını göstermek için </a:t>
            </a:r>
            <a:r>
              <a:rPr lang="tr-TR" sz="2800" dirty="0" err="1"/>
              <a:t>rektal</a:t>
            </a:r>
            <a:r>
              <a:rPr lang="tr-TR" sz="2800" dirty="0"/>
              <a:t> tuşe yapılmalı,</a:t>
            </a:r>
          </a:p>
          <a:p>
            <a:r>
              <a:rPr lang="tr-TR" sz="2800" dirty="0"/>
              <a:t>Kanamanın tespiti için kusmuk ve </a:t>
            </a:r>
            <a:r>
              <a:rPr lang="tr-TR" sz="2800" dirty="0" err="1"/>
              <a:t>gaytada</a:t>
            </a:r>
            <a:r>
              <a:rPr lang="tr-TR" sz="2800" dirty="0"/>
              <a:t> kan varlığını göstermek için test yapılabilir.</a:t>
            </a:r>
          </a:p>
        </p:txBody>
      </p:sp>
    </p:spTree>
    <p:extLst>
      <p:ext uri="{BB962C8B-B14F-4D97-AF65-F5344CB8AC3E}">
        <p14:creationId xmlns:p14="http://schemas.microsoft.com/office/powerpoint/2010/main" val="1835737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Kanamaların </a:t>
            </a:r>
          </a:p>
          <a:p>
            <a:pPr lvl="1"/>
            <a:r>
              <a:rPr lang="tr-TR" sz="2400" dirty="0"/>
              <a:t>%10’nu </a:t>
            </a:r>
            <a:r>
              <a:rPr lang="tr-TR" sz="2400" dirty="0" err="1"/>
              <a:t>Treitze</a:t>
            </a:r>
            <a:r>
              <a:rPr lang="tr-TR" sz="2400" dirty="0"/>
              <a:t> üstü, </a:t>
            </a:r>
          </a:p>
          <a:p>
            <a:pPr lvl="1">
              <a:lnSpc>
                <a:spcPct val="200000"/>
              </a:lnSpc>
            </a:pPr>
            <a:r>
              <a:rPr lang="tr-TR" sz="2400" dirty="0"/>
              <a:t>%30-35’i ince bağırsaklar, </a:t>
            </a:r>
          </a:p>
          <a:p>
            <a:pPr lvl="1"/>
            <a:r>
              <a:rPr lang="tr-TR" sz="2400" dirty="0"/>
              <a:t>%50’si kalın bağırsak ve </a:t>
            </a:r>
            <a:r>
              <a:rPr lang="tr-TR" sz="2400" dirty="0" err="1"/>
              <a:t>anorektal</a:t>
            </a:r>
            <a:r>
              <a:rPr lang="tr-TR" sz="2400" dirty="0"/>
              <a:t> bölgeden kaynaklanmaktadır. </a:t>
            </a:r>
          </a:p>
          <a:p>
            <a:r>
              <a:rPr lang="tr-TR" sz="2800" dirty="0" err="1"/>
              <a:t>Hematokezya</a:t>
            </a:r>
            <a:r>
              <a:rPr lang="tr-TR" sz="2800" dirty="0"/>
              <a:t> tarzı kanamalar </a:t>
            </a:r>
            <a:r>
              <a:rPr lang="tr-TR" sz="2800" dirty="0" err="1"/>
              <a:t>melenadan</a:t>
            </a:r>
            <a:r>
              <a:rPr lang="tr-TR" sz="2800" dirty="0"/>
              <a:t> beş kat fazla görülür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2984193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8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Üç yaş grubunda incelenir:</a:t>
            </a:r>
          </a:p>
          <a:p>
            <a:pPr lvl="1"/>
            <a:r>
              <a:rPr lang="tr-TR" dirty="0" err="1"/>
              <a:t>Yenidoğan</a:t>
            </a:r>
            <a:r>
              <a:rPr lang="tr-TR" dirty="0"/>
              <a:t> dönemi (&lt; 1 ay)</a:t>
            </a:r>
          </a:p>
          <a:p>
            <a:pPr lvl="1"/>
            <a:r>
              <a:rPr lang="tr-TR" dirty="0"/>
              <a:t>1 ay - 2 yaş arası	</a:t>
            </a:r>
          </a:p>
          <a:p>
            <a:pPr lvl="1"/>
            <a:r>
              <a:rPr lang="tr-TR" dirty="0"/>
              <a:t>2 yaş sonrası</a:t>
            </a:r>
          </a:p>
          <a:p>
            <a:pPr lvl="1"/>
            <a:endParaRPr lang="tr-TR" dirty="0"/>
          </a:p>
          <a:p>
            <a:r>
              <a:rPr lang="tr-TR" dirty="0"/>
              <a:t>Yaş grupları arasında belirgin örtüşme vardır.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79012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Yenidoğan</a:t>
            </a:r>
            <a:r>
              <a:rPr lang="tr-TR" dirty="0"/>
              <a:t> Dönemi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Üst GİS Kanaması</a:t>
            </a:r>
          </a:p>
        </p:txBody>
      </p:sp>
      <p:sp>
        <p:nvSpPr>
          <p:cNvPr id="7" name="Metin Yer Tutucusu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tr-TR" dirty="0"/>
              <a:t>Alt GİS Kanaması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9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tr-TR" dirty="0"/>
              <a:t>Doğum sırasında yutulmuş anne kanı (APT testi)</a:t>
            </a:r>
          </a:p>
          <a:p>
            <a:r>
              <a:rPr lang="tr-TR" dirty="0"/>
              <a:t>Gastrit </a:t>
            </a:r>
          </a:p>
          <a:p>
            <a:r>
              <a:rPr lang="tr-TR" dirty="0" err="1"/>
              <a:t>Koagülopati</a:t>
            </a:r>
            <a:endParaRPr lang="tr-TR" dirty="0"/>
          </a:p>
          <a:p>
            <a:r>
              <a:rPr lang="tr-TR" dirty="0" err="1"/>
              <a:t>Yenidoğanın</a:t>
            </a:r>
            <a:r>
              <a:rPr lang="tr-TR" dirty="0"/>
              <a:t> </a:t>
            </a:r>
            <a:r>
              <a:rPr lang="tr-TR" dirty="0" err="1"/>
              <a:t>hemorajik</a:t>
            </a:r>
            <a:r>
              <a:rPr lang="tr-TR" dirty="0"/>
              <a:t> hastalığı</a:t>
            </a:r>
          </a:p>
          <a:p>
            <a:r>
              <a:rPr lang="tr-TR" dirty="0" err="1"/>
              <a:t>Sepsis</a:t>
            </a:r>
            <a:endParaRPr lang="tr-TR" dirty="0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tr-TR" dirty="0"/>
              <a:t>Anal </a:t>
            </a:r>
            <a:r>
              <a:rPr lang="tr-TR" dirty="0" err="1"/>
              <a:t>fissür</a:t>
            </a:r>
            <a:r>
              <a:rPr lang="tr-TR" dirty="0"/>
              <a:t>*</a:t>
            </a:r>
          </a:p>
          <a:p>
            <a:r>
              <a:rPr lang="tr-TR" dirty="0" err="1"/>
              <a:t>Nekrotizan</a:t>
            </a:r>
            <a:r>
              <a:rPr lang="tr-TR" dirty="0"/>
              <a:t> </a:t>
            </a:r>
            <a:r>
              <a:rPr lang="tr-TR" dirty="0" err="1"/>
              <a:t>enterokolit</a:t>
            </a:r>
            <a:r>
              <a:rPr lang="tr-TR" dirty="0"/>
              <a:t> (NEK)*</a:t>
            </a:r>
          </a:p>
          <a:p>
            <a:r>
              <a:rPr lang="tr-TR" dirty="0" err="1"/>
              <a:t>Malrotasyona</a:t>
            </a:r>
            <a:r>
              <a:rPr lang="tr-TR" dirty="0"/>
              <a:t> bağlı </a:t>
            </a:r>
            <a:r>
              <a:rPr lang="tr-TR" dirty="0" err="1"/>
              <a:t>volvulus</a:t>
            </a:r>
            <a:endParaRPr lang="tr-TR" dirty="0"/>
          </a:p>
          <a:p>
            <a:r>
              <a:rPr lang="tr-TR" dirty="0" err="1"/>
              <a:t>Hirschsprung'a</a:t>
            </a:r>
            <a:r>
              <a:rPr lang="tr-TR" dirty="0"/>
              <a:t> bağlı </a:t>
            </a:r>
            <a:r>
              <a:rPr lang="tr-TR" dirty="0" err="1"/>
              <a:t>enterokolit</a:t>
            </a:r>
            <a:endParaRPr lang="tr-TR" dirty="0"/>
          </a:p>
          <a:p>
            <a:r>
              <a:rPr lang="tr-TR" dirty="0" err="1"/>
              <a:t>Trombositopeni</a:t>
            </a:r>
            <a:endParaRPr lang="tr-TR" dirty="0"/>
          </a:p>
          <a:p>
            <a:r>
              <a:rPr lang="tr-TR" dirty="0"/>
              <a:t>Damar anomalileri</a:t>
            </a:r>
          </a:p>
          <a:p>
            <a:endParaRPr lang="tr-TR" dirty="0"/>
          </a:p>
        </p:txBody>
      </p:sp>
      <p:sp>
        <p:nvSpPr>
          <p:cNvPr id="9" name="5 Köşeli Yıldız 8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2953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Anal </a:t>
            </a:r>
            <a:r>
              <a:rPr lang="tr-TR" dirty="0" err="1"/>
              <a:t>Fissür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10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33555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Anal </a:t>
            </a:r>
            <a:r>
              <a:rPr lang="tr-TR" dirty="0" err="1"/>
              <a:t>fissür</a:t>
            </a:r>
            <a:r>
              <a:rPr lang="tr-TR" dirty="0"/>
              <a:t>, anüs sınırında ağrılı lineer ülserdir. 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11</a:t>
            </a:fld>
            <a:endParaRPr lang="tr-TR" dirty="0">
              <a:solidFill>
                <a:srgbClr val="464653"/>
              </a:solidFill>
            </a:endParaRPr>
          </a:p>
        </p:txBody>
      </p:sp>
      <p:pic>
        <p:nvPicPr>
          <p:cNvPr id="6" name="Picture 9" descr="DSCN308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048" y="1231900"/>
            <a:ext cx="55372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DSCN30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28301"/>
            <a:ext cx="5410200" cy="405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3738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altLang="tr-TR" noProof="0" dirty="0"/>
              <a:t>Ciddi ağrı – spazm – k</a:t>
            </a:r>
            <a:r>
              <a:rPr lang="tr-TR" altLang="tr-TR" dirty="0" err="1"/>
              <a:t>abızlık</a:t>
            </a:r>
            <a:r>
              <a:rPr lang="tr-TR" altLang="tr-TR" noProof="0" dirty="0"/>
              <a:t> – kronik ülser </a:t>
            </a:r>
            <a:br>
              <a:rPr lang="tr-TR" altLang="tr-TR" noProof="0" dirty="0"/>
            </a:br>
            <a:r>
              <a:rPr lang="tr-TR" altLang="tr-TR" noProof="0" dirty="0"/>
              <a:t>kısır döngüsü</a:t>
            </a:r>
            <a:endParaRPr lang="tr-TR" noProof="0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12</a:t>
            </a:fld>
            <a:endParaRPr lang="tr-TR">
              <a:solidFill>
                <a:srgbClr val="464653"/>
              </a:solidFill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5796023"/>
              </p:ext>
            </p:extLst>
          </p:nvPr>
        </p:nvGraphicFramePr>
        <p:xfrm>
          <a:off x="1981201" y="1409700"/>
          <a:ext cx="83566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986174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noProof="0" dirty="0"/>
              <a:t>Anal </a:t>
            </a:r>
            <a:r>
              <a:rPr lang="tr-TR" noProof="0" dirty="0" err="1"/>
              <a:t>fissürün</a:t>
            </a:r>
            <a:r>
              <a:rPr lang="tr-TR" noProof="0" dirty="0"/>
              <a:t> tedavisi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chemeClr val="tx1"/>
                </a:solidFill>
              </a:rPr>
              <a:pPr/>
              <a:t>13</a:t>
            </a:fld>
            <a:endParaRPr lang="tr-TR">
              <a:solidFill>
                <a:schemeClr val="tx1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609600" y="1371600"/>
            <a:ext cx="9601200" cy="4826000"/>
          </a:xfrm>
        </p:spPr>
        <p:txBody>
          <a:bodyPr>
            <a:normAutofit/>
          </a:bodyPr>
          <a:lstStyle/>
          <a:p>
            <a:r>
              <a:rPr lang="tr-TR" altLang="tr-TR" sz="2800" noProof="0" dirty="0"/>
              <a:t>Çocuk yaş grubunda</a:t>
            </a:r>
            <a:r>
              <a:rPr lang="tr-TR" altLang="tr-TR" sz="2800" dirty="0"/>
              <a:t>ki hastalarda bu kısır döngü kırıldığında hemen iyileşme olur</a:t>
            </a:r>
            <a:endParaRPr lang="tr-TR" altLang="tr-TR" sz="2800" noProof="0" dirty="0"/>
          </a:p>
          <a:p>
            <a:r>
              <a:rPr lang="tr-TR" altLang="tr-TR" sz="2800" noProof="0" dirty="0"/>
              <a:t>Çocuklarda anal </a:t>
            </a:r>
            <a:r>
              <a:rPr lang="tr-TR" altLang="tr-TR" sz="2800" noProof="0" dirty="0" err="1"/>
              <a:t>fissürün</a:t>
            </a:r>
            <a:r>
              <a:rPr lang="tr-TR" altLang="tr-TR" sz="2800" noProof="0" dirty="0"/>
              <a:t> tedavisi kabızlığın tedavisiyle aynıdır;</a:t>
            </a:r>
          </a:p>
          <a:p>
            <a:pPr lvl="1"/>
            <a:r>
              <a:rPr lang="tr-TR" altLang="tr-TR" sz="2400" dirty="0"/>
              <a:t>Ilık oturma banyosu</a:t>
            </a:r>
          </a:p>
          <a:p>
            <a:pPr lvl="1"/>
            <a:r>
              <a:rPr lang="tr-TR" altLang="tr-TR" sz="2400" noProof="0" dirty="0"/>
              <a:t>Lokal </a:t>
            </a:r>
            <a:r>
              <a:rPr lang="tr-TR" altLang="tr-TR" sz="2400" noProof="0" dirty="0" err="1"/>
              <a:t>anestezik</a:t>
            </a:r>
            <a:endParaRPr lang="tr-TR" altLang="tr-TR" sz="2400" noProof="0" dirty="0"/>
          </a:p>
          <a:p>
            <a:pPr lvl="1"/>
            <a:r>
              <a:rPr lang="tr-TR" altLang="tr-TR" sz="2400" dirty="0"/>
              <a:t>Gayta kıvamını yumuşatmak</a:t>
            </a:r>
            <a:endParaRPr lang="tr-TR" altLang="tr-TR" sz="2400" noProof="0" dirty="0"/>
          </a:p>
          <a:p>
            <a:endParaRPr lang="tr-TR" sz="2800" noProof="0" dirty="0"/>
          </a:p>
        </p:txBody>
      </p:sp>
    </p:spTree>
    <p:extLst>
      <p:ext uri="{BB962C8B-B14F-4D97-AF65-F5344CB8AC3E}">
        <p14:creationId xmlns:p14="http://schemas.microsoft.com/office/powerpoint/2010/main" val="25008534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Nekrotizan</a:t>
            </a:r>
            <a:r>
              <a:rPr lang="tr-TR" dirty="0"/>
              <a:t> </a:t>
            </a:r>
            <a:r>
              <a:rPr lang="tr-TR" dirty="0" err="1"/>
              <a:t>Enterokolit</a:t>
            </a:r>
            <a:r>
              <a:rPr lang="tr-TR" dirty="0"/>
              <a:t> (NEK)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14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1880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Nekrotizan</a:t>
            </a:r>
            <a:r>
              <a:rPr lang="tr-TR" dirty="0"/>
              <a:t> </a:t>
            </a:r>
            <a:r>
              <a:rPr lang="tr-TR" dirty="0" err="1"/>
              <a:t>Enterokolit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15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Yenidoğan</a:t>
            </a:r>
            <a:r>
              <a:rPr lang="tr-TR" dirty="0"/>
              <a:t> bağırsağını etkileyen </a:t>
            </a:r>
            <a:r>
              <a:rPr lang="tr-TR" dirty="0" err="1"/>
              <a:t>akkiz</a:t>
            </a:r>
            <a:r>
              <a:rPr lang="tr-TR" dirty="0"/>
              <a:t> </a:t>
            </a:r>
            <a:r>
              <a:rPr lang="tr-TR" dirty="0" err="1"/>
              <a:t>inflamatuar</a:t>
            </a:r>
            <a:r>
              <a:rPr lang="tr-TR" dirty="0"/>
              <a:t> hastalıktır,</a:t>
            </a:r>
          </a:p>
          <a:p>
            <a:endParaRPr lang="tr-TR" dirty="0"/>
          </a:p>
          <a:p>
            <a:r>
              <a:rPr lang="tr-TR" dirty="0"/>
              <a:t>%90’nın üstünde </a:t>
            </a:r>
            <a:r>
              <a:rPr lang="tr-TR" dirty="0" err="1"/>
              <a:t>preterm</a:t>
            </a:r>
            <a:r>
              <a:rPr lang="tr-TR" dirty="0"/>
              <a:t> bebeklerde görülse de </a:t>
            </a:r>
            <a:r>
              <a:rPr lang="tr-TR" dirty="0" err="1"/>
              <a:t>fullterm</a:t>
            </a:r>
            <a:r>
              <a:rPr lang="tr-TR" dirty="0"/>
              <a:t> bebeklerde de görülebilir.</a:t>
            </a:r>
          </a:p>
          <a:p>
            <a:r>
              <a:rPr lang="tr-TR" dirty="0"/>
              <a:t>İnsidansı yaklaşık 1 000 canlı doğumda birdir.</a:t>
            </a:r>
          </a:p>
          <a:p>
            <a:r>
              <a:rPr lang="tr-TR" dirty="0"/>
              <a:t>İnsidansı da </a:t>
            </a:r>
            <a:r>
              <a:rPr lang="tr-TR" dirty="0" err="1"/>
              <a:t>mortalitesi</a:t>
            </a:r>
            <a:r>
              <a:rPr lang="tr-TR" dirty="0"/>
              <a:t> de doğum kilosu düştükçe artar.</a:t>
            </a:r>
          </a:p>
        </p:txBody>
      </p:sp>
    </p:spTree>
    <p:extLst>
      <p:ext uri="{BB962C8B-B14F-4D97-AF65-F5344CB8AC3E}">
        <p14:creationId xmlns:p14="http://schemas.microsoft.com/office/powerpoint/2010/main" val="72356325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tr-TR" altLang="tr-TR" dirty="0" err="1"/>
              <a:t>Patogenez</a:t>
            </a:r>
            <a:endParaRPr lang="tr-TR" altLang="tr-TR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eaLnBrk="1" hangingPunct="1"/>
            <a:fld id="{5DFDEA6A-98C8-8647-BE7C-4BC27568AAA7}" type="slidenum">
              <a:rPr lang="tr-TR" altLang="tr-TR">
                <a:solidFill>
                  <a:srgbClr val="898989"/>
                </a:solidFill>
              </a:rPr>
              <a:pPr eaLnBrk="1" hangingPunct="1"/>
              <a:t>16</a:t>
            </a:fld>
            <a:endParaRPr lang="tr-TR" altLang="tr-TR">
              <a:solidFill>
                <a:srgbClr val="898989"/>
              </a:solidFill>
            </a:endParaRPr>
          </a:p>
        </p:txBody>
      </p:sp>
      <p:sp>
        <p:nvSpPr>
          <p:cNvPr id="9219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Patofizyolojisi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tam olarak bilinmemektedir.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Majör </a:t>
            </a: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predispozan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faktör </a:t>
            </a: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mezenterik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</a:t>
            </a: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perfüzyonun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azalmasıdır.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Etiyolojisi </a:t>
            </a: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multifaktöriyeldir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ve</a:t>
            </a:r>
          </a:p>
          <a:p>
            <a:pPr lvl="1">
              <a:lnSpc>
                <a:spcPct val="125000"/>
              </a:lnSpc>
              <a:spcBef>
                <a:spcPct val="0"/>
              </a:spcBef>
            </a:pP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Mukozal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zedelenme,</a:t>
            </a:r>
          </a:p>
          <a:p>
            <a:pPr lvl="1">
              <a:lnSpc>
                <a:spcPct val="125000"/>
              </a:lnSpc>
              <a:spcBef>
                <a:spcPct val="0"/>
              </a:spcBef>
            </a:pP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Patojenik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bakteri, </a:t>
            </a:r>
          </a:p>
          <a:p>
            <a:pPr lvl="1">
              <a:lnSpc>
                <a:spcPct val="125000"/>
              </a:lnSpc>
              <a:spcBef>
                <a:spcPct val="0"/>
              </a:spcBef>
            </a:pP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Enteral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beslenme</a:t>
            </a:r>
          </a:p>
          <a:p>
            <a:pPr marL="274313" lvl="1" indent="0">
              <a:lnSpc>
                <a:spcPct val="125000"/>
              </a:lnSpc>
              <a:spcBef>
                <a:spcPct val="0"/>
              </a:spcBef>
              <a:buNone/>
            </a:pP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kombinasyonu duyarlı bebekte bağırsak incinmesi ve </a:t>
            </a: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enflamatuar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</a:t>
            </a:r>
            <a:r>
              <a:rPr lang="tr-TR" altLang="tr-TR" dirty="0" err="1">
                <a:latin typeface="Arial" charset="-94"/>
                <a:ea typeface="Arial" charset="-94"/>
                <a:cs typeface="Arial" charset="-94"/>
              </a:rPr>
              <a:t>kaskata</a:t>
            </a:r>
            <a:r>
              <a:rPr lang="tr-TR" altLang="tr-TR" dirty="0">
                <a:latin typeface="Arial" charset="-94"/>
                <a:ea typeface="Arial" charset="-94"/>
                <a:cs typeface="Arial" charset="-94"/>
              </a:rPr>
              <a:t> sebep olur.</a:t>
            </a:r>
          </a:p>
          <a:p>
            <a:pPr marL="0" indent="0"/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187597283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17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NEK tanısının temel taşları;</a:t>
            </a:r>
          </a:p>
          <a:p>
            <a:pPr lvl="1"/>
            <a:r>
              <a:rPr lang="tr-TR" sz="2800" dirty="0"/>
              <a:t>Klinik bulgulardır</a:t>
            </a:r>
          </a:p>
          <a:p>
            <a:pPr lvl="1"/>
            <a:r>
              <a:rPr lang="tr-TR" sz="2800" dirty="0"/>
              <a:t>Direk karın </a:t>
            </a:r>
            <a:r>
              <a:rPr lang="tr-TR" sz="2800" dirty="0" err="1"/>
              <a:t>grafisi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23572398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Pnömatosis</a:t>
            </a:r>
            <a:r>
              <a:rPr lang="tr-TR" dirty="0"/>
              <a:t> </a:t>
            </a:r>
            <a:r>
              <a:rPr lang="tr-TR" dirty="0" err="1"/>
              <a:t>intestinalis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18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358960"/>
            <a:ext cx="4041775" cy="4657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ŞEKİL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5209" y="1378556"/>
            <a:ext cx="3265715" cy="4638011"/>
          </a:xfrm>
          <a:noFill/>
          <a:ln>
            <a:solidFill>
              <a:srgbClr val="CC33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21369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Portal </a:t>
            </a:r>
            <a:r>
              <a:rPr lang="tr-TR" dirty="0" err="1"/>
              <a:t>vende</a:t>
            </a:r>
            <a:r>
              <a:rPr lang="tr-TR" dirty="0"/>
              <a:t> hava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19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644" y="1219201"/>
            <a:ext cx="4250713" cy="4937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93699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Diyafram altında serbest hava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78CB-6625-4EE9-896C-17B36D0966F5}" type="slidenum">
              <a:rPr lang="tr-TR" smtClean="0">
                <a:solidFill>
                  <a:srgbClr val="464653"/>
                </a:solidFill>
              </a:rPr>
              <a:pPr/>
              <a:t>20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0" t="1311" r="23737"/>
          <a:stretch/>
        </p:blipFill>
        <p:spPr>
          <a:xfrm>
            <a:off x="3805382" y="1251812"/>
            <a:ext cx="4608945" cy="50259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63611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Diyafram altında serbest hava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78CB-6625-4EE9-896C-17B36D0966F5}" type="slidenum">
              <a:rPr lang="tr-TR" smtClean="0">
                <a:solidFill>
                  <a:srgbClr val="464653"/>
                </a:solidFill>
              </a:rPr>
              <a:pPr/>
              <a:t>21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65" y="1219200"/>
            <a:ext cx="6184901" cy="4638676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9" r="4718" b="13387"/>
          <a:stretch/>
        </p:blipFill>
        <p:spPr>
          <a:xfrm>
            <a:off x="560098" y="1219199"/>
            <a:ext cx="5202969" cy="46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68367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Modifiye</a:t>
            </a:r>
            <a:r>
              <a:rPr lang="tr-TR" dirty="0"/>
              <a:t> </a:t>
            </a:r>
            <a:r>
              <a:rPr lang="tr-TR" dirty="0" err="1"/>
              <a:t>Bell</a:t>
            </a:r>
            <a:r>
              <a:rPr lang="tr-TR" dirty="0"/>
              <a:t> Sınıflaması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22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86" y="1743075"/>
            <a:ext cx="10918232" cy="34004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6974904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23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Çoğu medikal olarak tedavi edilse de, %20-40’ında cerrahi girişim gerekir.</a:t>
            </a:r>
          </a:p>
          <a:p>
            <a:r>
              <a:rPr lang="tr-TR" dirty="0"/>
              <a:t>Cerrahi gerekenlerde mortalite %50’e kadar çıkar.</a:t>
            </a:r>
          </a:p>
        </p:txBody>
      </p:sp>
    </p:spTree>
    <p:extLst>
      <p:ext uri="{BB962C8B-B14F-4D97-AF65-F5344CB8AC3E}">
        <p14:creationId xmlns:p14="http://schemas.microsoft.com/office/powerpoint/2010/main" val="182407942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Cerrahi tedavi </a:t>
            </a:r>
            <a:r>
              <a:rPr lang="tr-TR" dirty="0" err="1"/>
              <a:t>endikasyonları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24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Kesin </a:t>
            </a:r>
            <a:r>
              <a:rPr lang="tr-TR" sz="2800" dirty="0" err="1"/>
              <a:t>endikasyonlar</a:t>
            </a:r>
            <a:r>
              <a:rPr lang="tr-TR" sz="2800" dirty="0"/>
              <a:t>;</a:t>
            </a:r>
          </a:p>
          <a:p>
            <a:pPr lvl="1"/>
            <a:r>
              <a:rPr lang="tr-TR" sz="2400" dirty="0" err="1"/>
              <a:t>Pnömoperitonium</a:t>
            </a:r>
            <a:endParaRPr lang="tr-TR" sz="2400" dirty="0"/>
          </a:p>
          <a:p>
            <a:pPr lvl="1"/>
            <a:r>
              <a:rPr lang="tr-TR" sz="2400" dirty="0"/>
              <a:t>Parasentezde gayta veya safra tespiti</a:t>
            </a:r>
          </a:p>
          <a:p>
            <a:pPr lvl="1"/>
            <a:endParaRPr lang="tr-TR" sz="2400" dirty="0"/>
          </a:p>
          <a:p>
            <a:r>
              <a:rPr lang="tr-TR" sz="2800" dirty="0"/>
              <a:t>Tartışmalı </a:t>
            </a:r>
            <a:r>
              <a:rPr lang="tr-TR" sz="2800" dirty="0" err="1"/>
              <a:t>endikasyonlar</a:t>
            </a:r>
            <a:r>
              <a:rPr lang="tr-TR" sz="2800" dirty="0"/>
              <a:t>;</a:t>
            </a:r>
          </a:p>
          <a:p>
            <a:pPr lvl="1"/>
            <a:r>
              <a:rPr lang="tr-TR" sz="2400" dirty="0"/>
              <a:t>Maksimum medikal tedaviye karşın bebeğin kliniğin giderek kötüleşmesi,</a:t>
            </a:r>
          </a:p>
          <a:p>
            <a:pPr lvl="1"/>
            <a:r>
              <a:rPr lang="tr-TR" sz="2400" dirty="0"/>
              <a:t>Takip eden direk </a:t>
            </a:r>
            <a:r>
              <a:rPr lang="tr-TR" sz="2400" dirty="0" err="1"/>
              <a:t>grafilerde</a:t>
            </a:r>
            <a:r>
              <a:rPr lang="tr-TR" sz="2400" dirty="0"/>
              <a:t> sebat eden barsak </a:t>
            </a:r>
            <a:r>
              <a:rPr lang="tr-TR" sz="2400" dirty="0" err="1"/>
              <a:t>loopları</a:t>
            </a:r>
            <a:r>
              <a:rPr lang="tr-TR" sz="2400" dirty="0"/>
              <a:t>,</a:t>
            </a:r>
          </a:p>
          <a:p>
            <a:pPr lvl="1"/>
            <a:r>
              <a:rPr lang="tr-TR" sz="2400" dirty="0"/>
              <a:t>Palpe edilen </a:t>
            </a:r>
            <a:r>
              <a:rPr lang="tr-TR" sz="2400" dirty="0" err="1"/>
              <a:t>abdominal</a:t>
            </a:r>
            <a:r>
              <a:rPr lang="tr-TR" sz="2400" dirty="0"/>
              <a:t> kitle,</a:t>
            </a:r>
          </a:p>
          <a:p>
            <a:pPr lvl="1"/>
            <a:r>
              <a:rPr lang="tr-TR" sz="2400" dirty="0"/>
              <a:t>Karın duvarında kızarıklık,</a:t>
            </a:r>
          </a:p>
          <a:p>
            <a:pPr lvl="1"/>
            <a:r>
              <a:rPr lang="tr-TR" sz="2400" dirty="0"/>
              <a:t>Ciddi </a:t>
            </a:r>
            <a:r>
              <a:rPr lang="tr-TR" sz="2400" dirty="0" err="1"/>
              <a:t>pnömatosis</a:t>
            </a:r>
            <a:r>
              <a:rPr lang="tr-TR" sz="2400" dirty="0"/>
              <a:t> </a:t>
            </a:r>
            <a:r>
              <a:rPr lang="tr-TR" sz="2400" dirty="0" err="1"/>
              <a:t>intestinalis</a:t>
            </a:r>
            <a:endParaRPr lang="tr-TR" sz="2400" dirty="0"/>
          </a:p>
        </p:txBody>
      </p:sp>
      <p:sp>
        <p:nvSpPr>
          <p:cNvPr id="5" name="5 Köşeli Yıldız 4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6326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ŞEKİL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31970"/>
            <a:ext cx="2136648" cy="271616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5" descr="ŞEKİL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563" y="2513053"/>
            <a:ext cx="2303462" cy="307494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ŞEKİL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1" y="3879852"/>
            <a:ext cx="1985963" cy="2376487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1524001" y="2249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-94"/>
              <a:buChar char="•"/>
              <a:defRPr sz="3200">
                <a:solidFill>
                  <a:schemeClr val="tx1"/>
                </a:solidFill>
                <a:latin typeface="Calibri" charset="-94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-94"/>
              <a:buChar char="–"/>
              <a:defRPr sz="2800">
                <a:solidFill>
                  <a:schemeClr val="tx1"/>
                </a:solidFill>
                <a:latin typeface="Calibri" charset="-94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-94"/>
              <a:buChar char="•"/>
              <a:defRPr sz="2400">
                <a:solidFill>
                  <a:schemeClr val="tx1"/>
                </a:solidFill>
                <a:latin typeface="Calibri" charset="-94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-94"/>
              <a:buChar char="–"/>
              <a:defRPr sz="2000">
                <a:solidFill>
                  <a:schemeClr val="tx1"/>
                </a:solidFill>
                <a:latin typeface="Calibri" charset="-94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charset="-94"/>
            </a:endParaRP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981201" y="405413"/>
            <a:ext cx="807561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-94"/>
              <a:buChar char="•"/>
              <a:defRPr sz="3200">
                <a:solidFill>
                  <a:schemeClr val="tx1"/>
                </a:solidFill>
                <a:latin typeface="Calibri" charset="-94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-94"/>
              <a:buChar char="–"/>
              <a:defRPr sz="2800">
                <a:solidFill>
                  <a:schemeClr val="tx1"/>
                </a:solidFill>
                <a:latin typeface="Calibri" charset="-94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-94"/>
              <a:buChar char="•"/>
              <a:defRPr sz="2400">
                <a:solidFill>
                  <a:schemeClr val="tx1"/>
                </a:solidFill>
                <a:latin typeface="Calibri" charset="-94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-94"/>
              <a:buChar char="–"/>
              <a:defRPr sz="2000">
                <a:solidFill>
                  <a:schemeClr val="tx1"/>
                </a:solidFill>
                <a:latin typeface="Calibri" charset="-94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tr-TR" altLang="tr-TR" dirty="0">
                <a:latin typeface="Arial" charset="-94"/>
              </a:rPr>
              <a:t>Cerrahi Tedavisi</a:t>
            </a:r>
          </a:p>
        </p:txBody>
      </p:sp>
      <p:pic>
        <p:nvPicPr>
          <p:cNvPr id="17415" name="Picture 10" descr="ŞEKİL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1628776"/>
            <a:ext cx="1728788" cy="230346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11" descr="ŞEKİL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4149725"/>
            <a:ext cx="1776413" cy="235743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eaLnBrk="1" hangingPunct="1"/>
            <a:fld id="{8D839388-662A-D241-8F06-1300B07ACAC7}" type="slidenum">
              <a:rPr lang="tr-TR" altLang="tr-TR">
                <a:solidFill>
                  <a:srgbClr val="898989"/>
                </a:solidFill>
              </a:rPr>
              <a:pPr eaLnBrk="1" hangingPunct="1"/>
              <a:t>25</a:t>
            </a:fld>
            <a:endParaRPr lang="tr-TR" altLang="tr-TR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9964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ay- iki yaş arası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Üst GİS kanaması</a:t>
            </a:r>
          </a:p>
        </p:txBody>
      </p:sp>
      <p:sp>
        <p:nvSpPr>
          <p:cNvPr id="7" name="Metin Yer Tutucusu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tr-TR" dirty="0"/>
              <a:t>Alt GİS kanaması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26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Özefajit</a:t>
            </a:r>
            <a:endParaRPr lang="tr-TR" dirty="0"/>
          </a:p>
          <a:p>
            <a:r>
              <a:rPr lang="tr-TR" dirty="0"/>
              <a:t>Gastrit</a:t>
            </a:r>
          </a:p>
          <a:p>
            <a:r>
              <a:rPr lang="tr-TR" dirty="0" err="1"/>
              <a:t>Gastrostomi</a:t>
            </a:r>
            <a:r>
              <a:rPr lang="tr-TR" dirty="0"/>
              <a:t> tüpüne bağlı travma</a:t>
            </a:r>
          </a:p>
          <a:p>
            <a:r>
              <a:rPr lang="tr-TR" dirty="0"/>
              <a:t>Yabancı cisim</a:t>
            </a:r>
          </a:p>
          <a:p>
            <a:r>
              <a:rPr lang="tr-TR" dirty="0"/>
              <a:t>NSAID</a:t>
            </a:r>
          </a:p>
          <a:p>
            <a:r>
              <a:rPr lang="tr-TR" dirty="0" err="1"/>
              <a:t>Hipertrofik</a:t>
            </a:r>
            <a:r>
              <a:rPr lang="tr-TR" dirty="0"/>
              <a:t> </a:t>
            </a:r>
            <a:r>
              <a:rPr lang="tr-TR" dirty="0" err="1"/>
              <a:t>pilor</a:t>
            </a:r>
            <a:r>
              <a:rPr lang="tr-TR" dirty="0"/>
              <a:t> </a:t>
            </a:r>
            <a:r>
              <a:rPr lang="tr-TR" dirty="0" err="1"/>
              <a:t>stenozu</a:t>
            </a:r>
            <a:endParaRPr lang="tr-TR" dirty="0"/>
          </a:p>
          <a:p>
            <a:r>
              <a:rPr lang="tr-TR" dirty="0" err="1"/>
              <a:t>Peptik</a:t>
            </a:r>
            <a:r>
              <a:rPr lang="tr-TR" dirty="0"/>
              <a:t> ülser</a:t>
            </a:r>
          </a:p>
          <a:p>
            <a:endParaRPr lang="tr-TR" dirty="0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Anal </a:t>
            </a:r>
            <a:r>
              <a:rPr lang="tr-TR" dirty="0" err="1"/>
              <a:t>fissür</a:t>
            </a:r>
            <a:r>
              <a:rPr lang="tr-TR" dirty="0"/>
              <a:t>*</a:t>
            </a:r>
          </a:p>
          <a:p>
            <a:r>
              <a:rPr lang="tr-TR" dirty="0"/>
              <a:t>Meckel </a:t>
            </a:r>
            <a:r>
              <a:rPr lang="tr-TR" dirty="0" err="1"/>
              <a:t>divertikülü</a:t>
            </a:r>
            <a:r>
              <a:rPr lang="tr-TR" dirty="0"/>
              <a:t>*</a:t>
            </a:r>
          </a:p>
          <a:p>
            <a:r>
              <a:rPr lang="tr-TR" dirty="0" err="1"/>
              <a:t>İnvajinasyon</a:t>
            </a:r>
            <a:r>
              <a:rPr lang="tr-TR" dirty="0"/>
              <a:t>*</a:t>
            </a:r>
          </a:p>
          <a:p>
            <a:r>
              <a:rPr lang="tr-TR" dirty="0" err="1"/>
              <a:t>Lenfonodüler</a:t>
            </a:r>
            <a:r>
              <a:rPr lang="tr-TR" dirty="0"/>
              <a:t> </a:t>
            </a:r>
            <a:r>
              <a:rPr lang="tr-TR" dirty="0" err="1"/>
              <a:t>hiperplazi</a:t>
            </a:r>
            <a:endParaRPr lang="tr-TR" dirty="0"/>
          </a:p>
          <a:p>
            <a:r>
              <a:rPr lang="tr-TR" dirty="0" err="1"/>
              <a:t>Enfeksiyöz</a:t>
            </a:r>
            <a:r>
              <a:rPr lang="tr-TR" dirty="0"/>
              <a:t> </a:t>
            </a:r>
            <a:r>
              <a:rPr lang="tr-TR" dirty="0" err="1"/>
              <a:t>diyare</a:t>
            </a:r>
            <a:endParaRPr lang="tr-TR" dirty="0"/>
          </a:p>
          <a:p>
            <a:r>
              <a:rPr lang="tr-TR" dirty="0"/>
              <a:t>Alerjik </a:t>
            </a:r>
            <a:r>
              <a:rPr lang="tr-TR" dirty="0" err="1"/>
              <a:t>proktokolit</a:t>
            </a:r>
            <a:endParaRPr lang="tr-TR" dirty="0"/>
          </a:p>
          <a:p>
            <a:r>
              <a:rPr lang="tr-TR" dirty="0" err="1"/>
              <a:t>Eozinofilik</a:t>
            </a:r>
            <a:r>
              <a:rPr lang="tr-TR" dirty="0"/>
              <a:t> </a:t>
            </a:r>
            <a:r>
              <a:rPr lang="tr-TR" dirty="0" err="1"/>
              <a:t>gastroenterenterit</a:t>
            </a:r>
            <a:endParaRPr lang="tr-TR" dirty="0"/>
          </a:p>
          <a:p>
            <a:r>
              <a:rPr lang="tr-TR" dirty="0"/>
              <a:t>Yabancı cisim</a:t>
            </a:r>
          </a:p>
          <a:p>
            <a:r>
              <a:rPr lang="tr-TR" dirty="0"/>
              <a:t>Bağırsak </a:t>
            </a:r>
            <a:r>
              <a:rPr lang="tr-TR" dirty="0" err="1"/>
              <a:t>duplikasyonu</a:t>
            </a:r>
            <a:r>
              <a:rPr lang="tr-TR" dirty="0"/>
              <a:t>*</a:t>
            </a:r>
          </a:p>
        </p:txBody>
      </p:sp>
      <p:sp>
        <p:nvSpPr>
          <p:cNvPr id="9" name="5 Köşeli Yıldız 8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2336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Meckel </a:t>
            </a:r>
            <a:r>
              <a:rPr lang="tr-TR" dirty="0" err="1"/>
              <a:t>Divertikülü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27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40972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Meckel </a:t>
            </a:r>
            <a:r>
              <a:rPr lang="tr-TR" dirty="0" err="1"/>
              <a:t>divertikülü</a:t>
            </a:r>
            <a:r>
              <a:rPr lang="tr-TR" dirty="0"/>
              <a:t> (MD)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28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Fetal</a:t>
            </a:r>
            <a:r>
              <a:rPr lang="tr-TR" dirty="0"/>
              <a:t> barsak ile </a:t>
            </a:r>
            <a:r>
              <a:rPr lang="tr-TR" dirty="0" err="1"/>
              <a:t>yolk</a:t>
            </a:r>
            <a:r>
              <a:rPr lang="tr-TR" dirty="0"/>
              <a:t> kesesini bağlayan ve normalde IU 5-7. haftalarda kaybolması gereken </a:t>
            </a:r>
            <a:r>
              <a:rPr lang="tr-TR" dirty="0" err="1"/>
              <a:t>vitellin</a:t>
            </a:r>
            <a:r>
              <a:rPr lang="tr-TR" dirty="0"/>
              <a:t> (</a:t>
            </a:r>
            <a:r>
              <a:rPr lang="tr-TR" dirty="0" err="1"/>
              <a:t>omfalomezenterik</a:t>
            </a:r>
            <a:r>
              <a:rPr lang="tr-TR" dirty="0"/>
              <a:t>) kanalın artığıdır.</a:t>
            </a:r>
          </a:p>
          <a:p>
            <a:r>
              <a:rPr lang="tr-TR"/>
              <a:t>Bu kanalın kaybolmanın </a:t>
            </a:r>
            <a:r>
              <a:rPr lang="tr-TR" dirty="0"/>
              <a:t>olmaması değişik anomalilere sebep </a:t>
            </a:r>
            <a:r>
              <a:rPr lang="tr-TR"/>
              <a:t>olur.</a:t>
            </a:r>
          </a:p>
          <a:p>
            <a:endParaRPr lang="tr-TR" dirty="0"/>
          </a:p>
          <a:p>
            <a:r>
              <a:rPr lang="tr-TR" dirty="0"/>
              <a:t>En sık olanı (%90) Meckel </a:t>
            </a:r>
            <a:r>
              <a:rPr lang="tr-TR" dirty="0" err="1"/>
              <a:t>divertikülüdür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705484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29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64" y="205474"/>
            <a:ext cx="5345946" cy="615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8623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30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84" y="1219201"/>
            <a:ext cx="6582833" cy="4937125"/>
          </a:xfrm>
        </p:spPr>
      </p:pic>
    </p:spTree>
    <p:extLst>
      <p:ext uri="{BB962C8B-B14F-4D97-AF65-F5344CB8AC3E}">
        <p14:creationId xmlns:p14="http://schemas.microsoft.com/office/powerpoint/2010/main" val="70810449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MD’e</a:t>
            </a:r>
            <a:r>
              <a:rPr lang="tr-TR" dirty="0"/>
              <a:t> “</a:t>
            </a:r>
            <a:r>
              <a:rPr lang="tr-TR" i="1" dirty="0"/>
              <a:t>ikiler hastalığı</a:t>
            </a:r>
            <a:r>
              <a:rPr lang="tr-TR" dirty="0"/>
              <a:t>” denilir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31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İnsidansı toplumda %2’dir,</a:t>
            </a:r>
          </a:p>
          <a:p>
            <a:r>
              <a:rPr lang="tr-TR" sz="2800" dirty="0"/>
              <a:t>Yerleşimi </a:t>
            </a:r>
            <a:r>
              <a:rPr lang="tr-TR" sz="2800" dirty="0" err="1"/>
              <a:t>ileoçekal</a:t>
            </a:r>
            <a:r>
              <a:rPr lang="tr-TR" sz="2800" dirty="0"/>
              <a:t> bölgeden 2 </a:t>
            </a:r>
            <a:r>
              <a:rPr lang="tr-TR" sz="2800" dirty="0" err="1"/>
              <a:t>feet</a:t>
            </a:r>
            <a:r>
              <a:rPr lang="tr-TR" sz="2800" dirty="0"/>
              <a:t> </a:t>
            </a:r>
            <a:r>
              <a:rPr lang="tr-TR" sz="2800" dirty="0" err="1"/>
              <a:t>proksimaldedir</a:t>
            </a:r>
            <a:r>
              <a:rPr lang="tr-TR" sz="2800" dirty="0"/>
              <a:t>,</a:t>
            </a:r>
          </a:p>
          <a:p>
            <a:r>
              <a:rPr lang="tr-TR" sz="2800" dirty="0"/>
              <a:t>Genelde 2 inç uzunluğundadır,</a:t>
            </a:r>
          </a:p>
          <a:p>
            <a:r>
              <a:rPr lang="tr-TR" sz="2800" dirty="0"/>
              <a:t>Erkeklerde 2 kat fazla görülür,</a:t>
            </a:r>
          </a:p>
          <a:p>
            <a:r>
              <a:rPr lang="tr-TR" sz="2800" dirty="0"/>
              <a:t>Genelde 2 yaş altında bulgu verir,</a:t>
            </a:r>
          </a:p>
          <a:p>
            <a:r>
              <a:rPr lang="tr-TR" sz="2800" dirty="0"/>
              <a:t>Genelde 2 tip </a:t>
            </a:r>
            <a:r>
              <a:rPr lang="tr-TR" sz="2800" dirty="0" err="1"/>
              <a:t>ektopik</a:t>
            </a:r>
            <a:r>
              <a:rPr lang="tr-TR" sz="2800" dirty="0"/>
              <a:t> mukoza içerir (mide, pankreas).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57406397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Klinik Bulgular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32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tr-TR" sz="2800" dirty="0" err="1"/>
              <a:t>MD’nin</a:t>
            </a:r>
            <a:r>
              <a:rPr lang="tr-TR" sz="2800" dirty="0"/>
              <a:t> çoğu klinik olarak sessizdir,</a:t>
            </a:r>
          </a:p>
          <a:p>
            <a:r>
              <a:rPr lang="tr-TR" sz="2800" dirty="0" err="1"/>
              <a:t>Semptomatik</a:t>
            </a:r>
            <a:r>
              <a:rPr lang="tr-TR" sz="2800" dirty="0"/>
              <a:t> hastaların çoğunun yaşı küçüktür,</a:t>
            </a:r>
          </a:p>
          <a:p>
            <a:r>
              <a:rPr lang="tr-TR" sz="2800" dirty="0"/>
              <a:t>Artık dokunun yapısına ve </a:t>
            </a:r>
            <a:r>
              <a:rPr lang="tr-TR" sz="2800" dirty="0" err="1"/>
              <a:t>ektopik</a:t>
            </a:r>
            <a:r>
              <a:rPr lang="tr-TR" sz="2800" dirty="0"/>
              <a:t> mukoza varlığına göre klinik bulgu verir:</a:t>
            </a:r>
          </a:p>
          <a:p>
            <a:pPr lvl="1"/>
            <a:r>
              <a:rPr lang="tr-TR" sz="2400" dirty="0" err="1"/>
              <a:t>İntestinal</a:t>
            </a:r>
            <a:r>
              <a:rPr lang="tr-TR" sz="2400" dirty="0"/>
              <a:t> kanama (%30-56); </a:t>
            </a:r>
          </a:p>
          <a:p>
            <a:pPr lvl="2"/>
            <a:r>
              <a:rPr lang="tr-TR" sz="2400" u="sng" dirty="0"/>
              <a:t>vişne çürüğü renginde</a:t>
            </a:r>
            <a:r>
              <a:rPr lang="tr-TR" sz="2400" dirty="0"/>
              <a:t>, </a:t>
            </a:r>
            <a:r>
              <a:rPr lang="tr-TR" sz="2400" u="sng" dirty="0"/>
              <a:t>ağrısız</a:t>
            </a:r>
            <a:r>
              <a:rPr lang="tr-TR" sz="2400" dirty="0"/>
              <a:t>, </a:t>
            </a:r>
            <a:r>
              <a:rPr lang="tr-TR" sz="2400" u="sng" dirty="0" err="1"/>
              <a:t>epizotik</a:t>
            </a:r>
            <a:r>
              <a:rPr lang="tr-TR" sz="2400" dirty="0"/>
              <a:t> kanama</a:t>
            </a:r>
          </a:p>
          <a:p>
            <a:pPr lvl="1"/>
            <a:r>
              <a:rPr lang="tr-TR" sz="2400" dirty="0" err="1"/>
              <a:t>İntestinal</a:t>
            </a:r>
            <a:r>
              <a:rPr lang="tr-TR" sz="2400" dirty="0"/>
              <a:t> obstrüksiyon (%14-42)</a:t>
            </a:r>
          </a:p>
          <a:p>
            <a:pPr lvl="2"/>
            <a:r>
              <a:rPr lang="tr-TR" sz="2400" dirty="0" err="1"/>
              <a:t>İnvaginasyon</a:t>
            </a:r>
            <a:endParaRPr lang="tr-TR" sz="2400" dirty="0"/>
          </a:p>
          <a:p>
            <a:pPr lvl="2"/>
            <a:r>
              <a:rPr lang="tr-TR" sz="2400" dirty="0" err="1"/>
              <a:t>Volvulus</a:t>
            </a:r>
            <a:endParaRPr lang="tr-TR" sz="2400" dirty="0"/>
          </a:p>
          <a:p>
            <a:pPr lvl="2"/>
            <a:r>
              <a:rPr lang="tr-TR" sz="2400" dirty="0" err="1"/>
              <a:t>Vitellin</a:t>
            </a:r>
            <a:r>
              <a:rPr lang="tr-TR" sz="2400" dirty="0"/>
              <a:t> bant/artıklar</a:t>
            </a:r>
          </a:p>
          <a:p>
            <a:pPr lvl="1"/>
            <a:r>
              <a:rPr lang="tr-TR" sz="2400" dirty="0" err="1"/>
              <a:t>Divertiküler</a:t>
            </a:r>
            <a:r>
              <a:rPr lang="tr-TR" sz="2400" dirty="0"/>
              <a:t> </a:t>
            </a:r>
            <a:r>
              <a:rPr lang="tr-TR" sz="2400" dirty="0" err="1"/>
              <a:t>inflamasyon</a:t>
            </a:r>
            <a:r>
              <a:rPr lang="tr-TR" sz="2400" dirty="0"/>
              <a:t> (%6-14)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33034186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33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816865" y="1221740"/>
            <a:ext cx="10051432" cy="4937760"/>
          </a:xfrm>
        </p:spPr>
        <p:txBody>
          <a:bodyPr/>
          <a:lstStyle/>
          <a:p>
            <a:r>
              <a:rPr lang="tr-TR" sz="2800" dirty="0"/>
              <a:t>Kanamayla gelen hastalarda sıklıkla ameliyat öncesi doğru tanı konulsa da, o</a:t>
            </a:r>
            <a:r>
              <a:rPr lang="tr-TR" dirty="0"/>
              <a:t>bstrüksiyon ve </a:t>
            </a:r>
            <a:r>
              <a:rPr lang="tr-TR" dirty="0" err="1"/>
              <a:t>inflamasyonla</a:t>
            </a:r>
            <a:r>
              <a:rPr lang="tr-TR" dirty="0"/>
              <a:t> gelenler genellikle ameliyat öncesi tanınmazlar.</a:t>
            </a:r>
          </a:p>
          <a:p>
            <a:r>
              <a:rPr lang="tr-TR" dirty="0"/>
              <a:t>Alt GİS kanaması ayrıcı tanısında technetium-99m </a:t>
            </a:r>
            <a:r>
              <a:rPr lang="tr-TR" dirty="0" err="1"/>
              <a:t>perteknat</a:t>
            </a:r>
            <a:r>
              <a:rPr lang="tr-TR" dirty="0"/>
              <a:t> sintigrafisi ‘Meckel sintigrafisi’</a:t>
            </a:r>
          </a:p>
          <a:p>
            <a:pPr lvl="1"/>
            <a:r>
              <a:rPr lang="tr-TR" dirty="0"/>
              <a:t>Çoğu kanayan Meckel </a:t>
            </a:r>
            <a:r>
              <a:rPr lang="tr-TR" dirty="0" err="1"/>
              <a:t>divertikülünde</a:t>
            </a:r>
            <a:r>
              <a:rPr lang="tr-TR" dirty="0"/>
              <a:t> </a:t>
            </a:r>
            <a:r>
              <a:rPr lang="tr-TR" dirty="0" err="1"/>
              <a:t>gastrik</a:t>
            </a:r>
            <a:r>
              <a:rPr lang="tr-TR" dirty="0"/>
              <a:t> mukoza içerir gerçeğine dayanır</a:t>
            </a:r>
          </a:p>
          <a:p>
            <a:pPr lvl="1"/>
            <a:r>
              <a:rPr lang="tr-TR" dirty="0"/>
              <a:t>H2 reseptör </a:t>
            </a:r>
            <a:r>
              <a:rPr lang="tr-TR" dirty="0" err="1"/>
              <a:t>blokörleri</a:t>
            </a:r>
            <a:r>
              <a:rPr lang="tr-TR" dirty="0"/>
              <a:t> veya</a:t>
            </a:r>
          </a:p>
          <a:p>
            <a:pPr lvl="1"/>
            <a:r>
              <a:rPr lang="tr-TR" dirty="0"/>
              <a:t>Pentagastrin güvenirliğini arttırır.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699041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34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816865" y="1221740"/>
            <a:ext cx="10051432" cy="4937760"/>
          </a:xfrm>
        </p:spPr>
        <p:txBody>
          <a:bodyPr/>
          <a:lstStyle/>
          <a:p>
            <a:r>
              <a:rPr lang="tr-TR" sz="2800" dirty="0"/>
              <a:t>Kanamayla gelen hastalarda sıklıkla ameliyat öncesi doğru tanı konulsa da, o</a:t>
            </a:r>
            <a:r>
              <a:rPr lang="tr-TR" dirty="0"/>
              <a:t>bstrüksiyon ve </a:t>
            </a:r>
            <a:r>
              <a:rPr lang="tr-TR" dirty="0" err="1"/>
              <a:t>inflamasyonla</a:t>
            </a:r>
            <a:r>
              <a:rPr lang="tr-TR" dirty="0"/>
              <a:t> gelenler genellikle ameliyat öncesi tanınmazlar.</a:t>
            </a:r>
          </a:p>
          <a:p>
            <a:r>
              <a:rPr lang="tr-TR" dirty="0"/>
              <a:t>Alt GİS kanaması ayrıcı tanısında technetium-99m </a:t>
            </a:r>
            <a:r>
              <a:rPr lang="tr-TR" dirty="0" err="1"/>
              <a:t>perteknat</a:t>
            </a:r>
            <a:r>
              <a:rPr lang="tr-TR" dirty="0"/>
              <a:t> sintigrafisi ‘Meckel sintigrafisi’</a:t>
            </a:r>
          </a:p>
          <a:p>
            <a:pPr lvl="1"/>
            <a:r>
              <a:rPr lang="tr-TR" dirty="0"/>
              <a:t>Çoğu kanayan Meckel </a:t>
            </a:r>
            <a:r>
              <a:rPr lang="tr-TR" dirty="0" err="1"/>
              <a:t>divertikülünde</a:t>
            </a:r>
            <a:r>
              <a:rPr lang="tr-TR" dirty="0"/>
              <a:t> </a:t>
            </a:r>
            <a:r>
              <a:rPr lang="tr-TR" dirty="0" err="1"/>
              <a:t>gastrik</a:t>
            </a:r>
            <a:r>
              <a:rPr lang="tr-TR" dirty="0"/>
              <a:t> mukoza içerir gerçeğine dayanır</a:t>
            </a:r>
          </a:p>
          <a:p>
            <a:pPr lvl="1"/>
            <a:r>
              <a:rPr lang="tr-TR" dirty="0"/>
              <a:t>H2 reseptör </a:t>
            </a:r>
            <a:r>
              <a:rPr lang="tr-TR" dirty="0" err="1"/>
              <a:t>blokörleri</a:t>
            </a:r>
            <a:r>
              <a:rPr lang="tr-TR" dirty="0"/>
              <a:t> veya</a:t>
            </a:r>
          </a:p>
          <a:p>
            <a:pPr lvl="1"/>
            <a:r>
              <a:rPr lang="tr-TR" dirty="0"/>
              <a:t>Pentagastrin güvenirliğini arttırır.</a:t>
            </a:r>
          </a:p>
          <a:p>
            <a:pPr lvl="1"/>
            <a:endParaRPr lang="tr-TR" dirty="0"/>
          </a:p>
        </p:txBody>
      </p:sp>
      <p:pic>
        <p:nvPicPr>
          <p:cNvPr id="5" name="Picture 6" descr="ŞEKİL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549" y="2233921"/>
            <a:ext cx="2944737" cy="3925579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443357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35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Transfüzyon gerekse de majör kanama genelde kendiliğinden durur,</a:t>
            </a:r>
          </a:p>
          <a:p>
            <a:r>
              <a:rPr lang="tr-TR" dirty="0"/>
              <a:t>Uygun koşullarda açık veya </a:t>
            </a:r>
            <a:r>
              <a:rPr lang="tr-TR" dirty="0" err="1"/>
              <a:t>laparoskopik</a:t>
            </a:r>
            <a:r>
              <a:rPr lang="tr-TR" dirty="0"/>
              <a:t> ameliyat edilir,</a:t>
            </a:r>
          </a:p>
          <a:p>
            <a:r>
              <a:rPr lang="tr-TR" dirty="0"/>
              <a:t>Sintigrafisi negatif olanlarda ikinci kanamada </a:t>
            </a:r>
            <a:r>
              <a:rPr lang="tr-TR" dirty="0" err="1"/>
              <a:t>laparoskopi</a:t>
            </a:r>
            <a:r>
              <a:rPr lang="tr-TR" dirty="0"/>
              <a:t> uygun olabilir,</a:t>
            </a:r>
          </a:p>
          <a:p>
            <a:r>
              <a:rPr lang="tr-TR" dirty="0" err="1"/>
              <a:t>Divertikül</a:t>
            </a:r>
            <a:r>
              <a:rPr lang="tr-TR" dirty="0"/>
              <a:t> </a:t>
            </a:r>
            <a:r>
              <a:rPr lang="tr-TR" dirty="0" err="1"/>
              <a:t>rezeke</a:t>
            </a:r>
            <a:r>
              <a:rPr lang="tr-TR" dirty="0"/>
              <a:t> edilir ve anastomoz yapılır.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6152989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36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9" y="814388"/>
            <a:ext cx="54006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18423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İnvajinasyon</a:t>
            </a:r>
            <a:endParaRPr lang="tr-TR" dirty="0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37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818604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İnvajinasyon</a:t>
            </a:r>
            <a:endParaRPr lang="tr-TR" noProof="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83C72-CCAB-4556-98E9-D81486CC6E06}" type="slidenum">
              <a:rPr lang="tr-TR" smtClean="0">
                <a:solidFill>
                  <a:srgbClr val="464653"/>
                </a:solidFill>
              </a:rPr>
              <a:pPr/>
              <a:t>38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bağırsak parçasının diğerinin içerisine girmesi (</a:t>
            </a:r>
            <a:r>
              <a:rPr lang="tr-TR" dirty="0" err="1"/>
              <a:t>invajine</a:t>
            </a:r>
            <a:r>
              <a:rPr lang="tr-TR" dirty="0"/>
              <a:t> olması) </a:t>
            </a:r>
            <a:r>
              <a:rPr lang="tr-TR" dirty="0" err="1"/>
              <a:t>dir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%40’dan fazlası </a:t>
            </a:r>
            <a:r>
              <a:rPr lang="tr-TR" u="sng" dirty="0"/>
              <a:t>3-9 ay arasında görülür</a:t>
            </a:r>
            <a:r>
              <a:rPr lang="tr-TR" dirty="0"/>
              <a:t>.</a:t>
            </a:r>
          </a:p>
          <a:p>
            <a:r>
              <a:rPr lang="tr-TR" u="sng" dirty="0"/>
              <a:t>Süt çocuğu ve okul öncesi çocuğun en sık akut bağırsak tıkanması</a:t>
            </a:r>
            <a:r>
              <a:rPr lang="tr-TR" dirty="0"/>
              <a:t> sebebidir,</a:t>
            </a:r>
          </a:p>
          <a:p>
            <a:r>
              <a:rPr lang="tr-TR" dirty="0" err="1"/>
              <a:t>Viral</a:t>
            </a:r>
            <a:r>
              <a:rPr lang="tr-TR" dirty="0"/>
              <a:t> enfeksiyona bağlı mevsimlik seyir gösterir,</a:t>
            </a:r>
          </a:p>
          <a:p>
            <a:r>
              <a:rPr lang="tr-TR" dirty="0"/>
              <a:t>Genellikle sağlıklı, iyi gelişmiş ve iyi beslenmiş bebeklerdir.</a:t>
            </a:r>
          </a:p>
        </p:txBody>
      </p:sp>
    </p:spTree>
    <p:extLst>
      <p:ext uri="{BB962C8B-B14F-4D97-AF65-F5344CB8AC3E}">
        <p14:creationId xmlns:p14="http://schemas.microsoft.com/office/powerpoint/2010/main" val="46896521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39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Anatomik tipleri; </a:t>
            </a:r>
          </a:p>
          <a:p>
            <a:r>
              <a:rPr lang="tr-TR" dirty="0" err="1"/>
              <a:t>İleokolik</a:t>
            </a:r>
            <a:r>
              <a:rPr lang="tr-TR" dirty="0"/>
              <a:t> (85%); </a:t>
            </a:r>
          </a:p>
          <a:p>
            <a:r>
              <a:rPr lang="tr-TR" dirty="0" err="1"/>
              <a:t>İleoileokolik</a:t>
            </a:r>
            <a:r>
              <a:rPr lang="tr-TR" dirty="0"/>
              <a:t> (10%),</a:t>
            </a:r>
          </a:p>
          <a:p>
            <a:r>
              <a:rPr lang="tr-TR" dirty="0"/>
              <a:t>Diğerleri (5%)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Nedene göre tipleri;</a:t>
            </a:r>
          </a:p>
          <a:p>
            <a:r>
              <a:rPr lang="tr-TR" dirty="0" err="1"/>
              <a:t>İdiopatik</a:t>
            </a:r>
            <a:r>
              <a:rPr lang="tr-TR" dirty="0"/>
              <a:t> (patolojik öncü noktası olmayan, %95), </a:t>
            </a:r>
          </a:p>
          <a:p>
            <a:r>
              <a:rPr lang="tr-TR" dirty="0"/>
              <a:t>Öncü noktası (</a:t>
            </a:r>
            <a:r>
              <a:rPr lang="tr-TR" dirty="0" err="1"/>
              <a:t>leading</a:t>
            </a:r>
            <a:r>
              <a:rPr lang="tr-TR" dirty="0"/>
              <a:t> </a:t>
            </a:r>
            <a:r>
              <a:rPr lang="tr-TR" dirty="0" err="1"/>
              <a:t>point</a:t>
            </a:r>
            <a:r>
              <a:rPr lang="tr-TR" dirty="0"/>
              <a:t>) (%4; yaşla beraber artar),</a:t>
            </a:r>
          </a:p>
          <a:p>
            <a:r>
              <a:rPr lang="tr-TR" dirty="0" err="1"/>
              <a:t>Postoperatif</a:t>
            </a:r>
            <a:r>
              <a:rPr lang="tr-TR" dirty="0"/>
              <a:t> (%1).</a:t>
            </a:r>
          </a:p>
        </p:txBody>
      </p:sp>
    </p:spTree>
    <p:extLst>
      <p:ext uri="{BB962C8B-B14F-4D97-AF65-F5344CB8AC3E}">
        <p14:creationId xmlns:p14="http://schemas.microsoft.com/office/powerpoint/2010/main" val="6332999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eaLnBrk="1" hangingPunct="1"/>
            <a:fld id="{2DF58643-1A04-1C4F-9229-5CAEAD2EEED0}" type="slidenum">
              <a:rPr lang="tr-TR" altLang="tr-TR">
                <a:solidFill>
                  <a:srgbClr val="898989"/>
                </a:solidFill>
              </a:rPr>
              <a:pPr eaLnBrk="1" hangingPunct="1"/>
              <a:t>40</a:t>
            </a:fld>
            <a:endParaRPr lang="tr-TR" altLang="tr-TR">
              <a:solidFill>
                <a:srgbClr val="898989"/>
              </a:solidFill>
            </a:endParaRPr>
          </a:p>
        </p:txBody>
      </p:sp>
      <p:pic>
        <p:nvPicPr>
          <p:cNvPr id="20483" name="Picture 7" descr="ŞEKİL 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1397001"/>
            <a:ext cx="4221464" cy="4727574"/>
          </a:xfrm>
          <a:noFill/>
          <a:ln>
            <a:solidFill>
              <a:srgbClr val="CC3300"/>
            </a:solidFill>
            <a:miter lim="800000"/>
            <a:headEnd/>
            <a:tailEnd/>
          </a:ln>
        </p:spPr>
      </p:pic>
      <p:pic>
        <p:nvPicPr>
          <p:cNvPr id="20484" name="Picture 6" descr="ŞEKİL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000" y="2655083"/>
            <a:ext cx="4254500" cy="2299504"/>
          </a:xfrm>
          <a:noFill/>
          <a:ln>
            <a:solidFill>
              <a:srgbClr val="CC33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2871121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eaLnBrk="1" hangingPunct="1"/>
            <a:fld id="{7B1E6BDE-488D-854A-8394-5A184047C8C4}" type="slidenum">
              <a:rPr lang="tr-TR" altLang="tr-TR">
                <a:solidFill>
                  <a:srgbClr val="898989"/>
                </a:solidFill>
              </a:rPr>
              <a:pPr eaLnBrk="1" hangingPunct="1"/>
              <a:t>41</a:t>
            </a:fld>
            <a:endParaRPr lang="tr-TR" altLang="tr-TR">
              <a:solidFill>
                <a:srgbClr val="898989"/>
              </a:solidFill>
            </a:endParaRPr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6648" y="338139"/>
            <a:ext cx="7799388" cy="5862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90281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noProof="0" dirty="0"/>
              <a:t>Klinik bulgular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42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Klasik olarak </a:t>
            </a:r>
            <a:r>
              <a:rPr lang="tr-TR" sz="2400" dirty="0" err="1"/>
              <a:t>viral</a:t>
            </a:r>
            <a:r>
              <a:rPr lang="tr-TR" sz="2400" dirty="0"/>
              <a:t> solunum yolları veya </a:t>
            </a:r>
            <a:r>
              <a:rPr lang="tr-TR" sz="2400" dirty="0" err="1"/>
              <a:t>gastrointestinal</a:t>
            </a:r>
            <a:r>
              <a:rPr lang="tr-TR" sz="2400" dirty="0"/>
              <a:t> enfeksiyon sonrası,</a:t>
            </a:r>
          </a:p>
          <a:p>
            <a:r>
              <a:rPr lang="tr-TR" sz="2800" dirty="0"/>
              <a:t>İki klasik semptomu;</a:t>
            </a:r>
          </a:p>
          <a:p>
            <a:pPr lvl="1"/>
            <a:r>
              <a:rPr lang="tr-TR" sz="2400" dirty="0"/>
              <a:t>Karın ağrısı,</a:t>
            </a:r>
          </a:p>
          <a:p>
            <a:pPr lvl="1"/>
            <a:r>
              <a:rPr lang="tr-TR" sz="2400" dirty="0"/>
              <a:t>Kusma</a:t>
            </a:r>
          </a:p>
          <a:p>
            <a:r>
              <a:rPr lang="tr-TR" sz="2800" dirty="0"/>
              <a:t>İki klasik bulgusu; </a:t>
            </a:r>
          </a:p>
          <a:p>
            <a:pPr lvl="1"/>
            <a:r>
              <a:rPr lang="tr-TR" sz="2400" dirty="0" err="1"/>
              <a:t>Abdominal</a:t>
            </a:r>
            <a:r>
              <a:rPr lang="tr-TR" sz="2400" dirty="0"/>
              <a:t> kitle; </a:t>
            </a:r>
            <a:r>
              <a:rPr lang="tr-TR" sz="2400" dirty="0" err="1"/>
              <a:t>palpasyonla</a:t>
            </a:r>
            <a:r>
              <a:rPr lang="tr-TR" sz="2400" dirty="0"/>
              <a:t> kıvrık, sosis şeklinde kitle</a:t>
            </a:r>
          </a:p>
          <a:p>
            <a:pPr lvl="1"/>
            <a:r>
              <a:rPr lang="tr-TR" sz="2400" u="sng" dirty="0" err="1"/>
              <a:t>Rektal</a:t>
            </a:r>
            <a:r>
              <a:rPr lang="tr-TR" sz="2400" u="sng" dirty="0"/>
              <a:t> kanama</a:t>
            </a:r>
            <a:r>
              <a:rPr lang="tr-TR" sz="2400" dirty="0"/>
              <a:t>; </a:t>
            </a:r>
            <a:r>
              <a:rPr lang="tr-TR" sz="2400" u="sng" dirty="0"/>
              <a:t>çilek jölesi</a:t>
            </a:r>
            <a:r>
              <a:rPr lang="tr-TR" sz="2400" dirty="0"/>
              <a:t> görünümde</a:t>
            </a:r>
            <a:endParaRPr lang="tr-TR" altLang="tr-TR" sz="2400" dirty="0"/>
          </a:p>
        </p:txBody>
      </p:sp>
      <p:sp>
        <p:nvSpPr>
          <p:cNvPr id="5" name="5 Köşeli Yıldız 4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44353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noProof="0" dirty="0"/>
              <a:t>Klinik bulgular II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43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Bebeğin bacaklarını karnına çekerek ağlamasına neden olan </a:t>
            </a:r>
            <a:r>
              <a:rPr lang="tr-TR" altLang="tr-TR" sz="2800" u="sng" dirty="0"/>
              <a:t>ani başlayan</a:t>
            </a:r>
            <a:r>
              <a:rPr lang="tr-TR" altLang="tr-TR" sz="2800" dirty="0"/>
              <a:t>, </a:t>
            </a:r>
            <a:r>
              <a:rPr lang="tr-TR" altLang="tr-TR" sz="2800" u="sng" dirty="0"/>
              <a:t>ciddi, kolik tarzında, </a:t>
            </a:r>
            <a:r>
              <a:rPr lang="tr-TR" altLang="tr-TR" sz="2800" u="sng" dirty="0" err="1"/>
              <a:t>intermittent</a:t>
            </a:r>
            <a:r>
              <a:rPr lang="tr-TR" altLang="tr-TR" sz="2800" u="sng" dirty="0"/>
              <a:t> </a:t>
            </a:r>
            <a:r>
              <a:rPr lang="tr-TR" altLang="tr-TR" sz="2800" dirty="0"/>
              <a:t>karın ağrısı </a:t>
            </a:r>
            <a:r>
              <a:rPr lang="tr-TR" altLang="tr-TR" sz="2800" dirty="0" err="1"/>
              <a:t>invajinasyonun</a:t>
            </a:r>
            <a:r>
              <a:rPr lang="tr-TR" altLang="tr-TR" sz="2800" dirty="0"/>
              <a:t> en sık (%85) klasik semptomudur.</a:t>
            </a:r>
          </a:p>
          <a:p>
            <a:endParaRPr lang="tr-TR" altLang="tr-TR" sz="2800" dirty="0"/>
          </a:p>
          <a:p>
            <a:r>
              <a:rPr lang="tr-TR" altLang="tr-TR" sz="2800" dirty="0"/>
              <a:t>Tanıda gecikme bağırsak </a:t>
            </a:r>
            <a:r>
              <a:rPr lang="tr-TR" altLang="tr-TR" sz="2800" dirty="0" err="1"/>
              <a:t>iskemisine</a:t>
            </a:r>
            <a:r>
              <a:rPr lang="tr-TR" altLang="tr-TR" sz="2800" dirty="0"/>
              <a:t> sebep olur.</a:t>
            </a:r>
          </a:p>
        </p:txBody>
      </p:sp>
      <p:sp>
        <p:nvSpPr>
          <p:cNvPr id="5" name="5 Köşeli Yıldız 4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22791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44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%50 hastada doğru tanısı </a:t>
            </a:r>
            <a:r>
              <a:rPr lang="tr-TR" i="1" dirty="0"/>
              <a:t>klinik</a:t>
            </a:r>
            <a:r>
              <a:rPr lang="tr-TR" dirty="0"/>
              <a:t> olarak konulur.</a:t>
            </a:r>
          </a:p>
          <a:p>
            <a:r>
              <a:rPr lang="tr-TR" i="1" dirty="0"/>
              <a:t>Direk karın </a:t>
            </a:r>
            <a:r>
              <a:rPr lang="tr-TR" i="1" dirty="0" err="1"/>
              <a:t>grafisi</a:t>
            </a:r>
            <a:r>
              <a:rPr lang="tr-TR" dirty="0"/>
              <a:t>; Sağ tarafta yumuşak doku kitlesi ile beraber </a:t>
            </a:r>
            <a:r>
              <a:rPr lang="tr-TR" dirty="0" err="1"/>
              <a:t>çekal</a:t>
            </a:r>
            <a:r>
              <a:rPr lang="tr-TR" dirty="0"/>
              <a:t> gaz yokluğu,</a:t>
            </a:r>
          </a:p>
          <a:p>
            <a:r>
              <a:rPr lang="tr-TR" sz="2000" i="1" dirty="0"/>
              <a:t>Ultrason</a:t>
            </a:r>
            <a:r>
              <a:rPr lang="tr-TR" sz="2000" dirty="0"/>
              <a:t>; 3-5 cm çapında tipik olarak </a:t>
            </a:r>
            <a:r>
              <a:rPr lang="tr-TR" sz="2000" i="1" dirty="0"/>
              <a:t>hedef</a:t>
            </a:r>
            <a:r>
              <a:rPr lang="tr-TR" sz="2000" dirty="0"/>
              <a:t> ya da </a:t>
            </a:r>
            <a:r>
              <a:rPr lang="tr-TR" sz="2000" dirty="0" err="1"/>
              <a:t>donut</a:t>
            </a:r>
            <a:r>
              <a:rPr lang="tr-TR" sz="2000" dirty="0"/>
              <a:t> işareti,</a:t>
            </a:r>
          </a:p>
          <a:p>
            <a:r>
              <a:rPr lang="tr-TR" sz="2000" i="1" dirty="0"/>
              <a:t>Baryumlu kolon </a:t>
            </a:r>
            <a:r>
              <a:rPr lang="tr-TR" sz="2000" i="1" dirty="0" err="1"/>
              <a:t>grafisi</a:t>
            </a:r>
            <a:r>
              <a:rPr lang="tr-TR" sz="2000" dirty="0"/>
              <a:t>; yatak yayı görünümü. Eğer tanı pozitifse işlem tedavi edici olarak devam edilir.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322384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DD5E6A3F-08E5-AD48-AABF-E97BA8850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  <a:endParaRPr lang="en-US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="" xmlns:a16="http://schemas.microsoft.com/office/drawing/2014/main" id="{1E2C8791-2B14-8F4E-AD10-93657576C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45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5" name="Picture 2" descr="SL271817.JPG">
            <a:extLst>
              <a:ext uri="{FF2B5EF4-FFF2-40B4-BE49-F238E27FC236}">
                <a16:creationId xmlns="" xmlns:a16="http://schemas.microsoft.com/office/drawing/2014/main" id="{03597773-62FC-4644-AA5C-A144CDF5B02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200" y="1281113"/>
            <a:ext cx="3702843" cy="49371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491894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46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%50 hastada doğru tanısı </a:t>
            </a:r>
            <a:r>
              <a:rPr lang="tr-TR" i="1" dirty="0"/>
              <a:t>klinik</a:t>
            </a:r>
            <a:r>
              <a:rPr lang="tr-TR" dirty="0"/>
              <a:t> olarak konulur.</a:t>
            </a:r>
          </a:p>
          <a:p>
            <a:r>
              <a:rPr lang="tr-TR" i="1" dirty="0"/>
              <a:t>Direk karın </a:t>
            </a:r>
            <a:r>
              <a:rPr lang="tr-TR" i="1" dirty="0" err="1"/>
              <a:t>grafisi</a:t>
            </a:r>
            <a:r>
              <a:rPr lang="tr-TR" dirty="0"/>
              <a:t>; Sağ tarafta yumuşak doku kitlesi ile beraber </a:t>
            </a:r>
            <a:r>
              <a:rPr lang="tr-TR" dirty="0" err="1"/>
              <a:t>çekal</a:t>
            </a:r>
            <a:r>
              <a:rPr lang="tr-TR" dirty="0"/>
              <a:t> gaz yokluğu,</a:t>
            </a:r>
          </a:p>
          <a:p>
            <a:r>
              <a:rPr lang="tr-TR" i="1" dirty="0"/>
              <a:t>Ultrason</a:t>
            </a:r>
            <a:r>
              <a:rPr lang="tr-TR" dirty="0"/>
              <a:t>; 3-5 cm çapında tipik olarak </a:t>
            </a:r>
            <a:r>
              <a:rPr lang="tr-TR" i="1" dirty="0"/>
              <a:t>hedef</a:t>
            </a:r>
            <a:r>
              <a:rPr lang="tr-TR" dirty="0"/>
              <a:t> ya da </a:t>
            </a:r>
            <a:r>
              <a:rPr lang="tr-TR" i="1" dirty="0" err="1"/>
              <a:t>donut</a:t>
            </a:r>
            <a:r>
              <a:rPr lang="tr-TR" dirty="0"/>
              <a:t> işareti,</a:t>
            </a:r>
          </a:p>
          <a:p>
            <a:r>
              <a:rPr lang="tr-TR" sz="2000" i="1" dirty="0"/>
              <a:t>Baryumlu kolon </a:t>
            </a:r>
            <a:r>
              <a:rPr lang="tr-TR" sz="2000" i="1" dirty="0" err="1"/>
              <a:t>grafisi</a:t>
            </a:r>
            <a:r>
              <a:rPr lang="tr-TR" sz="2000" dirty="0"/>
              <a:t>; yatak yayı görünümü. Eğer tanı pozitifse işlem tedavi edici olarak devam edilir.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997350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eaLnBrk="1" hangingPunct="1"/>
            <a:fld id="{0E1B2BBE-3201-6D4F-8299-C25BD7E37191}" type="slidenum">
              <a:rPr lang="tr-TR" altLang="tr-TR">
                <a:solidFill>
                  <a:srgbClr val="898989"/>
                </a:solidFill>
              </a:rPr>
              <a:pPr eaLnBrk="1" hangingPunct="1"/>
              <a:t>47</a:t>
            </a:fld>
            <a:endParaRPr lang="tr-TR" altLang="tr-TR">
              <a:solidFill>
                <a:srgbClr val="898989"/>
              </a:solidFill>
            </a:endParaRPr>
          </a:p>
        </p:txBody>
      </p:sp>
      <p:pic>
        <p:nvPicPr>
          <p:cNvPr id="25606" name="Picture 9" descr="ŞEKİL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98" y="1393931"/>
            <a:ext cx="3461795" cy="4711489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8" descr="ŞEKİL 4 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125" y="1393931"/>
            <a:ext cx="3971729" cy="4711489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220908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48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%50 hastada doğru tanısı </a:t>
            </a:r>
            <a:r>
              <a:rPr lang="tr-TR" i="1" dirty="0"/>
              <a:t>klinik</a:t>
            </a:r>
            <a:r>
              <a:rPr lang="tr-TR" dirty="0"/>
              <a:t> olarak konulur.</a:t>
            </a:r>
          </a:p>
          <a:p>
            <a:r>
              <a:rPr lang="tr-TR" i="1" dirty="0"/>
              <a:t>Direk karın </a:t>
            </a:r>
            <a:r>
              <a:rPr lang="tr-TR" i="1" dirty="0" err="1"/>
              <a:t>grafisi</a:t>
            </a:r>
            <a:r>
              <a:rPr lang="tr-TR" dirty="0"/>
              <a:t>; Sağ tarafta yumuşak doku kitlesi ile beraber </a:t>
            </a:r>
            <a:r>
              <a:rPr lang="tr-TR" dirty="0" err="1"/>
              <a:t>çekal</a:t>
            </a:r>
            <a:r>
              <a:rPr lang="tr-TR" dirty="0"/>
              <a:t> gaz yokluğu,</a:t>
            </a:r>
          </a:p>
          <a:p>
            <a:r>
              <a:rPr lang="tr-TR" i="1" dirty="0"/>
              <a:t>Ultrason</a:t>
            </a:r>
            <a:r>
              <a:rPr lang="tr-TR" dirty="0"/>
              <a:t>; 3-5 cm çapında tipik olarak </a:t>
            </a:r>
            <a:r>
              <a:rPr lang="tr-TR" i="1" dirty="0"/>
              <a:t>hedef</a:t>
            </a:r>
            <a:r>
              <a:rPr lang="tr-TR" dirty="0"/>
              <a:t> ya da </a:t>
            </a:r>
            <a:r>
              <a:rPr lang="tr-TR" dirty="0" err="1"/>
              <a:t>donut</a:t>
            </a:r>
            <a:r>
              <a:rPr lang="tr-TR" dirty="0"/>
              <a:t> işareti,</a:t>
            </a:r>
          </a:p>
          <a:p>
            <a:r>
              <a:rPr lang="tr-TR" i="1" dirty="0"/>
              <a:t>Baryumlu kolon </a:t>
            </a:r>
            <a:r>
              <a:rPr lang="tr-TR" i="1" dirty="0" err="1"/>
              <a:t>grafisi</a:t>
            </a:r>
            <a:r>
              <a:rPr lang="tr-TR" dirty="0"/>
              <a:t>; yatak yayı görünümü. Eğer tanı pozitifse işlem tedavi edici olarak devam edilir.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3803081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82A4842-B761-B546-8474-991CA371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</a:t>
            </a:r>
            <a:endParaRPr lang="en-US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="" xmlns:a16="http://schemas.microsoft.com/office/drawing/2014/main" id="{38CE76DC-C165-004A-A8D2-86D2E308A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49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5" name="Picture 6" descr="ŞEKİL 5">
            <a:extLst>
              <a:ext uri="{FF2B5EF4-FFF2-40B4-BE49-F238E27FC236}">
                <a16:creationId xmlns="" xmlns:a16="http://schemas.microsoft.com/office/drawing/2014/main" id="{10C1E4E3-A791-4D47-9D7D-0B076F924B8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578" y="1219200"/>
            <a:ext cx="3702843" cy="493712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192160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816864" y="3607880"/>
            <a:ext cx="10765535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-94"/>
              <a:buChar char="•"/>
              <a:defRPr sz="3200">
                <a:solidFill>
                  <a:schemeClr val="tx1"/>
                </a:solidFill>
                <a:latin typeface="Calibri" charset="-94"/>
              </a:defRPr>
            </a:lvl1pPr>
            <a:lvl2pPr marL="800100" indent="-342900" eaLnBrk="0" hangingPunct="0">
              <a:spcBef>
                <a:spcPct val="20000"/>
              </a:spcBef>
              <a:buFont typeface="Arial" charset="-94"/>
              <a:buChar char="–"/>
              <a:defRPr sz="2800">
                <a:solidFill>
                  <a:schemeClr val="tx1"/>
                </a:solidFill>
                <a:latin typeface="Calibri" charset="-94"/>
              </a:defRPr>
            </a:lvl2pPr>
            <a:lvl3pPr marL="1485900" indent="-342900" eaLnBrk="0" hangingPunct="0">
              <a:spcBef>
                <a:spcPct val="20000"/>
              </a:spcBef>
              <a:buFont typeface="Arial" charset="-94"/>
              <a:buChar char="•"/>
              <a:defRPr sz="2400">
                <a:solidFill>
                  <a:schemeClr val="tx1"/>
                </a:solidFill>
                <a:latin typeface="Calibri" charset="-94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-94"/>
              <a:buChar char="–"/>
              <a:defRPr sz="2000">
                <a:solidFill>
                  <a:schemeClr val="tx1"/>
                </a:solidFill>
                <a:latin typeface="Calibri" charset="-94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9pPr>
          </a:lstStyle>
          <a:p>
            <a:r>
              <a:rPr lang="tr-TR" sz="2400" dirty="0">
                <a:latin typeface="+mn-lt"/>
              </a:rPr>
              <a:t>Önce hastanın </a:t>
            </a:r>
            <a:r>
              <a:rPr lang="tr-TR" sz="2400" dirty="0" err="1">
                <a:latin typeface="+mn-lt"/>
              </a:rPr>
              <a:t>dehidratasyonu</a:t>
            </a:r>
            <a:r>
              <a:rPr lang="tr-TR" sz="2400" dirty="0">
                <a:latin typeface="+mn-lt"/>
              </a:rPr>
              <a:t> düzeltilmeli ve ancak ondan sonra lavman güvenle uygulanabilir. </a:t>
            </a:r>
          </a:p>
          <a:p>
            <a:r>
              <a:rPr lang="tr-TR" sz="2400" dirty="0">
                <a:latin typeface="+mn-lt"/>
              </a:rPr>
              <a:t>Lavman redüksiyon </a:t>
            </a:r>
            <a:r>
              <a:rPr lang="tr-TR" altLang="tr-TR" sz="2400" dirty="0">
                <a:solidFill>
                  <a:schemeClr val="tx2"/>
                </a:solidFill>
                <a:latin typeface="+mn-lt"/>
              </a:rPr>
              <a:t>(başarı oranı %90) </a:t>
            </a:r>
            <a:r>
              <a:rPr lang="tr-TR" sz="2400" dirty="0" err="1">
                <a:latin typeface="+mn-lt"/>
              </a:rPr>
              <a:t>floroskopi</a:t>
            </a:r>
            <a:r>
              <a:rPr lang="tr-TR" sz="2400" dirty="0">
                <a:latin typeface="+mn-lt"/>
              </a:rPr>
              <a:t> veya US altında</a:t>
            </a:r>
          </a:p>
          <a:p>
            <a:pPr lvl="1"/>
            <a:r>
              <a:rPr lang="tr-TR" sz="2000" dirty="0" err="1">
                <a:latin typeface="+mn-lt"/>
              </a:rPr>
              <a:t>Pnömotik</a:t>
            </a:r>
            <a:endParaRPr lang="tr-TR" sz="2000" dirty="0">
              <a:latin typeface="+mn-lt"/>
            </a:endParaRPr>
          </a:p>
          <a:p>
            <a:pPr lvl="1"/>
            <a:r>
              <a:rPr lang="tr-TR" sz="2000" dirty="0">
                <a:latin typeface="+mn-lt"/>
              </a:rPr>
              <a:t>Hidrostatik basınç lavman</a:t>
            </a:r>
          </a:p>
          <a:p>
            <a:pPr lvl="2"/>
            <a:r>
              <a:rPr lang="tr-TR" sz="1600" dirty="0">
                <a:latin typeface="+mn-lt"/>
              </a:rPr>
              <a:t>Baryumla</a:t>
            </a:r>
          </a:p>
          <a:p>
            <a:pPr lvl="2"/>
            <a:r>
              <a:rPr lang="tr-TR" sz="1600" dirty="0">
                <a:latin typeface="+mn-lt"/>
              </a:rPr>
              <a:t>SF ile</a:t>
            </a:r>
            <a:endParaRPr lang="en-US" altLang="tr-TR" sz="15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6628" name="Picture 4" descr="DSC033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752" y="1190625"/>
            <a:ext cx="1700049" cy="226498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 descr="DSC033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4" y="1190625"/>
            <a:ext cx="1697037" cy="226498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Picture 7" descr="DSC033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87" y="1190625"/>
            <a:ext cx="1697036" cy="226498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noProof="0" dirty="0" err="1"/>
              <a:t>Nonoperatif</a:t>
            </a:r>
            <a:r>
              <a:rPr lang="tr-TR" noProof="0" dirty="0"/>
              <a:t> tedavi </a:t>
            </a:r>
            <a:r>
              <a:rPr lang="tr-TR" dirty="0"/>
              <a:t>(Radyolojik Redüksiyon)</a:t>
            </a:r>
            <a:endParaRPr lang="tr-TR" noProof="0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ＭＳ Ｐゴシック" charset="-128"/>
              </a:defRPr>
            </a:lvl9pPr>
          </a:lstStyle>
          <a:p>
            <a:pPr eaLnBrk="1" hangingPunct="1"/>
            <a:fld id="{1446D86E-8121-5C45-8BB7-729FA3060633}" type="slidenum">
              <a:rPr lang="tr-TR" altLang="tr-TR">
                <a:solidFill>
                  <a:srgbClr val="898989"/>
                </a:solidFill>
              </a:rPr>
              <a:pPr eaLnBrk="1" hangingPunct="1"/>
              <a:t>50</a:t>
            </a:fld>
            <a:endParaRPr lang="tr-TR" altLang="tr-TR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0709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noProof="0" dirty="0"/>
              <a:t>Cerrahi Tedavi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51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Ne zaman;</a:t>
            </a:r>
          </a:p>
          <a:p>
            <a:pPr lvl="1"/>
            <a:r>
              <a:rPr lang="tr-TR" sz="2400" dirty="0"/>
              <a:t>Peritonit veya filmde serbest hava</a:t>
            </a:r>
          </a:p>
          <a:p>
            <a:pPr lvl="1"/>
            <a:r>
              <a:rPr lang="tr-TR" sz="2400" dirty="0"/>
              <a:t>Radyolojik redüksiyon başarısız veya tam olmazsa</a:t>
            </a:r>
          </a:p>
          <a:p>
            <a:pPr lvl="1"/>
            <a:r>
              <a:rPr lang="tr-TR" sz="2400" dirty="0"/>
              <a:t>Patolojik öncü nokta  (</a:t>
            </a:r>
            <a:r>
              <a:rPr lang="tr-TR" sz="2400" dirty="0" err="1"/>
              <a:t>leading</a:t>
            </a:r>
            <a:r>
              <a:rPr lang="tr-TR" sz="2400" dirty="0"/>
              <a:t> </a:t>
            </a:r>
            <a:r>
              <a:rPr lang="tr-TR" sz="2400" dirty="0" err="1"/>
              <a:t>point</a:t>
            </a:r>
            <a:r>
              <a:rPr lang="tr-TR" sz="2400" dirty="0"/>
              <a:t>) varlığı</a:t>
            </a:r>
          </a:p>
          <a:p>
            <a:pPr lvl="1"/>
            <a:endParaRPr lang="tr-TR" sz="2400" dirty="0"/>
          </a:p>
          <a:p>
            <a:r>
              <a:rPr lang="tr-TR" sz="2800" dirty="0"/>
              <a:t>Nasıl;</a:t>
            </a:r>
          </a:p>
          <a:p>
            <a:pPr lvl="1"/>
            <a:r>
              <a:rPr lang="tr-TR" sz="2400" dirty="0"/>
              <a:t>Manuel redüksiyon,</a:t>
            </a:r>
          </a:p>
          <a:p>
            <a:pPr lvl="1"/>
            <a:r>
              <a:rPr lang="tr-TR" sz="2400" dirty="0"/>
              <a:t>Rezeksiyon ve anastomoz,</a:t>
            </a:r>
          </a:p>
          <a:p>
            <a:pPr lvl="1"/>
            <a:r>
              <a:rPr lang="tr-TR" sz="2400" dirty="0"/>
              <a:t>Geçici </a:t>
            </a:r>
            <a:r>
              <a:rPr lang="tr-TR" sz="2400" dirty="0" err="1"/>
              <a:t>ostomi</a:t>
            </a:r>
            <a:endParaRPr lang="tr-TR" sz="2400" dirty="0"/>
          </a:p>
        </p:txBody>
      </p:sp>
      <p:pic>
        <p:nvPicPr>
          <p:cNvPr id="5" name="Picture 8" descr="ŞEKİL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078" y="3455698"/>
            <a:ext cx="3237722" cy="2701263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095529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GİS </a:t>
            </a:r>
            <a:r>
              <a:rPr lang="tr-TR" dirty="0" err="1"/>
              <a:t>Duplikasyonları</a:t>
            </a:r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52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16592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GİS </a:t>
            </a:r>
            <a:r>
              <a:rPr lang="tr-TR" dirty="0" err="1"/>
              <a:t>duplikasyonları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53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İyi gelişmiş düz kas duvarı, </a:t>
            </a:r>
            <a:r>
              <a:rPr lang="tr-TR" dirty="0" err="1"/>
              <a:t>epiteli</a:t>
            </a:r>
            <a:r>
              <a:rPr lang="tr-TR" dirty="0"/>
              <a:t> ve </a:t>
            </a:r>
            <a:r>
              <a:rPr lang="tr-TR" dirty="0" err="1"/>
              <a:t>GİS’e</a:t>
            </a:r>
            <a:r>
              <a:rPr lang="tr-TR" dirty="0"/>
              <a:t> bağlantısı olan konjenital kitle lezyonudur.</a:t>
            </a:r>
          </a:p>
          <a:p>
            <a:r>
              <a:rPr lang="tr-TR" dirty="0" err="1"/>
              <a:t>Orofarinksten</a:t>
            </a:r>
            <a:r>
              <a:rPr lang="tr-TR" dirty="0"/>
              <a:t> anüse kadar herhangi bir yerde olabilir,</a:t>
            </a:r>
          </a:p>
          <a:p>
            <a:r>
              <a:rPr lang="tr-TR" dirty="0"/>
              <a:t>Komşu bağırsağın </a:t>
            </a:r>
            <a:r>
              <a:rPr lang="tr-TR" dirty="0" err="1"/>
              <a:t>muskuler</a:t>
            </a:r>
            <a:r>
              <a:rPr lang="tr-TR" dirty="0"/>
              <a:t> duvarını ve dolaşımını paylaşır,</a:t>
            </a:r>
          </a:p>
          <a:p>
            <a:r>
              <a:rPr lang="tr-TR" dirty="0"/>
              <a:t>Sıklıkla komşu olduğu </a:t>
            </a:r>
            <a:r>
              <a:rPr lang="tr-TR" dirty="0" err="1"/>
              <a:t>gastrointestinal</a:t>
            </a:r>
            <a:r>
              <a:rPr lang="tr-TR" dirty="0"/>
              <a:t> bölgenin mukozasını içerir, ama farklı da olabilir, </a:t>
            </a:r>
          </a:p>
          <a:p>
            <a:r>
              <a:rPr lang="tr-TR" u="sng" dirty="0"/>
              <a:t>Çoğu </a:t>
            </a:r>
            <a:r>
              <a:rPr lang="tr-TR" u="sng" dirty="0" err="1"/>
              <a:t>mezenterik</a:t>
            </a:r>
            <a:r>
              <a:rPr lang="tr-TR" u="sng" dirty="0"/>
              <a:t> </a:t>
            </a:r>
            <a:r>
              <a:rPr lang="tr-TR" dirty="0"/>
              <a:t>tarafta lokalizedir. </a:t>
            </a:r>
          </a:p>
          <a:p>
            <a:r>
              <a:rPr lang="tr-TR" dirty="0"/>
              <a:t>İlişkili anomaliler; </a:t>
            </a:r>
          </a:p>
          <a:p>
            <a:pPr lvl="1"/>
            <a:r>
              <a:rPr lang="tr-TR" dirty="0" err="1"/>
              <a:t>Spinal</a:t>
            </a:r>
            <a:r>
              <a:rPr lang="tr-TR" dirty="0"/>
              <a:t> </a:t>
            </a:r>
            <a:r>
              <a:rPr lang="tr-TR" dirty="0" err="1"/>
              <a:t>malformasyonlar</a:t>
            </a:r>
            <a:r>
              <a:rPr lang="tr-TR" dirty="0"/>
              <a:t>,</a:t>
            </a:r>
          </a:p>
          <a:p>
            <a:pPr lvl="1"/>
            <a:r>
              <a:rPr lang="tr-TR" dirty="0"/>
              <a:t>Bağırsak </a:t>
            </a:r>
            <a:r>
              <a:rPr lang="tr-TR" dirty="0" err="1"/>
              <a:t>malrotasyonu</a:t>
            </a:r>
            <a:r>
              <a:rPr lang="tr-TR" dirty="0"/>
              <a:t> veya </a:t>
            </a:r>
            <a:r>
              <a:rPr lang="tr-TR" dirty="0" err="1"/>
              <a:t>atrezisi</a:t>
            </a:r>
            <a:r>
              <a:rPr lang="tr-TR" dirty="0"/>
              <a:t>,</a:t>
            </a:r>
          </a:p>
          <a:p>
            <a:pPr lvl="1"/>
            <a:r>
              <a:rPr lang="tr-TR" dirty="0"/>
              <a:t>İdrar yolları anomalileri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7146486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Kistik</a:t>
            </a:r>
            <a:r>
              <a:rPr lang="tr-TR" dirty="0"/>
              <a:t> </a:t>
            </a:r>
            <a:r>
              <a:rPr lang="tr-TR" dirty="0" err="1"/>
              <a:t>duplikasyon</a:t>
            </a:r>
            <a:r>
              <a:rPr lang="tr-TR" dirty="0"/>
              <a:t>*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54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Komşu kanalla ilişkisiz,</a:t>
            </a:r>
          </a:p>
          <a:p>
            <a:r>
              <a:rPr lang="tr-TR" sz="2800" dirty="0"/>
              <a:t>Yuvarlak,</a:t>
            </a:r>
          </a:p>
          <a:p>
            <a:r>
              <a:rPr lang="tr-TR" sz="2800" dirty="0"/>
              <a:t>En sık görülen tip,</a:t>
            </a:r>
          </a:p>
          <a:p>
            <a:r>
              <a:rPr lang="tr-TR" sz="2800" dirty="0"/>
              <a:t>Görüntülemelerde </a:t>
            </a:r>
            <a:r>
              <a:rPr lang="tr-TR" sz="2800" dirty="0" err="1"/>
              <a:t>mezenter</a:t>
            </a:r>
            <a:r>
              <a:rPr lang="tr-TR" sz="2800" dirty="0"/>
              <a:t> kistleriyle karışabilir.</a:t>
            </a:r>
          </a:p>
          <a:p>
            <a:endParaRPr lang="tr-TR" sz="2800" dirty="0"/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FC0FCD58-DCA6-B047-8CBC-81FCD2E7A7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48" t="4012" r="5701"/>
          <a:stretch/>
        </p:blipFill>
        <p:spPr>
          <a:xfrm>
            <a:off x="6439989" y="1252882"/>
            <a:ext cx="5142411" cy="468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43316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Tübüler</a:t>
            </a:r>
            <a:r>
              <a:rPr lang="tr-TR" dirty="0"/>
              <a:t> </a:t>
            </a:r>
            <a:r>
              <a:rPr lang="tr-TR" dirty="0" err="1"/>
              <a:t>duplikasyon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55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Uzunluğu birkaç santimetreden tüm bağırsak boyunca uzanabilir,</a:t>
            </a:r>
          </a:p>
          <a:p>
            <a:r>
              <a:rPr lang="tr-TR" sz="2800" dirty="0" err="1"/>
              <a:t>Proksimal</a:t>
            </a:r>
            <a:r>
              <a:rPr lang="tr-TR" sz="2800" dirty="0"/>
              <a:t> taraftan kanalla ilişkisi vardır,</a:t>
            </a:r>
          </a:p>
          <a:p>
            <a:r>
              <a:rPr lang="tr-TR" sz="2800" dirty="0"/>
              <a:t>Bazılarında </a:t>
            </a:r>
            <a:r>
              <a:rPr lang="tr-TR" sz="2800" dirty="0" err="1"/>
              <a:t>ektopik</a:t>
            </a:r>
            <a:r>
              <a:rPr lang="tr-TR" sz="2800" dirty="0"/>
              <a:t> </a:t>
            </a:r>
            <a:r>
              <a:rPr lang="tr-TR" sz="2800" dirty="0" err="1"/>
              <a:t>gastrik</a:t>
            </a:r>
            <a:r>
              <a:rPr lang="tr-TR" sz="2800" dirty="0"/>
              <a:t> mukoza bulunabilir.</a:t>
            </a: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6605907" y="1216026"/>
            <a:ext cx="3142610" cy="493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00374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Klinik bulguları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56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Boyutuna, lokalizasyonuna, komşu oluşuma ve </a:t>
            </a:r>
            <a:r>
              <a:rPr lang="tr-TR" dirty="0" err="1"/>
              <a:t>heterotopik</a:t>
            </a:r>
            <a:r>
              <a:rPr lang="tr-TR" dirty="0"/>
              <a:t> mukoza içermesine göre bulgu verir.</a:t>
            </a:r>
          </a:p>
          <a:p>
            <a:endParaRPr lang="tr-TR" dirty="0"/>
          </a:p>
          <a:p>
            <a:r>
              <a:rPr lang="tr-TR" dirty="0"/>
              <a:t>Çoğunlukla 2 yaş öncesi bulgu verir (%85)  </a:t>
            </a:r>
          </a:p>
          <a:p>
            <a:pPr lvl="1"/>
            <a:r>
              <a:rPr lang="tr-TR" dirty="0"/>
              <a:t>Tıkanıklık,</a:t>
            </a:r>
          </a:p>
          <a:p>
            <a:pPr lvl="1"/>
            <a:r>
              <a:rPr lang="tr-TR" dirty="0"/>
              <a:t>Karın ağrısı, </a:t>
            </a:r>
          </a:p>
          <a:p>
            <a:pPr lvl="1"/>
            <a:r>
              <a:rPr lang="tr-TR" dirty="0" err="1"/>
              <a:t>Distansiyon</a:t>
            </a:r>
            <a:r>
              <a:rPr lang="tr-TR" dirty="0"/>
              <a:t>,</a:t>
            </a:r>
          </a:p>
          <a:p>
            <a:pPr lvl="1"/>
            <a:r>
              <a:rPr lang="tr-TR" dirty="0"/>
              <a:t>Kanama,</a:t>
            </a:r>
          </a:p>
          <a:p>
            <a:pPr lvl="1"/>
            <a:r>
              <a:rPr lang="tr-TR" dirty="0" err="1"/>
              <a:t>Perforasyon</a:t>
            </a:r>
            <a:r>
              <a:rPr lang="tr-TR" dirty="0"/>
              <a:t>,</a:t>
            </a:r>
          </a:p>
          <a:p>
            <a:pPr lvl="1"/>
            <a:endParaRPr lang="tr-TR" dirty="0"/>
          </a:p>
          <a:p>
            <a:r>
              <a:rPr lang="tr-TR" dirty="0" err="1"/>
              <a:t>Malign</a:t>
            </a:r>
            <a:r>
              <a:rPr lang="tr-TR" dirty="0"/>
              <a:t> dejenerasyon potansiyeli (30 yaş+)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5481740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57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Optimal tedavisi çıkartılmasıdır ama kompleks vakalarda değişik yaklaşımlara ihtiyaç duyulur.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4002754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İki yaş sonrası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1981200" y="1285876"/>
            <a:ext cx="4040188" cy="505603"/>
          </a:xfrm>
        </p:spPr>
        <p:txBody>
          <a:bodyPr/>
          <a:lstStyle/>
          <a:p>
            <a:r>
              <a:rPr lang="tr-TR" dirty="0"/>
              <a:t>Üst GİS kanaması</a:t>
            </a:r>
          </a:p>
        </p:txBody>
      </p:sp>
      <p:sp>
        <p:nvSpPr>
          <p:cNvPr id="8" name="Metin Yer Tutucusu 7"/>
          <p:cNvSpPr>
            <a:spLocks noGrp="1"/>
          </p:cNvSpPr>
          <p:nvPr>
            <p:ph type="body" sz="half" idx="3"/>
          </p:nvPr>
        </p:nvSpPr>
        <p:spPr>
          <a:xfrm>
            <a:off x="6172205" y="1295400"/>
            <a:ext cx="4041775" cy="496078"/>
          </a:xfrm>
        </p:spPr>
        <p:txBody>
          <a:bodyPr/>
          <a:lstStyle/>
          <a:p>
            <a:r>
              <a:rPr lang="tr-TR" dirty="0"/>
              <a:t>Alt GİS kanaması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58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2"/>
          </p:nvPr>
        </p:nvSpPr>
        <p:spPr>
          <a:xfrm>
            <a:off x="1981200" y="1934354"/>
            <a:ext cx="4038600" cy="4237847"/>
          </a:xfrm>
        </p:spPr>
        <p:txBody>
          <a:bodyPr>
            <a:normAutofit fontScale="85000" lnSpcReduction="10000"/>
          </a:bodyPr>
          <a:lstStyle/>
          <a:p>
            <a:r>
              <a:rPr lang="tr-TR" sz="2400" dirty="0" err="1"/>
              <a:t>Özofagueal</a:t>
            </a:r>
            <a:r>
              <a:rPr lang="tr-TR" sz="2400" dirty="0"/>
              <a:t>/</a:t>
            </a:r>
            <a:r>
              <a:rPr lang="tr-TR" sz="2400" dirty="0" err="1"/>
              <a:t>gastrik</a:t>
            </a:r>
            <a:r>
              <a:rPr lang="tr-TR" sz="2400" dirty="0"/>
              <a:t> varis kanaması</a:t>
            </a:r>
          </a:p>
          <a:p>
            <a:r>
              <a:rPr lang="tr-TR" sz="2400" dirty="0" err="1"/>
              <a:t>Peptik</a:t>
            </a:r>
            <a:r>
              <a:rPr lang="tr-TR" sz="2400" dirty="0"/>
              <a:t> ülser </a:t>
            </a:r>
          </a:p>
          <a:p>
            <a:r>
              <a:rPr lang="tr-TR" sz="2400" dirty="0" err="1"/>
              <a:t>Gastrostomi</a:t>
            </a:r>
            <a:r>
              <a:rPr lang="tr-TR" sz="2400" dirty="0"/>
              <a:t> tüpüne bağlı travma</a:t>
            </a:r>
          </a:p>
          <a:p>
            <a:r>
              <a:rPr lang="tr-TR" sz="2400" dirty="0" err="1"/>
              <a:t>Özofajit</a:t>
            </a:r>
            <a:endParaRPr lang="tr-TR" sz="2400" dirty="0"/>
          </a:p>
          <a:p>
            <a:r>
              <a:rPr lang="tr-TR" sz="2400" dirty="0"/>
              <a:t>Gastrit </a:t>
            </a:r>
          </a:p>
          <a:p>
            <a:r>
              <a:rPr lang="tr-TR" sz="2400" dirty="0"/>
              <a:t>Yabancı cisim</a:t>
            </a:r>
          </a:p>
          <a:p>
            <a:r>
              <a:rPr lang="tr-TR" sz="2400" dirty="0" err="1"/>
              <a:t>Vasküler</a:t>
            </a:r>
            <a:r>
              <a:rPr lang="tr-TR" sz="2400" dirty="0"/>
              <a:t> </a:t>
            </a:r>
            <a:r>
              <a:rPr lang="tr-TR" sz="2400" dirty="0" err="1"/>
              <a:t>malformasyon</a:t>
            </a:r>
            <a:endParaRPr lang="tr-TR" sz="2400" dirty="0"/>
          </a:p>
          <a:p>
            <a:r>
              <a:rPr lang="tr-TR" sz="2400" dirty="0"/>
              <a:t>Kemoterapi</a:t>
            </a:r>
          </a:p>
          <a:p>
            <a:r>
              <a:rPr lang="tr-TR" sz="2400" dirty="0"/>
              <a:t>NSAID</a:t>
            </a:r>
          </a:p>
          <a:p>
            <a:r>
              <a:rPr lang="tr-TR" sz="2400" dirty="0" err="1"/>
              <a:t>Munchausen</a:t>
            </a:r>
            <a:r>
              <a:rPr lang="tr-TR" sz="2400" dirty="0"/>
              <a:t> sendromu</a:t>
            </a:r>
          </a:p>
          <a:p>
            <a:r>
              <a:rPr lang="tr-TR" sz="2400" dirty="0" err="1"/>
              <a:t>Eozinofilik</a:t>
            </a:r>
            <a:r>
              <a:rPr lang="tr-TR" sz="2400" dirty="0"/>
              <a:t> </a:t>
            </a:r>
            <a:r>
              <a:rPr lang="tr-TR" sz="2400" dirty="0" err="1"/>
              <a:t>gastroenteropati</a:t>
            </a:r>
            <a:endParaRPr lang="tr-TR" sz="2400" dirty="0"/>
          </a:p>
          <a:p>
            <a:r>
              <a:rPr lang="tr-TR" sz="2400" dirty="0" err="1"/>
              <a:t>Mallory-Weiss</a:t>
            </a:r>
            <a:r>
              <a:rPr lang="tr-TR" sz="2400" dirty="0"/>
              <a:t> yırtığı</a:t>
            </a: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4"/>
          </p:nvPr>
        </p:nvSpPr>
        <p:spPr>
          <a:xfrm>
            <a:off x="6172200" y="1943878"/>
            <a:ext cx="4038600" cy="422832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Polipler*</a:t>
            </a:r>
          </a:p>
          <a:p>
            <a:r>
              <a:rPr lang="tr-TR" dirty="0" err="1"/>
              <a:t>Lenfonodüler</a:t>
            </a:r>
            <a:r>
              <a:rPr lang="tr-TR" dirty="0"/>
              <a:t> </a:t>
            </a:r>
            <a:r>
              <a:rPr lang="tr-TR" dirty="0" err="1"/>
              <a:t>hiperplazi</a:t>
            </a:r>
            <a:endParaRPr lang="tr-TR" dirty="0"/>
          </a:p>
          <a:p>
            <a:r>
              <a:rPr lang="tr-TR" dirty="0"/>
              <a:t>Meckel </a:t>
            </a:r>
            <a:r>
              <a:rPr lang="tr-TR" dirty="0" err="1"/>
              <a:t>divertikülü</a:t>
            </a:r>
            <a:r>
              <a:rPr lang="tr-TR" dirty="0"/>
              <a:t>*</a:t>
            </a:r>
          </a:p>
          <a:p>
            <a:r>
              <a:rPr lang="tr-TR" dirty="0" err="1"/>
              <a:t>Enfeksiyöz</a:t>
            </a:r>
            <a:r>
              <a:rPr lang="tr-TR" dirty="0"/>
              <a:t> </a:t>
            </a:r>
            <a:r>
              <a:rPr lang="tr-TR" dirty="0" err="1"/>
              <a:t>diyare</a:t>
            </a:r>
            <a:endParaRPr lang="tr-TR" dirty="0"/>
          </a:p>
          <a:p>
            <a:r>
              <a:rPr lang="tr-TR" dirty="0"/>
              <a:t>Anal </a:t>
            </a:r>
            <a:r>
              <a:rPr lang="tr-TR" dirty="0" err="1"/>
              <a:t>fissür</a:t>
            </a:r>
            <a:r>
              <a:rPr lang="tr-TR" dirty="0"/>
              <a:t>*</a:t>
            </a:r>
          </a:p>
          <a:p>
            <a:r>
              <a:rPr lang="tr-TR" dirty="0" err="1"/>
              <a:t>Eozinofilik</a:t>
            </a:r>
            <a:r>
              <a:rPr lang="tr-TR" dirty="0"/>
              <a:t> </a:t>
            </a:r>
            <a:r>
              <a:rPr lang="tr-TR" dirty="0" err="1"/>
              <a:t>gastroenteropati</a:t>
            </a:r>
            <a:endParaRPr lang="tr-TR" dirty="0"/>
          </a:p>
          <a:p>
            <a:r>
              <a:rPr lang="tr-TR" dirty="0" err="1"/>
              <a:t>Enflamatuar</a:t>
            </a:r>
            <a:r>
              <a:rPr lang="tr-TR" dirty="0"/>
              <a:t> barsak hastalığı</a:t>
            </a:r>
          </a:p>
          <a:p>
            <a:r>
              <a:rPr lang="tr-TR" dirty="0"/>
              <a:t>Henoch - Schönlein </a:t>
            </a:r>
            <a:r>
              <a:rPr lang="tr-TR" dirty="0" err="1"/>
              <a:t>purpurası</a:t>
            </a:r>
            <a:endParaRPr lang="tr-TR" dirty="0"/>
          </a:p>
          <a:p>
            <a:r>
              <a:rPr lang="tr-TR" dirty="0" err="1"/>
              <a:t>Hemolitik</a:t>
            </a:r>
            <a:r>
              <a:rPr lang="tr-TR" dirty="0"/>
              <a:t> üremik sendrom</a:t>
            </a:r>
          </a:p>
          <a:p>
            <a:r>
              <a:rPr lang="tr-TR" dirty="0"/>
              <a:t>Damar anomalileri</a:t>
            </a:r>
          </a:p>
          <a:p>
            <a:endParaRPr lang="tr-TR" dirty="0"/>
          </a:p>
        </p:txBody>
      </p:sp>
      <p:sp>
        <p:nvSpPr>
          <p:cNvPr id="10" name="5 Köşeli Yıldız 9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86277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İki yaş sonrası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1981200" y="1285876"/>
            <a:ext cx="4040188" cy="505603"/>
          </a:xfrm>
        </p:spPr>
        <p:txBody>
          <a:bodyPr/>
          <a:lstStyle/>
          <a:p>
            <a:r>
              <a:rPr lang="tr-TR" dirty="0"/>
              <a:t>Üst GİS kanaması</a:t>
            </a:r>
          </a:p>
        </p:txBody>
      </p:sp>
      <p:sp>
        <p:nvSpPr>
          <p:cNvPr id="8" name="Metin Yer Tutucusu 7"/>
          <p:cNvSpPr>
            <a:spLocks noGrp="1"/>
          </p:cNvSpPr>
          <p:nvPr>
            <p:ph type="body" sz="half" idx="3"/>
          </p:nvPr>
        </p:nvSpPr>
        <p:spPr>
          <a:xfrm>
            <a:off x="6172205" y="1295400"/>
            <a:ext cx="4041775" cy="496078"/>
          </a:xfrm>
        </p:spPr>
        <p:txBody>
          <a:bodyPr/>
          <a:lstStyle/>
          <a:p>
            <a:r>
              <a:rPr lang="tr-TR" dirty="0"/>
              <a:t>Alt GİS kanaması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59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2"/>
          </p:nvPr>
        </p:nvSpPr>
        <p:spPr>
          <a:xfrm>
            <a:off x="1981200" y="1934354"/>
            <a:ext cx="4038600" cy="4237847"/>
          </a:xfrm>
        </p:spPr>
        <p:txBody>
          <a:bodyPr>
            <a:normAutofit fontScale="85000" lnSpcReduction="10000"/>
          </a:bodyPr>
          <a:lstStyle/>
          <a:p>
            <a:r>
              <a:rPr lang="tr-TR" sz="2400" dirty="0" err="1"/>
              <a:t>Özofagueal</a:t>
            </a:r>
            <a:r>
              <a:rPr lang="tr-TR" sz="2400" dirty="0"/>
              <a:t>/</a:t>
            </a:r>
            <a:r>
              <a:rPr lang="tr-TR" sz="2400" dirty="0" err="1"/>
              <a:t>gastrik</a:t>
            </a:r>
            <a:r>
              <a:rPr lang="tr-TR" sz="2400" dirty="0"/>
              <a:t> varis kanaması</a:t>
            </a:r>
          </a:p>
          <a:p>
            <a:r>
              <a:rPr lang="tr-TR" sz="2400" dirty="0" err="1"/>
              <a:t>Peptik</a:t>
            </a:r>
            <a:r>
              <a:rPr lang="tr-TR" sz="2400" dirty="0"/>
              <a:t> ülser </a:t>
            </a:r>
          </a:p>
          <a:p>
            <a:r>
              <a:rPr lang="tr-TR" sz="2400" dirty="0" err="1"/>
              <a:t>Gastrostomi</a:t>
            </a:r>
            <a:r>
              <a:rPr lang="tr-TR" sz="2400" dirty="0"/>
              <a:t> tüpüne bağlı travma</a:t>
            </a:r>
          </a:p>
          <a:p>
            <a:r>
              <a:rPr lang="tr-TR" sz="2400" dirty="0" err="1"/>
              <a:t>Özofajit</a:t>
            </a:r>
            <a:endParaRPr lang="tr-TR" sz="2400" dirty="0"/>
          </a:p>
          <a:p>
            <a:r>
              <a:rPr lang="tr-TR" sz="2400" dirty="0"/>
              <a:t>Gastrit </a:t>
            </a:r>
          </a:p>
          <a:p>
            <a:r>
              <a:rPr lang="tr-TR" sz="2400" dirty="0"/>
              <a:t>Yabancı cisim</a:t>
            </a:r>
          </a:p>
          <a:p>
            <a:r>
              <a:rPr lang="tr-TR" sz="2400" dirty="0" err="1"/>
              <a:t>Vasküler</a:t>
            </a:r>
            <a:r>
              <a:rPr lang="tr-TR" sz="2400" dirty="0"/>
              <a:t> </a:t>
            </a:r>
            <a:r>
              <a:rPr lang="tr-TR" sz="2400" dirty="0" err="1"/>
              <a:t>malformasyon</a:t>
            </a:r>
            <a:endParaRPr lang="tr-TR" sz="2400" dirty="0"/>
          </a:p>
          <a:p>
            <a:r>
              <a:rPr lang="tr-TR" sz="2400" dirty="0"/>
              <a:t>Kemoterapi</a:t>
            </a:r>
          </a:p>
          <a:p>
            <a:r>
              <a:rPr lang="tr-TR" sz="2400" dirty="0"/>
              <a:t>NSAID</a:t>
            </a:r>
          </a:p>
          <a:p>
            <a:r>
              <a:rPr lang="tr-TR" sz="2400" dirty="0" err="1"/>
              <a:t>Munchausen</a:t>
            </a:r>
            <a:r>
              <a:rPr lang="tr-TR" sz="2400" dirty="0"/>
              <a:t> sendromu</a:t>
            </a:r>
          </a:p>
          <a:p>
            <a:r>
              <a:rPr lang="tr-TR" sz="2400" dirty="0" err="1"/>
              <a:t>Eozinofilik</a:t>
            </a:r>
            <a:r>
              <a:rPr lang="tr-TR" sz="2400" dirty="0"/>
              <a:t> </a:t>
            </a:r>
            <a:r>
              <a:rPr lang="tr-TR" sz="2400" dirty="0" err="1"/>
              <a:t>gastroenteropati</a:t>
            </a:r>
            <a:endParaRPr lang="tr-TR" sz="2400" dirty="0"/>
          </a:p>
          <a:p>
            <a:r>
              <a:rPr lang="tr-TR" sz="2400" dirty="0" err="1"/>
              <a:t>Mallory-Weiss</a:t>
            </a:r>
            <a:r>
              <a:rPr lang="tr-TR" sz="2400" dirty="0"/>
              <a:t> yırtığı</a:t>
            </a: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4"/>
          </p:nvPr>
        </p:nvSpPr>
        <p:spPr>
          <a:xfrm>
            <a:off x="6172200" y="1943878"/>
            <a:ext cx="4038600" cy="422832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Polipler*</a:t>
            </a:r>
          </a:p>
          <a:p>
            <a:r>
              <a:rPr lang="tr-TR" dirty="0" err="1"/>
              <a:t>Lenfonodüler</a:t>
            </a:r>
            <a:r>
              <a:rPr lang="tr-TR" dirty="0"/>
              <a:t> </a:t>
            </a:r>
            <a:r>
              <a:rPr lang="tr-TR" dirty="0" err="1"/>
              <a:t>hiperplazi</a:t>
            </a:r>
            <a:endParaRPr lang="tr-TR" dirty="0"/>
          </a:p>
          <a:p>
            <a:r>
              <a:rPr lang="tr-TR" dirty="0"/>
              <a:t>Meckel </a:t>
            </a:r>
            <a:r>
              <a:rPr lang="tr-TR" dirty="0" err="1"/>
              <a:t>divertikülü</a:t>
            </a:r>
            <a:r>
              <a:rPr lang="tr-TR" dirty="0"/>
              <a:t>*</a:t>
            </a:r>
          </a:p>
          <a:p>
            <a:r>
              <a:rPr lang="tr-TR" dirty="0" err="1"/>
              <a:t>Enfeksiyöz</a:t>
            </a:r>
            <a:r>
              <a:rPr lang="tr-TR" dirty="0"/>
              <a:t> </a:t>
            </a:r>
            <a:r>
              <a:rPr lang="tr-TR" dirty="0" err="1"/>
              <a:t>diyare</a:t>
            </a:r>
            <a:endParaRPr lang="tr-TR" dirty="0"/>
          </a:p>
          <a:p>
            <a:r>
              <a:rPr lang="tr-TR" dirty="0"/>
              <a:t>Anal </a:t>
            </a:r>
            <a:r>
              <a:rPr lang="tr-TR" dirty="0" err="1"/>
              <a:t>fissür</a:t>
            </a:r>
            <a:r>
              <a:rPr lang="tr-TR" dirty="0"/>
              <a:t>*</a:t>
            </a:r>
          </a:p>
          <a:p>
            <a:r>
              <a:rPr lang="tr-TR" dirty="0" err="1"/>
              <a:t>Eozinofilik</a:t>
            </a:r>
            <a:r>
              <a:rPr lang="tr-TR" dirty="0"/>
              <a:t> </a:t>
            </a:r>
            <a:r>
              <a:rPr lang="tr-TR" dirty="0" err="1"/>
              <a:t>gastroenteropati</a:t>
            </a:r>
            <a:endParaRPr lang="tr-TR" dirty="0"/>
          </a:p>
          <a:p>
            <a:r>
              <a:rPr lang="tr-TR" dirty="0" err="1"/>
              <a:t>Enflamatuar</a:t>
            </a:r>
            <a:r>
              <a:rPr lang="tr-TR" dirty="0"/>
              <a:t> barsak hastalığı</a:t>
            </a:r>
          </a:p>
          <a:p>
            <a:r>
              <a:rPr lang="tr-TR" dirty="0"/>
              <a:t>Henoch - Schönlein </a:t>
            </a:r>
            <a:r>
              <a:rPr lang="tr-TR" dirty="0" err="1"/>
              <a:t>purpurası</a:t>
            </a:r>
            <a:endParaRPr lang="tr-TR" dirty="0"/>
          </a:p>
          <a:p>
            <a:r>
              <a:rPr lang="tr-TR" dirty="0" err="1"/>
              <a:t>Hemolitik</a:t>
            </a:r>
            <a:r>
              <a:rPr lang="tr-TR" dirty="0"/>
              <a:t> üremik sendrom</a:t>
            </a:r>
          </a:p>
          <a:p>
            <a:r>
              <a:rPr lang="tr-TR" dirty="0"/>
              <a:t>Damar anomalileri</a:t>
            </a:r>
          </a:p>
          <a:p>
            <a:endParaRPr lang="tr-TR" dirty="0"/>
          </a:p>
        </p:txBody>
      </p:sp>
      <p:sp>
        <p:nvSpPr>
          <p:cNvPr id="10" name="5 Köşeli Yıldız 9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64" y="1452839"/>
            <a:ext cx="5482336" cy="410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24035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İki yaş sonrası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1981200" y="1285876"/>
            <a:ext cx="4040188" cy="505603"/>
          </a:xfrm>
        </p:spPr>
        <p:txBody>
          <a:bodyPr/>
          <a:lstStyle/>
          <a:p>
            <a:r>
              <a:rPr lang="tr-TR" dirty="0"/>
              <a:t>Üst GİS kanaması</a:t>
            </a:r>
          </a:p>
        </p:txBody>
      </p:sp>
      <p:sp>
        <p:nvSpPr>
          <p:cNvPr id="8" name="Metin Yer Tutucusu 7"/>
          <p:cNvSpPr>
            <a:spLocks noGrp="1"/>
          </p:cNvSpPr>
          <p:nvPr>
            <p:ph type="body" sz="half" idx="3"/>
          </p:nvPr>
        </p:nvSpPr>
        <p:spPr>
          <a:xfrm>
            <a:off x="6172205" y="1295400"/>
            <a:ext cx="4041775" cy="496078"/>
          </a:xfrm>
        </p:spPr>
        <p:txBody>
          <a:bodyPr/>
          <a:lstStyle/>
          <a:p>
            <a:r>
              <a:rPr lang="tr-TR" dirty="0"/>
              <a:t>Alt GİS kanaması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60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2"/>
          </p:nvPr>
        </p:nvSpPr>
        <p:spPr>
          <a:xfrm>
            <a:off x="1981200" y="1934354"/>
            <a:ext cx="4038600" cy="4237847"/>
          </a:xfrm>
        </p:spPr>
        <p:txBody>
          <a:bodyPr>
            <a:normAutofit fontScale="85000" lnSpcReduction="10000"/>
          </a:bodyPr>
          <a:lstStyle/>
          <a:p>
            <a:r>
              <a:rPr lang="tr-TR" sz="2400" dirty="0" err="1"/>
              <a:t>Özofagueal</a:t>
            </a:r>
            <a:r>
              <a:rPr lang="tr-TR" sz="2400" dirty="0"/>
              <a:t>/</a:t>
            </a:r>
            <a:r>
              <a:rPr lang="tr-TR" sz="2400" dirty="0" err="1"/>
              <a:t>gastrik</a:t>
            </a:r>
            <a:r>
              <a:rPr lang="tr-TR" sz="2400" dirty="0"/>
              <a:t> varis kanaması</a:t>
            </a:r>
          </a:p>
          <a:p>
            <a:r>
              <a:rPr lang="tr-TR" sz="2400" dirty="0" err="1"/>
              <a:t>Peptik</a:t>
            </a:r>
            <a:r>
              <a:rPr lang="tr-TR" sz="2400" dirty="0"/>
              <a:t> ülser </a:t>
            </a:r>
          </a:p>
          <a:p>
            <a:r>
              <a:rPr lang="tr-TR" sz="2400" dirty="0" err="1"/>
              <a:t>Gastrostomi</a:t>
            </a:r>
            <a:r>
              <a:rPr lang="tr-TR" sz="2400" dirty="0"/>
              <a:t> tüpüne bağlı travma</a:t>
            </a:r>
          </a:p>
          <a:p>
            <a:r>
              <a:rPr lang="tr-TR" sz="2400" dirty="0" err="1"/>
              <a:t>Özofajit</a:t>
            </a:r>
            <a:endParaRPr lang="tr-TR" sz="2400" dirty="0"/>
          </a:p>
          <a:p>
            <a:r>
              <a:rPr lang="tr-TR" sz="2400" dirty="0"/>
              <a:t>Gastrit </a:t>
            </a:r>
          </a:p>
          <a:p>
            <a:r>
              <a:rPr lang="tr-TR" sz="2400" dirty="0"/>
              <a:t>Yabancı cisim</a:t>
            </a:r>
          </a:p>
          <a:p>
            <a:r>
              <a:rPr lang="tr-TR" sz="2400" dirty="0" err="1"/>
              <a:t>Vasküler</a:t>
            </a:r>
            <a:r>
              <a:rPr lang="tr-TR" sz="2400" dirty="0"/>
              <a:t> </a:t>
            </a:r>
            <a:r>
              <a:rPr lang="tr-TR" sz="2400" dirty="0" err="1"/>
              <a:t>malformasyon</a:t>
            </a:r>
            <a:endParaRPr lang="tr-TR" sz="2400" dirty="0"/>
          </a:p>
          <a:p>
            <a:r>
              <a:rPr lang="tr-TR" sz="2400" dirty="0"/>
              <a:t>Kemoterapi</a:t>
            </a:r>
          </a:p>
          <a:p>
            <a:r>
              <a:rPr lang="tr-TR" sz="2400" dirty="0"/>
              <a:t>NSAID</a:t>
            </a:r>
          </a:p>
          <a:p>
            <a:r>
              <a:rPr lang="tr-TR" sz="2400" dirty="0" err="1"/>
              <a:t>Munchausen</a:t>
            </a:r>
            <a:r>
              <a:rPr lang="tr-TR" sz="2400" dirty="0"/>
              <a:t> sendromu</a:t>
            </a:r>
          </a:p>
          <a:p>
            <a:r>
              <a:rPr lang="tr-TR" sz="2400" dirty="0" err="1"/>
              <a:t>Eozinofilik</a:t>
            </a:r>
            <a:r>
              <a:rPr lang="tr-TR" sz="2400" dirty="0"/>
              <a:t> </a:t>
            </a:r>
            <a:r>
              <a:rPr lang="tr-TR" sz="2400" dirty="0" err="1"/>
              <a:t>gastroenteropati</a:t>
            </a:r>
            <a:endParaRPr lang="tr-TR" sz="2400" dirty="0"/>
          </a:p>
          <a:p>
            <a:r>
              <a:rPr lang="tr-TR" sz="2400" dirty="0" err="1"/>
              <a:t>Mallory-Weiss</a:t>
            </a:r>
            <a:r>
              <a:rPr lang="tr-TR" sz="2400" dirty="0"/>
              <a:t> yırtığı</a:t>
            </a: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4"/>
          </p:nvPr>
        </p:nvSpPr>
        <p:spPr>
          <a:xfrm>
            <a:off x="6172200" y="1943878"/>
            <a:ext cx="4038600" cy="422832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Polipler*</a:t>
            </a:r>
          </a:p>
          <a:p>
            <a:r>
              <a:rPr lang="tr-TR" dirty="0" err="1"/>
              <a:t>Lenfonodüler</a:t>
            </a:r>
            <a:r>
              <a:rPr lang="tr-TR" dirty="0"/>
              <a:t> </a:t>
            </a:r>
            <a:r>
              <a:rPr lang="tr-TR" dirty="0" err="1"/>
              <a:t>hiperplazi</a:t>
            </a:r>
            <a:endParaRPr lang="tr-TR" dirty="0"/>
          </a:p>
          <a:p>
            <a:r>
              <a:rPr lang="tr-TR" dirty="0"/>
              <a:t>Meckel </a:t>
            </a:r>
            <a:r>
              <a:rPr lang="tr-TR" dirty="0" err="1"/>
              <a:t>divertikülü</a:t>
            </a:r>
            <a:r>
              <a:rPr lang="tr-TR" dirty="0"/>
              <a:t>*</a:t>
            </a:r>
          </a:p>
          <a:p>
            <a:r>
              <a:rPr lang="tr-TR" dirty="0" err="1"/>
              <a:t>Enfeksiyöz</a:t>
            </a:r>
            <a:r>
              <a:rPr lang="tr-TR" dirty="0"/>
              <a:t> </a:t>
            </a:r>
            <a:r>
              <a:rPr lang="tr-TR" dirty="0" err="1"/>
              <a:t>diyare</a:t>
            </a:r>
            <a:endParaRPr lang="tr-TR" dirty="0"/>
          </a:p>
          <a:p>
            <a:r>
              <a:rPr lang="tr-TR" dirty="0"/>
              <a:t>Anal </a:t>
            </a:r>
            <a:r>
              <a:rPr lang="tr-TR" dirty="0" err="1"/>
              <a:t>fissür</a:t>
            </a:r>
            <a:r>
              <a:rPr lang="tr-TR" dirty="0"/>
              <a:t>*</a:t>
            </a:r>
          </a:p>
          <a:p>
            <a:r>
              <a:rPr lang="tr-TR" dirty="0" err="1"/>
              <a:t>Eozinofilik</a:t>
            </a:r>
            <a:r>
              <a:rPr lang="tr-TR" dirty="0"/>
              <a:t> </a:t>
            </a:r>
            <a:r>
              <a:rPr lang="tr-TR" dirty="0" err="1"/>
              <a:t>gastroenteropati</a:t>
            </a:r>
            <a:endParaRPr lang="tr-TR" dirty="0"/>
          </a:p>
          <a:p>
            <a:r>
              <a:rPr lang="tr-TR" dirty="0" err="1"/>
              <a:t>Enflamatuar</a:t>
            </a:r>
            <a:r>
              <a:rPr lang="tr-TR" dirty="0"/>
              <a:t> barsak hastalığı</a:t>
            </a:r>
          </a:p>
          <a:p>
            <a:r>
              <a:rPr lang="tr-TR" dirty="0"/>
              <a:t>Henoch - Schönlein </a:t>
            </a:r>
            <a:r>
              <a:rPr lang="tr-TR" dirty="0" err="1"/>
              <a:t>purpurası</a:t>
            </a:r>
            <a:endParaRPr lang="tr-TR" dirty="0"/>
          </a:p>
          <a:p>
            <a:r>
              <a:rPr lang="tr-TR" dirty="0" err="1"/>
              <a:t>Hemolitik</a:t>
            </a:r>
            <a:r>
              <a:rPr lang="tr-TR" dirty="0"/>
              <a:t> üremik sendrom</a:t>
            </a:r>
          </a:p>
          <a:p>
            <a:r>
              <a:rPr lang="tr-TR" dirty="0"/>
              <a:t>Damar anomalileri</a:t>
            </a:r>
          </a:p>
          <a:p>
            <a:endParaRPr lang="tr-TR" dirty="0"/>
          </a:p>
        </p:txBody>
      </p:sp>
      <p:sp>
        <p:nvSpPr>
          <p:cNvPr id="10" name="5 Köşeli Yıldız 9"/>
          <p:cNvSpPr/>
          <p:nvPr/>
        </p:nvSpPr>
        <p:spPr>
          <a:xfrm>
            <a:off x="8940800" y="444500"/>
            <a:ext cx="711200" cy="698500"/>
          </a:xfrm>
          <a:prstGeom prst="star5">
            <a:avLst>
              <a:gd name="adj" fmla="val 15809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97685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GİS Polipleri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61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6652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GİS Polipleri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62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GİS lümenine uzanmış farklı anormal doku kitlelerdir.</a:t>
            </a:r>
          </a:p>
          <a:p>
            <a:r>
              <a:rPr lang="tr-TR" u="sng" dirty="0"/>
              <a:t>İki – beş yaş arası çocuklarda </a:t>
            </a:r>
            <a:r>
              <a:rPr lang="tr-TR" dirty="0"/>
              <a:t>GİS kanamalarının </a:t>
            </a:r>
            <a:r>
              <a:rPr lang="tr-TR" u="sng" dirty="0"/>
              <a:t>en sık </a:t>
            </a:r>
            <a:r>
              <a:rPr lang="tr-TR" dirty="0"/>
              <a:t>nedenidir.</a:t>
            </a:r>
          </a:p>
          <a:p>
            <a:r>
              <a:rPr lang="tr-TR" dirty="0"/>
              <a:t>Okul öncesi ve okul çağı çocuklarının yaklaşık %1’inde polip vardır.</a:t>
            </a:r>
          </a:p>
          <a:p>
            <a:pPr marL="0" indent="0">
              <a:buNone/>
            </a:pPr>
            <a:r>
              <a:rPr lang="tr-TR" dirty="0"/>
              <a:t>Tipleri:</a:t>
            </a:r>
          </a:p>
          <a:p>
            <a:r>
              <a:rPr lang="tr-TR" dirty="0" err="1"/>
              <a:t>Juvenil</a:t>
            </a:r>
            <a:r>
              <a:rPr lang="tr-TR" dirty="0"/>
              <a:t> polipler (&gt;%80)</a:t>
            </a:r>
          </a:p>
          <a:p>
            <a:r>
              <a:rPr lang="tr-TR" dirty="0" err="1"/>
              <a:t>Lenfoid</a:t>
            </a:r>
            <a:r>
              <a:rPr lang="tr-TR" dirty="0"/>
              <a:t> polipler (%15)</a:t>
            </a:r>
          </a:p>
          <a:p>
            <a:r>
              <a:rPr lang="tr-TR" dirty="0" err="1"/>
              <a:t>Adenomatöz</a:t>
            </a:r>
            <a:r>
              <a:rPr lang="tr-TR" dirty="0"/>
              <a:t> polipler (&lt;%3)</a:t>
            </a:r>
          </a:p>
          <a:p>
            <a:pPr lvl="1"/>
            <a:r>
              <a:rPr lang="tr-TR" dirty="0" err="1"/>
              <a:t>Familyal</a:t>
            </a:r>
            <a:r>
              <a:rPr lang="tr-TR" dirty="0"/>
              <a:t> </a:t>
            </a:r>
            <a:r>
              <a:rPr lang="tr-TR" dirty="0" err="1"/>
              <a:t>adenomatöz</a:t>
            </a:r>
            <a:r>
              <a:rPr lang="tr-TR" dirty="0"/>
              <a:t> </a:t>
            </a:r>
            <a:r>
              <a:rPr lang="tr-TR" dirty="0" err="1"/>
              <a:t>polipozis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2911841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Jüvenil</a:t>
            </a:r>
            <a:r>
              <a:rPr lang="tr-TR" dirty="0"/>
              <a:t> polipler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63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816864" y="1219200"/>
            <a:ext cx="10469445" cy="4937760"/>
          </a:xfrm>
        </p:spPr>
        <p:txBody>
          <a:bodyPr>
            <a:normAutofit/>
          </a:bodyPr>
          <a:lstStyle/>
          <a:p>
            <a:r>
              <a:rPr lang="tr-TR" i="1" dirty="0" err="1"/>
              <a:t>Retansiyon</a:t>
            </a:r>
            <a:r>
              <a:rPr lang="tr-TR" dirty="0"/>
              <a:t>, </a:t>
            </a:r>
            <a:r>
              <a:rPr lang="tr-TR" i="1" dirty="0" err="1"/>
              <a:t>inflamatuar</a:t>
            </a:r>
            <a:r>
              <a:rPr lang="tr-TR" dirty="0"/>
              <a:t> veya </a:t>
            </a:r>
            <a:r>
              <a:rPr lang="tr-TR" i="1" dirty="0" err="1"/>
              <a:t>kistik</a:t>
            </a:r>
            <a:r>
              <a:rPr lang="tr-TR" dirty="0"/>
              <a:t> polip olarak da bilinir.</a:t>
            </a:r>
          </a:p>
          <a:p>
            <a:r>
              <a:rPr lang="tr-TR" dirty="0"/>
              <a:t>Bu tip polipler genellikle </a:t>
            </a:r>
            <a:r>
              <a:rPr lang="tr-TR" dirty="0" err="1"/>
              <a:t>hemartomatöz</a:t>
            </a:r>
            <a:r>
              <a:rPr lang="tr-TR" dirty="0"/>
              <a:t> olarak kabul edilir.</a:t>
            </a:r>
          </a:p>
          <a:p>
            <a:endParaRPr lang="tr-TR" dirty="0"/>
          </a:p>
          <a:p>
            <a:r>
              <a:rPr lang="tr-TR" i="1" dirty="0"/>
              <a:t>İzole </a:t>
            </a:r>
            <a:r>
              <a:rPr lang="tr-TR" i="1" dirty="0" err="1"/>
              <a:t>jüvenil</a:t>
            </a:r>
            <a:r>
              <a:rPr lang="tr-TR" i="1" dirty="0"/>
              <a:t> polipler </a:t>
            </a:r>
            <a:r>
              <a:rPr lang="tr-TR" dirty="0"/>
              <a:t>(</a:t>
            </a:r>
            <a:r>
              <a:rPr lang="tr-TR" dirty="0" err="1"/>
              <a:t>nonmalignant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Ailesinde </a:t>
            </a:r>
            <a:r>
              <a:rPr lang="tr-TR" dirty="0" err="1"/>
              <a:t>juvenil</a:t>
            </a:r>
            <a:r>
              <a:rPr lang="tr-TR" dirty="0"/>
              <a:t> </a:t>
            </a:r>
            <a:r>
              <a:rPr lang="tr-TR" dirty="0" err="1"/>
              <a:t>poliposis</a:t>
            </a:r>
            <a:r>
              <a:rPr lang="tr-TR" dirty="0"/>
              <a:t> sendromu olmayan çocuklarda kolonda beş adetten az polip</a:t>
            </a:r>
          </a:p>
          <a:p>
            <a:r>
              <a:rPr lang="tr-TR" i="1" dirty="0" err="1"/>
              <a:t>Jüvenil</a:t>
            </a:r>
            <a:r>
              <a:rPr lang="tr-TR" i="1" dirty="0"/>
              <a:t> </a:t>
            </a:r>
            <a:r>
              <a:rPr lang="tr-TR" i="1" dirty="0" err="1"/>
              <a:t>polipozis</a:t>
            </a:r>
            <a:r>
              <a:rPr lang="tr-TR" i="1" dirty="0"/>
              <a:t> sendromu </a:t>
            </a:r>
            <a:r>
              <a:rPr lang="tr-TR" dirty="0"/>
              <a:t>(</a:t>
            </a:r>
            <a:r>
              <a:rPr lang="tr-TR" dirty="0" err="1"/>
              <a:t>malign</a:t>
            </a:r>
            <a:r>
              <a:rPr lang="tr-TR" dirty="0"/>
              <a:t> potansiyel), nadirdir</a:t>
            </a:r>
          </a:p>
          <a:p>
            <a:pPr lvl="1"/>
            <a:r>
              <a:rPr lang="tr-TR" dirty="0" err="1"/>
              <a:t>İnfantil</a:t>
            </a:r>
            <a:r>
              <a:rPr lang="tr-TR" dirty="0"/>
              <a:t> </a:t>
            </a:r>
            <a:r>
              <a:rPr lang="tr-TR" dirty="0" err="1"/>
              <a:t>diffüz</a:t>
            </a:r>
            <a:r>
              <a:rPr lang="tr-TR" dirty="0"/>
              <a:t> </a:t>
            </a:r>
            <a:r>
              <a:rPr lang="tr-TR" dirty="0" err="1"/>
              <a:t>jüvenil</a:t>
            </a:r>
            <a:r>
              <a:rPr lang="tr-TR" dirty="0"/>
              <a:t> </a:t>
            </a:r>
            <a:r>
              <a:rPr lang="tr-TR" dirty="0" err="1"/>
              <a:t>polipozis</a:t>
            </a:r>
            <a:endParaRPr lang="tr-TR" dirty="0"/>
          </a:p>
          <a:p>
            <a:pPr lvl="1"/>
            <a:r>
              <a:rPr lang="tr-TR" dirty="0" err="1"/>
              <a:t>Diffüz</a:t>
            </a:r>
            <a:r>
              <a:rPr lang="tr-TR" dirty="0"/>
              <a:t> </a:t>
            </a:r>
            <a:r>
              <a:rPr lang="tr-TR" dirty="0" err="1"/>
              <a:t>jüvenil</a:t>
            </a:r>
            <a:r>
              <a:rPr lang="tr-TR" dirty="0"/>
              <a:t> </a:t>
            </a:r>
            <a:r>
              <a:rPr lang="tr-TR" dirty="0" err="1"/>
              <a:t>polipozis</a:t>
            </a:r>
            <a:endParaRPr lang="tr-TR" dirty="0"/>
          </a:p>
          <a:p>
            <a:pPr lvl="1"/>
            <a:r>
              <a:rPr lang="tr-TR" dirty="0" err="1"/>
              <a:t>Jüvenil</a:t>
            </a:r>
            <a:r>
              <a:rPr lang="tr-TR" dirty="0"/>
              <a:t> </a:t>
            </a:r>
            <a:r>
              <a:rPr lang="tr-TR" dirty="0" err="1"/>
              <a:t>polipozis</a:t>
            </a:r>
            <a:r>
              <a:rPr lang="tr-TR" dirty="0"/>
              <a:t> koli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0346751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64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"/>
          </p:nvPr>
        </p:nvSpPr>
        <p:spPr>
          <a:xfrm>
            <a:off x="816864" y="1773458"/>
            <a:ext cx="5636324" cy="4379691"/>
          </a:xfrm>
        </p:spPr>
        <p:txBody>
          <a:bodyPr>
            <a:normAutofit/>
          </a:bodyPr>
          <a:lstStyle/>
          <a:p>
            <a:r>
              <a:rPr lang="tr-TR" dirty="0" err="1"/>
              <a:t>Submukozal</a:t>
            </a:r>
            <a:r>
              <a:rPr lang="tr-TR" dirty="0"/>
              <a:t> bezlerin ağzı tıkanarak içine mukus dolar, genişler,</a:t>
            </a:r>
          </a:p>
          <a:p>
            <a:r>
              <a:rPr lang="tr-TR" dirty="0"/>
              <a:t>Üzeri ülserleşerek </a:t>
            </a:r>
            <a:r>
              <a:rPr lang="tr-TR" dirty="0" err="1"/>
              <a:t>rektal</a:t>
            </a:r>
            <a:r>
              <a:rPr lang="tr-TR" dirty="0"/>
              <a:t> kanamaya neden olur,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8" name="Picture 2" descr="C:\Documents and Settings\Asus\Belgelerim\Resimlerim\POLİPOİD HASTALIKLAR DERSİNE RESİMLER\POLİPOİD HASTALIKLAR DERSİNE RESİMLER 005.jp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9" t="1125"/>
          <a:stretch/>
        </p:blipFill>
        <p:spPr bwMode="auto">
          <a:xfrm>
            <a:off x="6596064" y="1271588"/>
            <a:ext cx="3432571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5 Metin kutusu"/>
          <p:cNvSpPr txBox="1">
            <a:spLocks noChangeArrowheads="1"/>
          </p:cNvSpPr>
          <p:nvPr/>
        </p:nvSpPr>
        <p:spPr bwMode="auto">
          <a:xfrm>
            <a:off x="8276654" y="5203127"/>
            <a:ext cx="738187" cy="3683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-94"/>
              <a:buChar char="•"/>
              <a:defRPr sz="3200">
                <a:solidFill>
                  <a:schemeClr val="tx1"/>
                </a:solidFill>
                <a:latin typeface="Calibri" charset="-94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-94"/>
              <a:buChar char="–"/>
              <a:defRPr sz="2800">
                <a:solidFill>
                  <a:schemeClr val="tx1"/>
                </a:solidFill>
                <a:latin typeface="Calibri" charset="-94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-94"/>
              <a:buChar char="•"/>
              <a:defRPr sz="2400">
                <a:solidFill>
                  <a:schemeClr val="tx1"/>
                </a:solidFill>
                <a:latin typeface="Calibri" charset="-94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-94"/>
              <a:buChar char="–"/>
              <a:defRPr sz="2000">
                <a:solidFill>
                  <a:schemeClr val="tx1"/>
                </a:solidFill>
                <a:latin typeface="Calibri" charset="-94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latin typeface="Arial" charset="-94"/>
              </a:rPr>
              <a:t>%55</a:t>
            </a:r>
          </a:p>
        </p:txBody>
      </p:sp>
      <p:sp>
        <p:nvSpPr>
          <p:cNvPr id="12" name="8 Metin kutusu"/>
          <p:cNvSpPr txBox="1">
            <a:spLocks noChangeArrowheads="1"/>
          </p:cNvSpPr>
          <p:nvPr/>
        </p:nvSpPr>
        <p:spPr bwMode="auto">
          <a:xfrm>
            <a:off x="9337486" y="3503930"/>
            <a:ext cx="669925" cy="3683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-94"/>
              <a:buChar char="•"/>
              <a:defRPr sz="3200">
                <a:solidFill>
                  <a:schemeClr val="tx1"/>
                </a:solidFill>
                <a:latin typeface="Calibri" charset="-94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-94"/>
              <a:buChar char="–"/>
              <a:defRPr sz="2800">
                <a:solidFill>
                  <a:schemeClr val="tx1"/>
                </a:solidFill>
                <a:latin typeface="Calibri" charset="-94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-94"/>
              <a:buChar char="•"/>
              <a:defRPr sz="2400">
                <a:solidFill>
                  <a:schemeClr val="tx1"/>
                </a:solidFill>
                <a:latin typeface="Calibri" charset="-94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-94"/>
              <a:buChar char="–"/>
              <a:defRPr sz="2000">
                <a:solidFill>
                  <a:schemeClr val="tx1"/>
                </a:solidFill>
                <a:latin typeface="Calibri" charset="-94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>
                <a:latin typeface="Arial" charset="-94"/>
              </a:rPr>
              <a:t>%15</a:t>
            </a:r>
          </a:p>
        </p:txBody>
      </p:sp>
      <p:sp>
        <p:nvSpPr>
          <p:cNvPr id="13" name="7 Metin kutusu"/>
          <p:cNvSpPr txBox="1">
            <a:spLocks noChangeArrowheads="1"/>
          </p:cNvSpPr>
          <p:nvPr/>
        </p:nvSpPr>
        <p:spPr bwMode="auto">
          <a:xfrm>
            <a:off x="8276654" y="1403571"/>
            <a:ext cx="669925" cy="3698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-94"/>
              <a:buChar char="•"/>
              <a:defRPr sz="3200">
                <a:solidFill>
                  <a:schemeClr val="tx1"/>
                </a:solidFill>
                <a:latin typeface="Calibri" charset="-94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-94"/>
              <a:buChar char="–"/>
              <a:defRPr sz="2800">
                <a:solidFill>
                  <a:schemeClr val="tx1"/>
                </a:solidFill>
                <a:latin typeface="Calibri" charset="-94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-94"/>
              <a:buChar char="•"/>
              <a:defRPr sz="2400">
                <a:solidFill>
                  <a:schemeClr val="tx1"/>
                </a:solidFill>
                <a:latin typeface="Calibri" charset="-94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-94"/>
              <a:buChar char="–"/>
              <a:defRPr sz="2000">
                <a:solidFill>
                  <a:schemeClr val="tx1"/>
                </a:solidFill>
                <a:latin typeface="Calibri" charset="-94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latin typeface="Arial" charset="-94"/>
              </a:rPr>
              <a:t>%15</a:t>
            </a:r>
          </a:p>
        </p:txBody>
      </p:sp>
      <p:sp>
        <p:nvSpPr>
          <p:cNvPr id="14" name="6 Metin kutusu"/>
          <p:cNvSpPr txBox="1">
            <a:spLocks noChangeArrowheads="1"/>
          </p:cNvSpPr>
          <p:nvPr/>
        </p:nvSpPr>
        <p:spPr bwMode="auto">
          <a:xfrm>
            <a:off x="7192960" y="3497834"/>
            <a:ext cx="669925" cy="3683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-94"/>
              <a:buChar char="•"/>
              <a:defRPr sz="3200">
                <a:solidFill>
                  <a:schemeClr val="tx1"/>
                </a:solidFill>
                <a:latin typeface="Calibri" charset="-94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-94"/>
              <a:buChar char="–"/>
              <a:defRPr sz="2800">
                <a:solidFill>
                  <a:schemeClr val="tx1"/>
                </a:solidFill>
                <a:latin typeface="Calibri" charset="-94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-94"/>
              <a:buChar char="•"/>
              <a:defRPr sz="2400">
                <a:solidFill>
                  <a:schemeClr val="tx1"/>
                </a:solidFill>
                <a:latin typeface="Calibri" charset="-94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-94"/>
              <a:buChar char="–"/>
              <a:defRPr sz="2000">
                <a:solidFill>
                  <a:schemeClr val="tx1"/>
                </a:solidFill>
                <a:latin typeface="Calibri" charset="-94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-94"/>
              <a:buChar char="»"/>
              <a:defRPr sz="2000">
                <a:solidFill>
                  <a:schemeClr val="tx1"/>
                </a:solidFill>
                <a:latin typeface="Calibri" charset="-9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>
                <a:latin typeface="Arial" charset="-94"/>
              </a:rPr>
              <a:t>%15</a:t>
            </a:r>
          </a:p>
        </p:txBody>
      </p:sp>
    </p:spTree>
    <p:extLst>
      <p:ext uri="{BB962C8B-B14F-4D97-AF65-F5344CB8AC3E}">
        <p14:creationId xmlns:p14="http://schemas.microsoft.com/office/powerpoint/2010/main" val="1637195479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778CB-6625-4EE9-896C-17B36D0966F5}" type="slidenum">
              <a:rPr lang="tr-TR" smtClean="0">
                <a:solidFill>
                  <a:srgbClr val="464653"/>
                </a:solidFill>
              </a:rPr>
              <a:pPr/>
              <a:t>65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Jüvenil</a:t>
            </a:r>
            <a:r>
              <a:rPr lang="tr-TR" dirty="0"/>
              <a:t> poliplerin en sık bulgusu kanamadır (%93),</a:t>
            </a:r>
          </a:p>
          <a:p>
            <a:r>
              <a:rPr lang="tr-TR" dirty="0"/>
              <a:t>Karın ağrısı (%10),</a:t>
            </a:r>
          </a:p>
          <a:p>
            <a:r>
              <a:rPr lang="tr-TR" dirty="0"/>
              <a:t>Polipin </a:t>
            </a:r>
            <a:r>
              <a:rPr lang="tr-TR" dirty="0" err="1"/>
              <a:t>prolapsusu</a:t>
            </a:r>
            <a:r>
              <a:rPr lang="tr-TR" dirty="0"/>
              <a:t> (%4).</a:t>
            </a:r>
          </a:p>
          <a:p>
            <a:endParaRPr lang="tr-TR" noProof="0" dirty="0"/>
          </a:p>
          <a:p>
            <a:r>
              <a:rPr lang="tr-TR" dirty="0"/>
              <a:t>%50 vakada tek poliptir, kalanlarda 2-5 polip vardır,</a:t>
            </a:r>
          </a:p>
          <a:p>
            <a:endParaRPr lang="tr-TR" dirty="0"/>
          </a:p>
          <a:p>
            <a:r>
              <a:rPr lang="tr-TR" noProof="0" dirty="0"/>
              <a:t>Polipten şüphelenildiğinde </a:t>
            </a:r>
            <a:r>
              <a:rPr lang="tr-TR" noProof="0" dirty="0" err="1"/>
              <a:t>rektal</a:t>
            </a:r>
            <a:r>
              <a:rPr lang="tr-TR" noProof="0" dirty="0"/>
              <a:t> tuşe yapılmalıdır,</a:t>
            </a:r>
          </a:p>
          <a:p>
            <a:r>
              <a:rPr lang="tr-TR" dirty="0"/>
              <a:t>Rektumdaki polipler </a:t>
            </a:r>
            <a:r>
              <a:rPr lang="tr-TR" dirty="0" err="1"/>
              <a:t>anoskopi</a:t>
            </a:r>
            <a:r>
              <a:rPr lang="tr-TR" dirty="0"/>
              <a:t> ile kolaylıkla çıkartılabilir,</a:t>
            </a:r>
            <a:endParaRPr lang="tr-TR" noProof="0" dirty="0"/>
          </a:p>
          <a:p>
            <a:r>
              <a:rPr lang="tr-TR" dirty="0" err="1"/>
              <a:t>Rektal</a:t>
            </a:r>
            <a:r>
              <a:rPr lang="tr-TR" dirty="0"/>
              <a:t> </a:t>
            </a:r>
            <a:r>
              <a:rPr lang="tr-TR" dirty="0" err="1"/>
              <a:t>jüvenil</a:t>
            </a:r>
            <a:r>
              <a:rPr lang="tr-TR" dirty="0"/>
              <a:t> polipin çıkartılmasını takiben iyi bağırsak hazırlığı yapılarak </a:t>
            </a:r>
            <a:r>
              <a:rPr lang="tr-TR" dirty="0" err="1"/>
              <a:t>pankolonoskopi</a:t>
            </a:r>
            <a:r>
              <a:rPr lang="tr-TR" dirty="0"/>
              <a:t> yapılıp, daha </a:t>
            </a:r>
            <a:r>
              <a:rPr lang="tr-TR" dirty="0" err="1"/>
              <a:t>proksimalde</a:t>
            </a:r>
            <a:r>
              <a:rPr lang="tr-TR" dirty="0"/>
              <a:t> başka polip olup olmadığı kontrol edilmeli.</a:t>
            </a:r>
          </a:p>
        </p:txBody>
      </p:sp>
    </p:spTree>
    <p:extLst>
      <p:ext uri="{BB962C8B-B14F-4D97-AF65-F5344CB8AC3E}">
        <p14:creationId xmlns:p14="http://schemas.microsoft.com/office/powerpoint/2010/main" val="2041323875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Lenfoid</a:t>
            </a:r>
            <a:r>
              <a:rPr lang="tr-TR" dirty="0"/>
              <a:t> polip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66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En sık 4 yaşında görülür ve 5 yaşından itibaren belirgin olarak azalır.</a:t>
            </a:r>
          </a:p>
          <a:p>
            <a:endParaRPr lang="tr-TR" dirty="0"/>
          </a:p>
          <a:p>
            <a:r>
              <a:rPr lang="tr-TR" dirty="0" err="1"/>
              <a:t>Hiperplastik</a:t>
            </a:r>
            <a:r>
              <a:rPr lang="tr-TR" dirty="0"/>
              <a:t> </a:t>
            </a:r>
            <a:r>
              <a:rPr lang="tr-TR" dirty="0" err="1"/>
              <a:t>submukozal</a:t>
            </a:r>
            <a:r>
              <a:rPr lang="tr-TR" dirty="0"/>
              <a:t> </a:t>
            </a:r>
            <a:r>
              <a:rPr lang="tr-TR" dirty="0" err="1"/>
              <a:t>lenfoid</a:t>
            </a:r>
            <a:r>
              <a:rPr lang="tr-TR" dirty="0"/>
              <a:t> dokunun büyümesiyle oluşur,</a:t>
            </a:r>
          </a:p>
          <a:p>
            <a:r>
              <a:rPr lang="tr-TR" dirty="0"/>
              <a:t>Örten mukoza sıklıkla ülsere olur, polipe </a:t>
            </a:r>
            <a:r>
              <a:rPr lang="tr-TR" u="sng" dirty="0"/>
              <a:t>volkana benzer</a:t>
            </a:r>
            <a:r>
              <a:rPr lang="tr-TR" dirty="0"/>
              <a:t> görünüm verir</a:t>
            </a:r>
          </a:p>
          <a:p>
            <a:r>
              <a:rPr lang="tr-TR" dirty="0" err="1"/>
              <a:t>Nonspesifik</a:t>
            </a:r>
            <a:r>
              <a:rPr lang="tr-TR" dirty="0"/>
              <a:t> enfeksiyonlar sonrası gelişir,</a:t>
            </a:r>
          </a:p>
          <a:p>
            <a:r>
              <a:rPr lang="tr-TR" dirty="0"/>
              <a:t>Kendini sınırlayan ve </a:t>
            </a:r>
            <a:r>
              <a:rPr lang="tr-TR" dirty="0" err="1"/>
              <a:t>spontan</a:t>
            </a:r>
            <a:r>
              <a:rPr lang="tr-TR" dirty="0"/>
              <a:t> regresyona eğilimlidirler,</a:t>
            </a:r>
          </a:p>
          <a:p>
            <a:endParaRPr lang="tr-TR" dirty="0"/>
          </a:p>
          <a:p>
            <a:r>
              <a:rPr lang="tr-TR" dirty="0"/>
              <a:t>Histolojik tanı konulunca, regresyonu beklenir.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2738716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Adenomatöz</a:t>
            </a:r>
            <a:r>
              <a:rPr lang="tr-TR" dirty="0"/>
              <a:t> polip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67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/>
              <a:t>Çocuklarda nadir görülür,</a:t>
            </a:r>
          </a:p>
          <a:p>
            <a:r>
              <a:rPr lang="tr-TR" sz="2800" u="sng" dirty="0"/>
              <a:t>Gerçek </a:t>
            </a:r>
            <a:r>
              <a:rPr lang="tr-TR" sz="2800" i="1" u="sng" dirty="0" err="1"/>
              <a:t>prekanseröz</a:t>
            </a:r>
            <a:r>
              <a:rPr lang="tr-TR" sz="2800" u="sng" dirty="0"/>
              <a:t> </a:t>
            </a:r>
            <a:r>
              <a:rPr lang="tr-TR" sz="2800" dirty="0"/>
              <a:t>poliplerdir,</a:t>
            </a:r>
          </a:p>
          <a:p>
            <a:r>
              <a:rPr lang="tr-TR" sz="2800" dirty="0" err="1"/>
              <a:t>Kriptalardaki</a:t>
            </a:r>
            <a:r>
              <a:rPr lang="tr-TR" sz="2800" dirty="0"/>
              <a:t> </a:t>
            </a:r>
            <a:r>
              <a:rPr lang="tr-TR" sz="2800" dirty="0" err="1"/>
              <a:t>epitel</a:t>
            </a:r>
            <a:r>
              <a:rPr lang="tr-TR" sz="2800" dirty="0"/>
              <a:t> hücrelerinden en az birindeki </a:t>
            </a:r>
            <a:r>
              <a:rPr lang="tr-TR" sz="2800" dirty="0" err="1"/>
              <a:t>neoplastik</a:t>
            </a:r>
            <a:r>
              <a:rPr lang="tr-TR" sz="2800" dirty="0"/>
              <a:t> transformasyonu sonucu oluşur,</a:t>
            </a:r>
          </a:p>
          <a:p>
            <a:r>
              <a:rPr lang="tr-TR" sz="2800" dirty="0"/>
              <a:t>Saptandıklarında çıkarılmalıdır,</a:t>
            </a:r>
          </a:p>
          <a:p>
            <a:r>
              <a:rPr lang="tr-TR" sz="2800" dirty="0"/>
              <a:t>Tüm GİS taranmalı (</a:t>
            </a:r>
            <a:r>
              <a:rPr lang="tr-TR" sz="2800" dirty="0" err="1"/>
              <a:t>duodenum</a:t>
            </a:r>
            <a:r>
              <a:rPr lang="tr-TR" sz="2800" dirty="0"/>
              <a:t> ve ince barsak mukozasında da olabilir),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335366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Polipozis</a:t>
            </a:r>
            <a:r>
              <a:rPr lang="tr-TR" dirty="0"/>
              <a:t> Sendromları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68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Adenomatöz</a:t>
            </a:r>
            <a:r>
              <a:rPr lang="tr-TR" sz="2800" dirty="0"/>
              <a:t> </a:t>
            </a:r>
            <a:r>
              <a:rPr lang="tr-TR" sz="2800" dirty="0" err="1"/>
              <a:t>polipozis</a:t>
            </a:r>
            <a:r>
              <a:rPr lang="tr-TR" sz="2800" dirty="0"/>
              <a:t> sendromları</a:t>
            </a:r>
          </a:p>
          <a:p>
            <a:pPr lvl="1"/>
            <a:r>
              <a:rPr lang="tr-TR" sz="2400" dirty="0" err="1"/>
              <a:t>Familyal</a:t>
            </a:r>
            <a:r>
              <a:rPr lang="tr-TR" sz="2400" dirty="0"/>
              <a:t> </a:t>
            </a:r>
            <a:r>
              <a:rPr lang="tr-TR" sz="2400" dirty="0" err="1"/>
              <a:t>adenomatöz</a:t>
            </a:r>
            <a:r>
              <a:rPr lang="tr-TR" sz="2400" dirty="0"/>
              <a:t> </a:t>
            </a:r>
            <a:r>
              <a:rPr lang="tr-TR" sz="2400" dirty="0" err="1"/>
              <a:t>polypozis</a:t>
            </a:r>
            <a:r>
              <a:rPr lang="tr-TR" sz="2400" dirty="0"/>
              <a:t> (FAP),</a:t>
            </a:r>
          </a:p>
          <a:p>
            <a:pPr lvl="1"/>
            <a:r>
              <a:rPr lang="tr-TR" sz="2400" dirty="0" err="1"/>
              <a:t>Gardner</a:t>
            </a:r>
            <a:r>
              <a:rPr lang="tr-TR" sz="2400" dirty="0"/>
              <a:t> sendromu, </a:t>
            </a:r>
          </a:p>
          <a:p>
            <a:pPr lvl="1"/>
            <a:r>
              <a:rPr lang="tr-TR" sz="2400" dirty="0" err="1"/>
              <a:t>Turcot</a:t>
            </a:r>
            <a:r>
              <a:rPr lang="tr-TR" sz="2400" dirty="0"/>
              <a:t> sendromu.</a:t>
            </a:r>
          </a:p>
          <a:p>
            <a:r>
              <a:rPr lang="tr-TR" sz="2800" dirty="0" err="1"/>
              <a:t>Hamartomatöz</a:t>
            </a:r>
            <a:r>
              <a:rPr lang="tr-TR" sz="2800" dirty="0"/>
              <a:t> </a:t>
            </a:r>
            <a:r>
              <a:rPr lang="tr-TR" sz="2800" dirty="0" err="1"/>
              <a:t>polipozis</a:t>
            </a:r>
            <a:r>
              <a:rPr lang="tr-TR" sz="2800" dirty="0"/>
              <a:t> sendromları</a:t>
            </a:r>
          </a:p>
          <a:p>
            <a:pPr lvl="1"/>
            <a:r>
              <a:rPr lang="tr-TR" sz="2800" dirty="0" err="1"/>
              <a:t>Jüvenil</a:t>
            </a:r>
            <a:r>
              <a:rPr lang="tr-TR" sz="2800" dirty="0"/>
              <a:t> </a:t>
            </a:r>
            <a:r>
              <a:rPr lang="tr-TR" sz="2800" dirty="0" err="1"/>
              <a:t>polipozis</a:t>
            </a:r>
            <a:r>
              <a:rPr lang="tr-TR" sz="2800" dirty="0"/>
              <a:t> sendromu,</a:t>
            </a:r>
          </a:p>
          <a:p>
            <a:pPr lvl="1"/>
            <a:r>
              <a:rPr lang="tr-TR" sz="2800" dirty="0" err="1"/>
              <a:t>Cowden</a:t>
            </a:r>
            <a:r>
              <a:rPr lang="tr-TR" sz="2800" dirty="0"/>
              <a:t> hastalığı, </a:t>
            </a:r>
          </a:p>
          <a:p>
            <a:pPr lvl="1"/>
            <a:r>
              <a:rPr lang="tr-TR" sz="2800" dirty="0" err="1"/>
              <a:t>Peutz-Jegher</a:t>
            </a:r>
            <a:r>
              <a:rPr lang="tr-TR" sz="2800" dirty="0"/>
              <a:t> sendromu.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853002689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Familial</a:t>
            </a:r>
            <a:r>
              <a:rPr lang="tr-TR" dirty="0"/>
              <a:t> </a:t>
            </a:r>
            <a:r>
              <a:rPr lang="tr-TR" dirty="0" err="1"/>
              <a:t>Adenomatöz</a:t>
            </a:r>
            <a:r>
              <a:rPr lang="tr-TR" dirty="0"/>
              <a:t> </a:t>
            </a:r>
            <a:r>
              <a:rPr lang="tr-TR" dirty="0" err="1"/>
              <a:t>Polipozis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69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Kolonda görülen en az 100 </a:t>
            </a:r>
            <a:r>
              <a:rPr lang="tr-TR" sz="2800" dirty="0" err="1"/>
              <a:t>adenomatöz</a:t>
            </a:r>
            <a:r>
              <a:rPr lang="tr-TR" sz="2800" dirty="0"/>
              <a:t> polip,</a:t>
            </a:r>
          </a:p>
          <a:p>
            <a:r>
              <a:rPr lang="tr-TR" sz="2800" dirty="0"/>
              <a:t>İnsidansı 6 000-12 000 doğum da bir,</a:t>
            </a:r>
          </a:p>
          <a:p>
            <a:r>
              <a:rPr lang="tr-TR" sz="2800" dirty="0" err="1"/>
              <a:t>Otozomal</a:t>
            </a:r>
            <a:r>
              <a:rPr lang="tr-TR" sz="2800" dirty="0"/>
              <a:t> dominant geçişli,</a:t>
            </a:r>
          </a:p>
          <a:p>
            <a:r>
              <a:rPr lang="tr-TR" sz="2800" dirty="0"/>
              <a:t>Sıklıkla erken </a:t>
            </a:r>
            <a:r>
              <a:rPr lang="tr-TR" sz="2800" dirty="0" err="1"/>
              <a:t>adölesan</a:t>
            </a:r>
            <a:r>
              <a:rPr lang="tr-TR" sz="2800" dirty="0"/>
              <a:t> dönemde tespit edilir,</a:t>
            </a:r>
          </a:p>
          <a:p>
            <a:r>
              <a:rPr lang="tr-TR" sz="2800" dirty="0"/>
              <a:t>%90 ailede </a:t>
            </a:r>
            <a:r>
              <a:rPr lang="tr-TR" sz="2800" dirty="0" err="1"/>
              <a:t>adenomatöz</a:t>
            </a:r>
            <a:r>
              <a:rPr lang="tr-TR" sz="2800" dirty="0"/>
              <a:t> polip hikayesi mevcudiyetinde yapılan taramada ortaya çıkar,</a:t>
            </a:r>
          </a:p>
          <a:p>
            <a:endParaRPr lang="tr-TR" sz="28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900009645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70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Kolonda yüzlerce binlerce </a:t>
            </a:r>
            <a:r>
              <a:rPr lang="tr-TR" dirty="0" err="1"/>
              <a:t>adenömatöz</a:t>
            </a:r>
            <a:r>
              <a:rPr lang="tr-TR" dirty="0"/>
              <a:t> polipin </a:t>
            </a:r>
            <a:r>
              <a:rPr lang="tr-TR" dirty="0" err="1"/>
              <a:t>progresive</a:t>
            </a:r>
            <a:r>
              <a:rPr lang="tr-TR" dirty="0"/>
              <a:t> gelişmesi</a:t>
            </a:r>
          </a:p>
          <a:p>
            <a:r>
              <a:rPr lang="tr-TR" dirty="0"/>
              <a:t>Hayat boyu </a:t>
            </a:r>
            <a:r>
              <a:rPr lang="tr-TR" dirty="0" err="1"/>
              <a:t>kolorektal</a:t>
            </a:r>
            <a:r>
              <a:rPr lang="tr-TR" dirty="0"/>
              <a:t> kanser gelişme riski %100,</a:t>
            </a:r>
          </a:p>
          <a:p>
            <a:endParaRPr lang="tr-TR" dirty="0"/>
          </a:p>
          <a:p>
            <a:r>
              <a:rPr lang="tr-TR" dirty="0"/>
              <a:t>Tüm </a:t>
            </a:r>
            <a:r>
              <a:rPr lang="tr-TR" dirty="0" err="1"/>
              <a:t>kolonik</a:t>
            </a:r>
            <a:r>
              <a:rPr lang="tr-TR" dirty="0"/>
              <a:t> mukozanın çıkartılması </a:t>
            </a:r>
            <a:r>
              <a:rPr lang="tr-TR" dirty="0" err="1"/>
              <a:t>kolorektal</a:t>
            </a:r>
            <a:r>
              <a:rPr lang="tr-TR" dirty="0"/>
              <a:t> kanseri önler, </a:t>
            </a:r>
          </a:p>
          <a:p>
            <a:r>
              <a:rPr lang="tr-TR" dirty="0"/>
              <a:t>Çocuk </a:t>
            </a:r>
            <a:r>
              <a:rPr lang="tr-TR" dirty="0" err="1"/>
              <a:t>semptomatikse</a:t>
            </a:r>
            <a:r>
              <a:rPr lang="tr-TR" dirty="0"/>
              <a:t> herhangi bir yaşta total </a:t>
            </a:r>
            <a:r>
              <a:rPr lang="tr-TR" dirty="0" err="1"/>
              <a:t>kolektomi</a:t>
            </a:r>
            <a:r>
              <a:rPr lang="tr-TR" dirty="0"/>
              <a:t> önerilir.</a:t>
            </a:r>
          </a:p>
        </p:txBody>
      </p:sp>
    </p:spTree>
    <p:extLst>
      <p:ext uri="{BB962C8B-B14F-4D97-AF65-F5344CB8AC3E}">
        <p14:creationId xmlns:p14="http://schemas.microsoft.com/office/powerpoint/2010/main" val="1832888303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71</a:t>
            </a:fld>
            <a:endParaRPr lang="tr-TR">
              <a:solidFill>
                <a:srgbClr val="464653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648" y="412751"/>
            <a:ext cx="4292600" cy="296842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765" y="2959100"/>
            <a:ext cx="4845635" cy="330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86577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Gardner</a:t>
            </a:r>
            <a:r>
              <a:rPr lang="tr-TR" dirty="0"/>
              <a:t> Sendromu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72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Otozomal</a:t>
            </a:r>
            <a:r>
              <a:rPr lang="tr-TR" dirty="0"/>
              <a:t> dominant geçişlidir</a:t>
            </a:r>
          </a:p>
          <a:p>
            <a:endParaRPr lang="tr-TR" dirty="0"/>
          </a:p>
          <a:p>
            <a:r>
              <a:rPr lang="tr-TR" dirty="0" err="1"/>
              <a:t>Familyal</a:t>
            </a:r>
            <a:r>
              <a:rPr lang="tr-TR" dirty="0"/>
              <a:t> </a:t>
            </a:r>
            <a:r>
              <a:rPr lang="tr-TR" dirty="0" err="1"/>
              <a:t>adenomatöz</a:t>
            </a:r>
            <a:r>
              <a:rPr lang="tr-TR" dirty="0"/>
              <a:t> </a:t>
            </a:r>
            <a:r>
              <a:rPr lang="tr-TR" dirty="0" err="1"/>
              <a:t>polipozis</a:t>
            </a:r>
            <a:r>
              <a:rPr lang="tr-TR" dirty="0"/>
              <a:t> ile ilişkilidir </a:t>
            </a:r>
          </a:p>
          <a:p>
            <a:pPr marL="0" indent="0">
              <a:buNone/>
            </a:pPr>
            <a:r>
              <a:rPr lang="tr-TR" dirty="0"/>
              <a:t>ve</a:t>
            </a:r>
          </a:p>
          <a:p>
            <a:r>
              <a:rPr lang="tr-TR" dirty="0" err="1"/>
              <a:t>multipl</a:t>
            </a:r>
            <a:r>
              <a:rPr lang="tr-TR" dirty="0"/>
              <a:t> </a:t>
            </a:r>
            <a:r>
              <a:rPr lang="tr-TR" dirty="0" err="1"/>
              <a:t>osteomalar</a:t>
            </a:r>
            <a:r>
              <a:rPr lang="tr-TR" dirty="0"/>
              <a:t>,</a:t>
            </a:r>
          </a:p>
          <a:p>
            <a:r>
              <a:rPr lang="tr-TR" dirty="0" err="1"/>
              <a:t>fibroma</a:t>
            </a:r>
            <a:r>
              <a:rPr lang="tr-TR" dirty="0"/>
              <a:t>,</a:t>
            </a:r>
          </a:p>
          <a:p>
            <a:r>
              <a:rPr lang="tr-TR" dirty="0" err="1"/>
              <a:t>epidermoid</a:t>
            </a:r>
            <a:r>
              <a:rPr lang="tr-TR" dirty="0"/>
              <a:t> kist  </a:t>
            </a:r>
          </a:p>
          <a:p>
            <a:pPr marL="0" indent="0">
              <a:buNone/>
            </a:pPr>
            <a:r>
              <a:rPr lang="tr-TR" dirty="0"/>
              <a:t>gibi </a:t>
            </a:r>
            <a:r>
              <a:rPr lang="tr-TR" dirty="0" err="1"/>
              <a:t>ekstrakolonik</a:t>
            </a:r>
            <a:r>
              <a:rPr lang="tr-TR" dirty="0"/>
              <a:t> bulgular vardır.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1043393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Turcot</a:t>
            </a:r>
            <a:r>
              <a:rPr lang="tr-TR" dirty="0"/>
              <a:t> sendromu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73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Kolonik</a:t>
            </a:r>
            <a:r>
              <a:rPr lang="tr-TR" dirty="0"/>
              <a:t> </a:t>
            </a:r>
            <a:r>
              <a:rPr lang="tr-TR" dirty="0" err="1"/>
              <a:t>familyal</a:t>
            </a:r>
            <a:r>
              <a:rPr lang="tr-TR" dirty="0"/>
              <a:t> </a:t>
            </a:r>
            <a:r>
              <a:rPr lang="tr-TR" dirty="0" err="1"/>
              <a:t>adenomatöz</a:t>
            </a:r>
            <a:r>
              <a:rPr lang="tr-TR" dirty="0"/>
              <a:t> </a:t>
            </a:r>
            <a:r>
              <a:rPr lang="tr-TR" dirty="0" err="1"/>
              <a:t>polipozis</a:t>
            </a:r>
            <a:r>
              <a:rPr lang="tr-TR" dirty="0"/>
              <a:t>,</a:t>
            </a:r>
          </a:p>
          <a:p>
            <a:pPr marL="0" indent="0">
              <a:buNone/>
            </a:pPr>
            <a:r>
              <a:rPr lang="tr-TR" dirty="0"/>
              <a:t>ve </a:t>
            </a:r>
          </a:p>
          <a:p>
            <a:r>
              <a:rPr lang="tr-TR" dirty="0" err="1"/>
              <a:t>İntrakranial</a:t>
            </a:r>
            <a:r>
              <a:rPr lang="tr-TR" dirty="0"/>
              <a:t> beyin tümörü, </a:t>
            </a:r>
          </a:p>
          <a:p>
            <a:pPr lvl="1"/>
            <a:r>
              <a:rPr lang="tr-TR" dirty="0" err="1"/>
              <a:t>Gliyoblastoma</a:t>
            </a:r>
            <a:r>
              <a:rPr lang="tr-TR" dirty="0"/>
              <a:t>,</a:t>
            </a:r>
          </a:p>
          <a:p>
            <a:pPr lvl="1"/>
            <a:r>
              <a:rPr lang="tr-TR" dirty="0"/>
              <a:t>Medulloblastoma,</a:t>
            </a:r>
          </a:p>
          <a:p>
            <a:pPr lvl="1"/>
            <a:r>
              <a:rPr lang="tr-TR" dirty="0" err="1"/>
              <a:t>Ependimoma</a:t>
            </a:r>
            <a:r>
              <a:rPr lang="tr-TR" dirty="0"/>
              <a:t>, </a:t>
            </a:r>
          </a:p>
          <a:p>
            <a:r>
              <a:rPr lang="tr-TR" dirty="0" err="1"/>
              <a:t>Tiroid</a:t>
            </a:r>
            <a:r>
              <a:rPr lang="tr-TR" dirty="0"/>
              <a:t> kanseri</a:t>
            </a:r>
          </a:p>
        </p:txBody>
      </p:sp>
    </p:spTree>
    <p:extLst>
      <p:ext uri="{BB962C8B-B14F-4D97-AF65-F5344CB8AC3E}">
        <p14:creationId xmlns:p14="http://schemas.microsoft.com/office/powerpoint/2010/main" val="2109574204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Peutz-Jegher</a:t>
            </a:r>
            <a:r>
              <a:rPr lang="tr-TR" dirty="0"/>
              <a:t> Sendromu</a:t>
            </a:r>
            <a:endParaRPr lang="tr-TR" noProof="0" dirty="0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81B36-9393-484D-B9A8-454F1CDF1753}" type="slidenum">
              <a:rPr lang="tr-TR" smtClean="0">
                <a:solidFill>
                  <a:srgbClr val="464653"/>
                </a:solidFill>
              </a:rPr>
              <a:pPr/>
              <a:t>74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Otozomal</a:t>
            </a:r>
            <a:r>
              <a:rPr lang="tr-TR" sz="2800" dirty="0"/>
              <a:t> dominant geçişlidir,</a:t>
            </a:r>
          </a:p>
          <a:p>
            <a:r>
              <a:rPr lang="tr-TR" sz="2800" dirty="0"/>
              <a:t>Daha sık ince bağırsakta (%55) olmak üzere mideden rektuma kadar herhangi bir yerde olabilir,</a:t>
            </a:r>
          </a:p>
          <a:p>
            <a:r>
              <a:rPr lang="tr-TR" sz="2800" dirty="0"/>
              <a:t>Kahverengiden siyaha kadar </a:t>
            </a:r>
            <a:r>
              <a:rPr lang="tr-TR" sz="2800" u="sng" dirty="0" err="1"/>
              <a:t>melanotik</a:t>
            </a:r>
            <a:r>
              <a:rPr lang="tr-TR" sz="2800" u="sng" dirty="0"/>
              <a:t> lekeler </a:t>
            </a:r>
            <a:r>
              <a:rPr lang="tr-TR" sz="2800" dirty="0"/>
              <a:t>dudaklarda, ağız çevresinde ve yanak mukozasında oluşur</a:t>
            </a:r>
          </a:p>
          <a:p>
            <a:r>
              <a:rPr lang="tr-TR" sz="2800" dirty="0"/>
              <a:t>Pigmente lekeler genellikle süt çocukluğu döneminde vardır ve </a:t>
            </a:r>
            <a:r>
              <a:rPr lang="tr-TR" sz="2800" dirty="0" err="1"/>
              <a:t>pubertede</a:t>
            </a:r>
            <a:r>
              <a:rPr lang="tr-TR" sz="2800" dirty="0"/>
              <a:t> genellikle kaybolur.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541980368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Pigmente lekeler</a:t>
            </a:r>
            <a:endParaRPr lang="en-US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75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4" descr="EX000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1221858"/>
            <a:ext cx="6474170" cy="486017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570346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76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Histolojik olarak </a:t>
            </a:r>
            <a:r>
              <a:rPr lang="tr-TR" sz="2800" dirty="0" err="1"/>
              <a:t>muskularis</a:t>
            </a:r>
            <a:r>
              <a:rPr lang="tr-TR" sz="2800" dirty="0"/>
              <a:t> mukozanın </a:t>
            </a:r>
            <a:r>
              <a:rPr lang="tr-TR" sz="2800" dirty="0" err="1"/>
              <a:t>hamartomları</a:t>
            </a:r>
            <a:r>
              <a:rPr lang="tr-TR" sz="2800" dirty="0"/>
              <a:t> olarak sınıflandırılır,</a:t>
            </a:r>
          </a:p>
          <a:p>
            <a:r>
              <a:rPr lang="tr-TR" sz="2800" dirty="0" err="1"/>
              <a:t>Peutz-Jeghers</a:t>
            </a:r>
            <a:r>
              <a:rPr lang="tr-TR" sz="2800" dirty="0"/>
              <a:t> polipleri ile beraber adenomlar da eş zamanlı oluşabilir.</a:t>
            </a:r>
          </a:p>
          <a:p>
            <a:r>
              <a:rPr lang="tr-TR" sz="2800" dirty="0"/>
              <a:t>İlişkili </a:t>
            </a:r>
            <a:r>
              <a:rPr lang="tr-TR" sz="2800" dirty="0" err="1"/>
              <a:t>ekstraintestinal</a:t>
            </a:r>
            <a:r>
              <a:rPr lang="tr-TR" sz="2800" dirty="0"/>
              <a:t> tümörler;</a:t>
            </a:r>
          </a:p>
          <a:p>
            <a:pPr lvl="1"/>
            <a:r>
              <a:rPr lang="tr-TR" sz="2400" dirty="0" err="1"/>
              <a:t>overyan</a:t>
            </a:r>
            <a:r>
              <a:rPr lang="tr-TR" sz="2400" dirty="0"/>
              <a:t>,</a:t>
            </a:r>
          </a:p>
          <a:p>
            <a:pPr lvl="1"/>
            <a:r>
              <a:rPr lang="tr-TR" sz="2400" dirty="0" err="1"/>
              <a:t>servikal</a:t>
            </a:r>
            <a:r>
              <a:rPr lang="tr-TR" sz="2400" dirty="0"/>
              <a:t>,</a:t>
            </a:r>
          </a:p>
          <a:p>
            <a:pPr lvl="1"/>
            <a:r>
              <a:rPr lang="tr-TR" sz="2400" dirty="0" err="1"/>
              <a:t>testiküler</a:t>
            </a:r>
            <a:r>
              <a:rPr lang="tr-TR" sz="2400" dirty="0"/>
              <a:t> </a:t>
            </a:r>
            <a:r>
              <a:rPr lang="tr-TR" sz="2400" dirty="0" err="1"/>
              <a:t>neoplasmlar</a:t>
            </a:r>
            <a:r>
              <a:rPr lang="tr-TR" sz="2400" dirty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076413790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77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Endoskopide bulunan 0,5 cm’den büyük tüm polipler çıkartılmalıdır.</a:t>
            </a:r>
          </a:p>
          <a:p>
            <a:r>
              <a:rPr lang="tr-TR" sz="2800" dirty="0"/>
              <a:t>15 mm çapından büyük ince barsak poliplerin çıkartılması için </a:t>
            </a:r>
            <a:r>
              <a:rPr lang="tr-TR" sz="2800" dirty="0" err="1"/>
              <a:t>laparatomi</a:t>
            </a:r>
            <a:r>
              <a:rPr lang="tr-TR" sz="2800" dirty="0"/>
              <a:t> ve </a:t>
            </a:r>
            <a:r>
              <a:rPr lang="tr-TR" sz="2800" dirty="0" err="1"/>
              <a:t>intraoperative</a:t>
            </a:r>
            <a:r>
              <a:rPr lang="tr-TR" sz="2800" dirty="0"/>
              <a:t> </a:t>
            </a:r>
            <a:r>
              <a:rPr lang="tr-TR" sz="2800" dirty="0" err="1"/>
              <a:t>enteroskopi</a:t>
            </a:r>
            <a:r>
              <a:rPr lang="tr-TR" sz="2800" dirty="0"/>
              <a:t> önerilir.</a:t>
            </a:r>
          </a:p>
          <a:p>
            <a:r>
              <a:rPr lang="tr-TR" sz="2800" dirty="0" err="1"/>
              <a:t>İntestinal</a:t>
            </a:r>
            <a:r>
              <a:rPr lang="tr-TR" sz="2800" dirty="0"/>
              <a:t> veya </a:t>
            </a:r>
            <a:r>
              <a:rPr lang="tr-TR" sz="2800" dirty="0" err="1"/>
              <a:t>ekstraintestinal</a:t>
            </a:r>
            <a:r>
              <a:rPr lang="tr-TR" sz="2800" dirty="0"/>
              <a:t> herhangi bir tümör agresif olarak tedavi edilmeli.</a:t>
            </a:r>
          </a:p>
        </p:txBody>
      </p:sp>
    </p:spTree>
    <p:extLst>
      <p:ext uri="{BB962C8B-B14F-4D97-AF65-F5344CB8AC3E}">
        <p14:creationId xmlns:p14="http://schemas.microsoft.com/office/powerpoint/2010/main" val="1459942439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Cowden</a:t>
            </a:r>
            <a:r>
              <a:rPr lang="tr-TR" dirty="0"/>
              <a:t> Hastalığı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78</a:t>
            </a:fld>
            <a:endParaRPr lang="tr-TR">
              <a:solidFill>
                <a:srgbClr val="464653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Otozomal</a:t>
            </a:r>
            <a:r>
              <a:rPr lang="tr-TR" dirty="0"/>
              <a:t> dominant geçişlidir.</a:t>
            </a:r>
          </a:p>
          <a:p>
            <a:r>
              <a:rPr lang="tr-TR" dirty="0"/>
              <a:t>Çok sayıda </a:t>
            </a:r>
            <a:r>
              <a:rPr lang="tr-TR" dirty="0" err="1"/>
              <a:t>hamartomlar</a:t>
            </a:r>
            <a:r>
              <a:rPr lang="tr-TR" dirty="0"/>
              <a:t> her üç </a:t>
            </a:r>
            <a:r>
              <a:rPr lang="tr-TR" dirty="0" err="1"/>
              <a:t>germ</a:t>
            </a:r>
            <a:r>
              <a:rPr lang="tr-TR" dirty="0"/>
              <a:t> yaprağını da  etkiler</a:t>
            </a:r>
          </a:p>
          <a:p>
            <a:r>
              <a:rPr lang="tr-TR" dirty="0"/>
              <a:t>Meme, </a:t>
            </a:r>
            <a:r>
              <a:rPr lang="tr-TR" dirty="0" err="1"/>
              <a:t>tiroid</a:t>
            </a:r>
            <a:r>
              <a:rPr lang="tr-TR" dirty="0"/>
              <a:t> ve </a:t>
            </a:r>
            <a:r>
              <a:rPr lang="tr-TR" dirty="0" err="1"/>
              <a:t>endometrial</a:t>
            </a:r>
            <a:r>
              <a:rPr lang="tr-TR" dirty="0"/>
              <a:t> </a:t>
            </a:r>
            <a:r>
              <a:rPr lang="tr-TR" dirty="0" err="1"/>
              <a:t>neoplazi</a:t>
            </a:r>
            <a:r>
              <a:rPr lang="tr-TR" dirty="0"/>
              <a:t> gelişme riski yüksektir.</a:t>
            </a:r>
          </a:p>
          <a:p>
            <a:r>
              <a:rPr lang="tr-TR" dirty="0"/>
              <a:t>GİS polipleri tipik </a:t>
            </a:r>
            <a:r>
              <a:rPr lang="tr-TR" dirty="0" err="1"/>
              <a:t>jüvenil</a:t>
            </a:r>
            <a:r>
              <a:rPr lang="tr-TR" dirty="0"/>
              <a:t> poliplerdir ve artmış Gİ </a:t>
            </a:r>
            <a:r>
              <a:rPr lang="tr-TR"/>
              <a:t>kanser geliştirme riski taşımazlar.</a:t>
            </a:r>
          </a:p>
        </p:txBody>
      </p:sp>
    </p:spTree>
    <p:extLst>
      <p:ext uri="{BB962C8B-B14F-4D97-AF65-F5344CB8AC3E}">
        <p14:creationId xmlns:p14="http://schemas.microsoft.com/office/powerpoint/2010/main" val="104421651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DİKKATİNİZ İÇİN TEŞEKKÜRLER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type="body" idx="1"/>
          </p:nvPr>
        </p:nvSpPr>
        <p:spPr/>
        <p:txBody>
          <a:bodyPr anchor="b">
            <a:normAutofit fontScale="55000" lnSpcReduction="20000"/>
          </a:bodyPr>
          <a:lstStyle/>
          <a:p>
            <a:pPr>
              <a:buFont typeface="Arial" charset="0"/>
              <a:buNone/>
              <a:defRPr/>
            </a:pPr>
            <a:r>
              <a:rPr lang="tr-TR" i="1" dirty="0"/>
              <a:t>Referanslar: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i="1" dirty="0" err="1"/>
              <a:t>Ashcraft’s</a:t>
            </a:r>
            <a:r>
              <a:rPr lang="tr-TR" i="1" dirty="0"/>
              <a:t> </a:t>
            </a:r>
            <a:r>
              <a:rPr lang="tr-TR" i="1" dirty="0" err="1"/>
              <a:t>Pediatric</a:t>
            </a:r>
            <a:r>
              <a:rPr lang="tr-TR" i="1" dirty="0"/>
              <a:t> </a:t>
            </a:r>
            <a:r>
              <a:rPr lang="tr-TR" i="1" dirty="0" err="1"/>
              <a:t>Surgery</a:t>
            </a:r>
            <a:r>
              <a:rPr lang="tr-TR" i="1" dirty="0"/>
              <a:t>,  6</a:t>
            </a:r>
            <a:r>
              <a:rPr lang="tr-TR" i="1" baseline="30000" dirty="0"/>
              <a:t>th</a:t>
            </a:r>
            <a:r>
              <a:rPr lang="tr-TR" i="1" dirty="0"/>
              <a:t> Edition, </a:t>
            </a:r>
            <a:r>
              <a:rPr lang="tr-TR" i="1" dirty="0" err="1"/>
              <a:t>Elsevier</a:t>
            </a:r>
            <a:r>
              <a:rPr lang="tr-TR" i="1" dirty="0"/>
              <a:t> </a:t>
            </a:r>
            <a:r>
              <a:rPr lang="tr-TR" i="1" dirty="0" err="1"/>
              <a:t>Saunders</a:t>
            </a:r>
            <a:r>
              <a:rPr lang="tr-TR" i="1" dirty="0"/>
              <a:t>, 2014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i="1" dirty="0" err="1"/>
              <a:t>Pediatric</a:t>
            </a:r>
            <a:r>
              <a:rPr lang="tr-TR" i="1" dirty="0"/>
              <a:t> </a:t>
            </a:r>
            <a:r>
              <a:rPr lang="tr-TR" i="1" dirty="0" err="1"/>
              <a:t>Surgery</a:t>
            </a:r>
            <a:r>
              <a:rPr lang="tr-TR" i="1" dirty="0"/>
              <a:t>, Volume 2, 7</a:t>
            </a:r>
            <a:r>
              <a:rPr lang="tr-TR" i="1" baseline="30000" dirty="0"/>
              <a:t>th</a:t>
            </a:r>
            <a:r>
              <a:rPr lang="tr-TR" i="1" dirty="0"/>
              <a:t> Edition, </a:t>
            </a:r>
            <a:r>
              <a:rPr lang="tr-TR" i="1" dirty="0" err="1"/>
              <a:t>Mosby</a:t>
            </a:r>
            <a:r>
              <a:rPr lang="tr-TR" i="1" dirty="0"/>
              <a:t> </a:t>
            </a:r>
            <a:r>
              <a:rPr lang="tr-TR" i="1" dirty="0" err="1"/>
              <a:t>Elsevier</a:t>
            </a:r>
            <a:r>
              <a:rPr lang="tr-TR" i="1" dirty="0"/>
              <a:t>, 2012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i="1" dirty="0" err="1"/>
              <a:t>Surgical</a:t>
            </a:r>
            <a:r>
              <a:rPr lang="tr-TR" i="1" dirty="0"/>
              <a:t> </a:t>
            </a:r>
            <a:r>
              <a:rPr lang="tr-TR" i="1" dirty="0" err="1"/>
              <a:t>Treatment</a:t>
            </a:r>
            <a:r>
              <a:rPr lang="tr-TR" i="1" dirty="0"/>
              <a:t> of </a:t>
            </a:r>
            <a:r>
              <a:rPr lang="tr-TR" i="1" dirty="0" err="1"/>
              <a:t>Colorectal</a:t>
            </a:r>
            <a:r>
              <a:rPr lang="tr-TR" i="1" dirty="0"/>
              <a:t> </a:t>
            </a:r>
            <a:r>
              <a:rPr lang="tr-TR" i="1" dirty="0" err="1"/>
              <a:t>Problems</a:t>
            </a:r>
            <a:r>
              <a:rPr lang="tr-TR" i="1" dirty="0"/>
              <a:t> in </a:t>
            </a:r>
            <a:r>
              <a:rPr lang="tr-TR" i="1" dirty="0" err="1"/>
              <a:t>Children</a:t>
            </a:r>
            <a:r>
              <a:rPr lang="tr-TR" i="1" dirty="0"/>
              <a:t>, </a:t>
            </a:r>
            <a:r>
              <a:rPr lang="tr-TR" i="1" dirty="0" err="1"/>
              <a:t>Springer</a:t>
            </a:r>
            <a:r>
              <a:rPr lang="tr-TR" i="1" dirty="0"/>
              <a:t>, 2015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dirty="0" err="1"/>
              <a:t>Çoc</a:t>
            </a:r>
            <a:r>
              <a:rPr lang="tr-TR" dirty="0"/>
              <a:t> Cer </a:t>
            </a:r>
            <a:r>
              <a:rPr lang="tr-TR" dirty="0" err="1"/>
              <a:t>Derg</a:t>
            </a:r>
            <a:r>
              <a:rPr lang="tr-TR"/>
              <a:t>, 2018; 32(1): 23-27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602FD-03E5-4ED9-BAEA-63F6221B39B9}" type="slidenum">
              <a:rPr lang="tr-TR" smtClean="0">
                <a:solidFill>
                  <a:srgbClr val="464653"/>
                </a:solidFill>
              </a:rPr>
              <a:pPr/>
              <a:t>79</a:t>
            </a:fld>
            <a:endParaRPr lang="tr-TR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91553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ynak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Arial-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ayna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1789</TotalTime>
  <Words>2640</Words>
  <Application>Microsoft Office PowerPoint</Application>
  <PresentationFormat>Geniş ekran</PresentationFormat>
  <Paragraphs>575</Paragraphs>
  <Slides>79</Slides>
  <Notes>22</Notes>
  <HiddenSlides>1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79</vt:i4>
      </vt:variant>
    </vt:vector>
  </HeadingPairs>
  <TitlesOfParts>
    <vt:vector size="86" baseType="lpstr">
      <vt:lpstr>ＭＳ Ｐゴシック</vt:lpstr>
      <vt:lpstr>Arial</vt:lpstr>
      <vt:lpstr>Calibri</vt:lpstr>
      <vt:lpstr>Times New Roman</vt:lpstr>
      <vt:lpstr>Wingdings</vt:lpstr>
      <vt:lpstr>Wingdings 3</vt:lpstr>
      <vt:lpstr>Kaynak</vt:lpstr>
      <vt:lpstr>ÇOCUKLUK ÇAĞI GASTROİNTESTİNAL SİSTEM  KANAMALARI </vt:lpstr>
      <vt:lpstr>Öğrenim hedefleri</vt:lpstr>
      <vt:lpstr>Çocukluk Çağı GİS Kanamalarının Genel Özellikleri</vt:lpstr>
      <vt:lpstr>Resüsitasyon ve Değerlendirme</vt:lpstr>
      <vt:lpstr>PowerPoint Sunusu</vt:lpstr>
      <vt:lpstr>PowerPoint Sunusu</vt:lpstr>
      <vt:lpstr>PowerPoint Sunusu</vt:lpstr>
      <vt:lpstr>PowerPoint Sunusu</vt:lpstr>
      <vt:lpstr>Yenidoğan Dönemi</vt:lpstr>
      <vt:lpstr>Anal Fissür</vt:lpstr>
      <vt:lpstr>Anal fissür, anüs sınırında ağrılı lineer ülserdir. </vt:lpstr>
      <vt:lpstr>Ciddi ağrı – spazm – kabızlık – kronik ülser  kısır döngüsü</vt:lpstr>
      <vt:lpstr>Anal fissürün tedavisi</vt:lpstr>
      <vt:lpstr>Nekrotizan Enterokolit (NEK)</vt:lpstr>
      <vt:lpstr>Nekrotizan Enterokolit</vt:lpstr>
      <vt:lpstr>Patogenez</vt:lpstr>
      <vt:lpstr>Tanı</vt:lpstr>
      <vt:lpstr>Pnömatosis intestinalis</vt:lpstr>
      <vt:lpstr>Portal vende hava</vt:lpstr>
      <vt:lpstr>Diyafram altında serbest hava</vt:lpstr>
      <vt:lpstr>Diyafram altında serbest hava</vt:lpstr>
      <vt:lpstr>Modifiye Bell Sınıflaması</vt:lpstr>
      <vt:lpstr>Tedavi</vt:lpstr>
      <vt:lpstr>Cerrahi tedavi endikasyonları</vt:lpstr>
      <vt:lpstr>PowerPoint Sunusu</vt:lpstr>
      <vt:lpstr>Bir ay- iki yaş arası</vt:lpstr>
      <vt:lpstr>Meckel Divertikülü</vt:lpstr>
      <vt:lpstr>Meckel divertikülü (MD)</vt:lpstr>
      <vt:lpstr>PowerPoint Sunusu</vt:lpstr>
      <vt:lpstr>PowerPoint Sunusu</vt:lpstr>
      <vt:lpstr>MD’e “ikiler hastalığı” denilir</vt:lpstr>
      <vt:lpstr>Klinik Bulgular</vt:lpstr>
      <vt:lpstr>Tanı</vt:lpstr>
      <vt:lpstr>Tanı</vt:lpstr>
      <vt:lpstr>Tedavi</vt:lpstr>
      <vt:lpstr>PowerPoint Sunusu</vt:lpstr>
      <vt:lpstr>İnvajinasyon</vt:lpstr>
      <vt:lpstr>İnvajinasyon</vt:lpstr>
      <vt:lpstr>PowerPoint Sunusu</vt:lpstr>
      <vt:lpstr>PowerPoint Sunusu</vt:lpstr>
      <vt:lpstr>PowerPoint Sunusu</vt:lpstr>
      <vt:lpstr>Klinik bulgular</vt:lpstr>
      <vt:lpstr>Klinik bulgular II</vt:lpstr>
      <vt:lpstr>Tanı</vt:lpstr>
      <vt:lpstr>Tanı</vt:lpstr>
      <vt:lpstr>Tanı</vt:lpstr>
      <vt:lpstr>Tanı</vt:lpstr>
      <vt:lpstr>Tanı</vt:lpstr>
      <vt:lpstr>Tanı</vt:lpstr>
      <vt:lpstr>Nonoperatif tedavi (Radyolojik Redüksiyon)</vt:lpstr>
      <vt:lpstr>Cerrahi Tedavi</vt:lpstr>
      <vt:lpstr>GİS Duplikasyonları</vt:lpstr>
      <vt:lpstr>GİS duplikasyonları</vt:lpstr>
      <vt:lpstr>Kistik duplikasyon*</vt:lpstr>
      <vt:lpstr>Tübüler duplikasyon</vt:lpstr>
      <vt:lpstr>Klinik bulguları</vt:lpstr>
      <vt:lpstr>Tedavi</vt:lpstr>
      <vt:lpstr>İki yaş sonrası</vt:lpstr>
      <vt:lpstr>İki yaş sonrası</vt:lpstr>
      <vt:lpstr>İki yaş sonrası</vt:lpstr>
      <vt:lpstr>GİS Polipleri</vt:lpstr>
      <vt:lpstr>GİS Polipleri</vt:lpstr>
      <vt:lpstr>Jüvenil polipler</vt:lpstr>
      <vt:lpstr>PowerPoint Sunusu</vt:lpstr>
      <vt:lpstr>PowerPoint Sunusu</vt:lpstr>
      <vt:lpstr>Lenfoid polip</vt:lpstr>
      <vt:lpstr>Adenomatöz polip</vt:lpstr>
      <vt:lpstr>Polipozis Sendromları</vt:lpstr>
      <vt:lpstr>Familial Adenomatöz Polipozis</vt:lpstr>
      <vt:lpstr>PowerPoint Sunusu</vt:lpstr>
      <vt:lpstr>PowerPoint Sunusu</vt:lpstr>
      <vt:lpstr>Gardner Sendromu</vt:lpstr>
      <vt:lpstr>Turcot sendromu</vt:lpstr>
      <vt:lpstr>Peutz-Jegher Sendromu</vt:lpstr>
      <vt:lpstr>Pigmente lekeler</vt:lpstr>
      <vt:lpstr>PowerPoint Sunusu</vt:lpstr>
      <vt:lpstr>PowerPoint Sunusu</vt:lpstr>
      <vt:lpstr>Cowden Hastalığı</vt:lpstr>
      <vt:lpstr>DİKKATİNİZ İÇİN TEŞEKKÜRLER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ÇOCUKLUK ÇAĞI GASTROİNTESTİNAL SİSTEM  KANAMALARI</dc:title>
  <dc:creator>Hakan Çavuşoğlu</dc:creator>
  <cp:lastModifiedBy>Yusuf Hakan Cavusoglu</cp:lastModifiedBy>
  <cp:revision>236</cp:revision>
  <dcterms:created xsi:type="dcterms:W3CDTF">2016-01-08T08:06:50Z</dcterms:created>
  <dcterms:modified xsi:type="dcterms:W3CDTF">2022-04-11T04:56:54Z</dcterms:modified>
</cp:coreProperties>
</file>